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6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3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442A60-7D07-445A-983E-FDE15F61F3EA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CFACE-9AD2-4549-ABF3-1D217877AD2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44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CFACE-9AD2-4549-ABF3-1D217877AD2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C7C9-4872-447A-9BDF-8D6AA9D262EE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4404-A103-47C3-B7DE-392B5D95959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C7C9-4872-447A-9BDF-8D6AA9D262EE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4404-A103-47C3-B7DE-392B5D95959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C7C9-4872-447A-9BDF-8D6AA9D262EE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4404-A103-47C3-B7DE-392B5D95959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C7C9-4872-447A-9BDF-8D6AA9D262EE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4404-A103-47C3-B7DE-392B5D95959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C7C9-4872-447A-9BDF-8D6AA9D262EE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4404-A103-47C3-B7DE-392B5D95959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C7C9-4872-447A-9BDF-8D6AA9D262EE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4404-A103-47C3-B7DE-392B5D95959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C7C9-4872-447A-9BDF-8D6AA9D262EE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4404-A103-47C3-B7DE-392B5D95959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C7C9-4872-447A-9BDF-8D6AA9D262EE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4404-A103-47C3-B7DE-392B5D95959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C7C9-4872-447A-9BDF-8D6AA9D262EE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4404-A103-47C3-B7DE-392B5D95959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C7C9-4872-447A-9BDF-8D6AA9D262EE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4404-A103-47C3-B7DE-392B5D95959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C7C9-4872-447A-9BDF-8D6AA9D262EE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F24404-A103-47C3-B7DE-392B5D95959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CDC7C9-4872-447A-9BDF-8D6AA9D262EE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F24404-A103-47C3-B7DE-392B5D959591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229200"/>
            <a:ext cx="8572560" cy="85725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002060"/>
                </a:solidFill>
              </a:rPr>
              <a:t>Mónica Nave</a:t>
            </a:r>
          </a:p>
          <a:p>
            <a:pPr lvl="0" algn="ctr">
              <a:spcBef>
                <a:spcPct val="0"/>
              </a:spcBef>
              <a:defRPr/>
            </a:pPr>
            <a:r>
              <a:rPr lang="pt-PT" b="1" dirty="0" smtClean="0">
                <a:solidFill>
                  <a:srgbClr val="002060"/>
                </a:solidFill>
              </a:rPr>
              <a:t>Oncologia Médica</a:t>
            </a:r>
          </a:p>
          <a:p>
            <a:pPr lvl="0" algn="ctr">
              <a:spcBef>
                <a:spcPct val="0"/>
              </a:spcBef>
              <a:defRPr/>
            </a:pPr>
            <a:r>
              <a:rPr lang="pt-PT" b="1" dirty="0" smtClean="0">
                <a:solidFill>
                  <a:srgbClr val="002060"/>
                </a:solidFill>
              </a:rPr>
              <a:t>Hospital da Luz</a:t>
            </a:r>
            <a:endParaRPr lang="en-US" b="1" dirty="0" smtClean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3175" y="4991100"/>
            <a:ext cx="279082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2844" y="2071678"/>
            <a:ext cx="8786874" cy="17145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8000" b="1" dirty="0" smtClean="0">
                <a:solidFill>
                  <a:srgbClr val="FFFF00"/>
                </a:solidFill>
                <a:ea typeface="+mj-ea"/>
                <a:cs typeface="+mj-cs"/>
              </a:rPr>
              <a:t>Tumores do </a:t>
            </a:r>
            <a:r>
              <a:rPr lang="pt-PT" sz="8000" b="1" dirty="0" err="1" smtClean="0">
                <a:solidFill>
                  <a:srgbClr val="FFFF00"/>
                </a:solidFill>
                <a:ea typeface="+mj-ea"/>
                <a:cs typeface="+mj-cs"/>
              </a:rPr>
              <a:t>Endométrio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9552" y="1196752"/>
            <a:ext cx="842493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FFFF00"/>
                </a:solidFill>
              </a:rPr>
              <a:t>Terapêutica</a:t>
            </a:r>
            <a:r>
              <a:rPr lang="pt-PT" sz="2800" dirty="0" smtClean="0">
                <a:solidFill>
                  <a:srgbClr val="FFFF00"/>
                </a:solidFill>
              </a:rPr>
              <a:t>:</a:t>
            </a:r>
          </a:p>
          <a:p>
            <a:endParaRPr lang="pt-PT" sz="2400" dirty="0" smtClean="0">
              <a:solidFill>
                <a:srgbClr val="FFFF00"/>
              </a:solidFill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Cirurgia (</a:t>
            </a:r>
            <a:r>
              <a:rPr lang="pt-PT" sz="2400" dirty="0" err="1" smtClean="0">
                <a:latin typeface="+mj-lt"/>
              </a:rPr>
              <a:t>linfadenectomia</a:t>
            </a:r>
            <a:r>
              <a:rPr lang="pt-PT" sz="2400" dirty="0" smtClean="0">
                <a:latin typeface="+mj-lt"/>
              </a:rPr>
              <a:t> tem valor prognóstico! </a:t>
            </a:r>
            <a:r>
              <a:rPr lang="en-US" sz="2400" dirty="0">
                <a:latin typeface="+mj-lt"/>
              </a:rPr>
              <a:t>t</a:t>
            </a:r>
            <a:r>
              <a:rPr lang="pt-PT" sz="2400" dirty="0" err="1" smtClean="0">
                <a:latin typeface="+mj-lt"/>
              </a:rPr>
              <a:t>erapêutico</a:t>
            </a:r>
            <a:r>
              <a:rPr lang="pt-PT" sz="2400" dirty="0" smtClean="0">
                <a:latin typeface="+mj-lt"/>
              </a:rPr>
              <a:t>?)</a:t>
            </a:r>
            <a:endParaRPr lang="pt-PT" sz="2000" dirty="0" smtClean="0">
              <a:latin typeface="+mj-lt"/>
            </a:endParaRP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+/- Radioterapia adjuvante (</a:t>
            </a:r>
            <a:r>
              <a:rPr lang="pt-PT" sz="2400" dirty="0" err="1" smtClean="0">
                <a:latin typeface="+mj-lt"/>
              </a:rPr>
              <a:t>braquiterapia</a:t>
            </a:r>
            <a:r>
              <a:rPr lang="pt-PT" sz="2400" dirty="0" smtClean="0">
                <a:latin typeface="+mj-lt"/>
              </a:rPr>
              <a:t>/RT externa)</a:t>
            </a: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+/- Quimioterapia adjuvante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43808" y="4149080"/>
            <a:ext cx="55446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FFFF00"/>
                </a:solidFill>
                <a:latin typeface="+mj-lt"/>
              </a:rPr>
              <a:t>Alto risco</a:t>
            </a:r>
            <a:r>
              <a:rPr lang="pt-PT" sz="2000" dirty="0" smtClean="0">
                <a:latin typeface="+mj-lt"/>
              </a:rPr>
              <a:t>:</a:t>
            </a:r>
          </a:p>
          <a:p>
            <a:pPr>
              <a:buBlip>
                <a:blip r:embed="rId3"/>
              </a:buBlip>
            </a:pPr>
            <a:r>
              <a:rPr lang="pt-PT" sz="2000" dirty="0" smtClean="0">
                <a:latin typeface="+mj-lt"/>
              </a:rPr>
              <a:t> invasão &gt; </a:t>
            </a:r>
            <a:r>
              <a:rPr lang="en-US" sz="2000" dirty="0" smtClean="0">
                <a:latin typeface="+mj-lt"/>
              </a:rPr>
              <a:t>½</a:t>
            </a:r>
            <a:r>
              <a:rPr lang="pt-PT" sz="2000" dirty="0" smtClean="0">
                <a:latin typeface="+mj-lt"/>
              </a:rPr>
              <a:t>  </a:t>
            </a:r>
            <a:r>
              <a:rPr lang="pt-PT" sz="2000" dirty="0" err="1" smtClean="0">
                <a:latin typeface="+mj-lt"/>
              </a:rPr>
              <a:t>miométrio</a:t>
            </a:r>
            <a:r>
              <a:rPr lang="pt-PT" sz="2000" dirty="0" smtClean="0">
                <a:latin typeface="+mj-lt"/>
              </a:rPr>
              <a:t> (IB)</a:t>
            </a:r>
          </a:p>
          <a:p>
            <a:pPr>
              <a:buBlip>
                <a:blip r:embed="rId3"/>
              </a:buBlip>
            </a:pPr>
            <a:r>
              <a:rPr lang="pt-PT" sz="2000" dirty="0" smtClean="0">
                <a:latin typeface="+mj-lt"/>
              </a:rPr>
              <a:t> histologia</a:t>
            </a:r>
          </a:p>
          <a:p>
            <a:pPr>
              <a:buBlip>
                <a:blip r:embed="rId3"/>
              </a:buBlip>
            </a:pPr>
            <a:r>
              <a:rPr lang="pt-PT" sz="2000" dirty="0" smtClean="0">
                <a:latin typeface="+mj-lt"/>
              </a:rPr>
              <a:t> diferenciação</a:t>
            </a:r>
          </a:p>
          <a:p>
            <a:pPr>
              <a:buBlip>
                <a:blip r:embed="rId3"/>
              </a:buBlip>
            </a:pPr>
            <a:r>
              <a:rPr lang="pt-PT" sz="2000" dirty="0" smtClean="0">
                <a:latin typeface="+mj-lt"/>
              </a:rPr>
              <a:t> &gt; </a:t>
            </a:r>
            <a:r>
              <a:rPr lang="pt-PT" sz="2000" dirty="0" err="1" smtClean="0">
                <a:latin typeface="+mj-lt"/>
              </a:rPr>
              <a:t>estadio</a:t>
            </a:r>
            <a:r>
              <a:rPr lang="pt-PT" sz="2000" dirty="0" smtClean="0">
                <a:latin typeface="+mj-lt"/>
              </a:rPr>
              <a:t> II</a:t>
            </a:r>
          </a:p>
          <a:p>
            <a:pPr>
              <a:buBlip>
                <a:blip r:embed="rId3"/>
              </a:buBlip>
            </a:pPr>
            <a:r>
              <a:rPr lang="pt-PT" sz="2000" dirty="0" smtClean="0">
                <a:latin typeface="+mj-lt"/>
              </a:rPr>
              <a:t> </a:t>
            </a:r>
            <a:r>
              <a:rPr lang="pt-PT" sz="2000" dirty="0" err="1" smtClean="0">
                <a:latin typeface="+mj-lt"/>
              </a:rPr>
              <a:t>angioinvasão</a:t>
            </a:r>
            <a:r>
              <a:rPr lang="pt-PT" sz="2000" dirty="0" smtClean="0">
                <a:latin typeface="+mj-lt"/>
              </a:rPr>
              <a:t> </a:t>
            </a:r>
          </a:p>
          <a:p>
            <a:pPr>
              <a:buBlip>
                <a:blip r:embed="rId3"/>
              </a:buBlip>
            </a:pP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i</a:t>
            </a:r>
            <a:r>
              <a:rPr lang="pt-PT" sz="2000" dirty="0" err="1" smtClean="0">
                <a:latin typeface="+mj-lt"/>
              </a:rPr>
              <a:t>dade</a:t>
            </a:r>
            <a:r>
              <a:rPr lang="pt-PT" sz="2000" dirty="0" smtClean="0">
                <a:latin typeface="+mj-lt"/>
              </a:rPr>
              <a:t> &gt;60 anos</a:t>
            </a:r>
          </a:p>
          <a:p>
            <a:pPr>
              <a:buBlip>
                <a:blip r:embed="rId3"/>
              </a:buBlip>
            </a:pPr>
            <a:r>
              <a:rPr lang="en-US" sz="2000" dirty="0" smtClean="0">
                <a:latin typeface="+mj-lt"/>
              </a:rPr>
              <a:t> t</a:t>
            </a:r>
            <a:r>
              <a:rPr lang="pt-PT" sz="2000" dirty="0" err="1" smtClean="0">
                <a:latin typeface="+mj-lt"/>
              </a:rPr>
              <a:t>umor</a:t>
            </a:r>
            <a:r>
              <a:rPr lang="pt-PT" sz="2000" dirty="0" smtClean="0">
                <a:latin typeface="+mj-lt"/>
              </a:rPr>
              <a:t>&gt; 2 cm</a:t>
            </a:r>
            <a:endParaRPr lang="en-US" sz="2000" dirty="0">
              <a:latin typeface="+mj-lt"/>
            </a:endParaRPr>
          </a:p>
        </p:txBody>
      </p:sp>
      <p:sp>
        <p:nvSpPr>
          <p:cNvPr id="5" name="Curved Right Arrow 4"/>
          <p:cNvSpPr/>
          <p:nvPr/>
        </p:nvSpPr>
        <p:spPr>
          <a:xfrm>
            <a:off x="1619672" y="4365104"/>
            <a:ext cx="864096" cy="936104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9552" y="1196752"/>
            <a:ext cx="8424936" cy="4585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FFFF00"/>
                </a:solidFill>
              </a:rPr>
              <a:t>Vigilância Clínica!</a:t>
            </a:r>
          </a:p>
          <a:p>
            <a:endParaRPr lang="pt-PT" sz="2400" b="1" dirty="0">
              <a:solidFill>
                <a:srgbClr val="FFFF00"/>
              </a:solidFill>
            </a:endParaRPr>
          </a:p>
          <a:p>
            <a:endParaRPr lang="pt-PT" sz="2400" b="1" dirty="0" smtClean="0">
              <a:solidFill>
                <a:srgbClr val="FFFF00"/>
              </a:solidFill>
            </a:endParaRPr>
          </a:p>
          <a:p>
            <a:r>
              <a:rPr lang="pt-PT" sz="2400" b="1" dirty="0" smtClean="0">
                <a:solidFill>
                  <a:srgbClr val="FFFF00"/>
                </a:solidFill>
              </a:rPr>
              <a:t>Recaída</a:t>
            </a:r>
            <a:r>
              <a:rPr lang="pt-PT" sz="2800" b="1" dirty="0" smtClean="0">
                <a:solidFill>
                  <a:srgbClr val="FFFF00"/>
                </a:solidFill>
              </a:rPr>
              <a:t>:</a:t>
            </a: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Sintomas: </a:t>
            </a:r>
            <a:r>
              <a:rPr lang="pt-PT" dirty="0" smtClean="0">
                <a:latin typeface="+mj-lt"/>
              </a:rPr>
              <a:t>hemorragia vaginal, dor, tosse, dispneia, perda ponderal</a:t>
            </a:r>
          </a:p>
          <a:p>
            <a:endParaRPr lang="pt-PT" sz="2400" dirty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Metástases: </a:t>
            </a:r>
            <a:r>
              <a:rPr lang="pt-PT" dirty="0" smtClean="0">
                <a:latin typeface="+mj-lt"/>
              </a:rPr>
              <a:t>pulmonares, ganglionares, ósseas, SNC</a:t>
            </a: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Recidiva local</a:t>
            </a: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Terapêutica: </a:t>
            </a:r>
            <a:r>
              <a:rPr lang="pt-PT" dirty="0" smtClean="0">
                <a:latin typeface="+mj-lt"/>
              </a:rPr>
              <a:t>QT, HT, RT, cirurgia de </a:t>
            </a:r>
            <a:r>
              <a:rPr lang="pt-PT" dirty="0" err="1" smtClean="0">
                <a:latin typeface="+mj-lt"/>
              </a:rPr>
              <a:t>exentração</a:t>
            </a:r>
            <a:endParaRPr lang="pt-PT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87624" y="2420888"/>
            <a:ext cx="6768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8800" b="1" dirty="0" smtClean="0">
                <a:solidFill>
                  <a:srgbClr val="FFFF00"/>
                </a:solidFill>
              </a:rPr>
              <a:t>Perguntas ?</a:t>
            </a:r>
            <a:endParaRPr lang="pt-PT" sz="8800" b="1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23528" y="2420888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5400" b="1" dirty="0" smtClean="0">
                <a:solidFill>
                  <a:srgbClr val="FFFF00"/>
                </a:solidFill>
              </a:rPr>
              <a:t>Obrigada pela vossa atenção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>
          <a:xfrm>
            <a:off x="827584" y="1556792"/>
            <a:ext cx="432048" cy="216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59632" y="1412776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/>
              <a:t>Carcinoma</a:t>
            </a:r>
            <a:endParaRPr lang="pt-PT" sz="2400" dirty="0" smtClean="0">
              <a:latin typeface="+mj-lt"/>
            </a:endParaRPr>
          </a:p>
          <a:p>
            <a:endParaRPr lang="pt-PT" sz="2400" dirty="0">
              <a:latin typeface="+mj-lt"/>
            </a:endParaRPr>
          </a:p>
          <a:p>
            <a:r>
              <a:rPr lang="pt-PT" sz="2400" dirty="0" smtClean="0">
                <a:latin typeface="+mj-lt"/>
              </a:rPr>
              <a:t>Sarcoma</a:t>
            </a:r>
            <a:endParaRPr lang="en-US" sz="24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2852936"/>
            <a:ext cx="828092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>
                <a:solidFill>
                  <a:srgbClr val="FFFF00"/>
                </a:solidFill>
              </a:rPr>
              <a:t>Carcinoma do Endométrio</a:t>
            </a:r>
            <a:r>
              <a:rPr lang="pt-PT" sz="2800" b="1" dirty="0" smtClean="0">
                <a:solidFill>
                  <a:srgbClr val="FFFF00"/>
                </a:solidFill>
                <a:latin typeface="+mj-lt"/>
              </a:rPr>
              <a:t>:</a:t>
            </a:r>
          </a:p>
          <a:p>
            <a:endParaRPr lang="pt-PT" sz="2400" dirty="0" smtClean="0">
              <a:solidFill>
                <a:srgbClr val="FFFF00"/>
              </a:solidFill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Tumor ginecológico mais frequente em países desenvolvidos</a:t>
            </a: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Menopausa (5% antes dos 40 anos)</a:t>
            </a: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Mortalidade a diminuir (diagnóstico precoce)</a:t>
            </a: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70% diagnosticados em </a:t>
            </a:r>
            <a:r>
              <a:rPr lang="pt-PT" sz="2400" dirty="0" err="1" smtClean="0">
                <a:latin typeface="+mj-lt"/>
              </a:rPr>
              <a:t>estadio</a:t>
            </a:r>
            <a:r>
              <a:rPr lang="pt-PT" sz="2400" dirty="0" smtClean="0">
                <a:latin typeface="+mj-lt"/>
              </a:rPr>
              <a:t> precoce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827584" y="2276872"/>
            <a:ext cx="432048" cy="216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9552" y="836712"/>
            <a:ext cx="36004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rgbClr val="FFFF00"/>
                </a:solidFill>
              </a:rPr>
              <a:t> </a:t>
            </a:r>
            <a:r>
              <a:rPr lang="pt-PT" sz="2800" b="1" dirty="0" smtClean="0">
                <a:solidFill>
                  <a:srgbClr val="FFFF00"/>
                </a:solidFill>
              </a:rPr>
              <a:t>Factores de Risco</a:t>
            </a:r>
            <a:r>
              <a:rPr lang="pt-PT" sz="2800" b="1" dirty="0" smtClean="0">
                <a:solidFill>
                  <a:srgbClr val="FFFF00"/>
                </a:solidFill>
                <a:latin typeface="+mj-lt"/>
              </a:rPr>
              <a:t>:</a:t>
            </a:r>
          </a:p>
          <a:p>
            <a:endParaRPr lang="pt-PT" sz="2400" dirty="0" smtClean="0">
              <a:solidFill>
                <a:srgbClr val="FFFF00"/>
              </a:solidFill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Obesidade</a:t>
            </a: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Menopausa tardia</a:t>
            </a: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err="1" smtClean="0">
                <a:latin typeface="+mj-lt"/>
              </a:rPr>
              <a:t>Menarca</a:t>
            </a:r>
            <a:r>
              <a:rPr lang="pt-PT" sz="2400" dirty="0" smtClean="0">
                <a:latin typeface="+mj-lt"/>
              </a:rPr>
              <a:t> precoce</a:t>
            </a: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Infertilidade</a:t>
            </a:r>
          </a:p>
          <a:p>
            <a:r>
              <a:rPr lang="pt-PT" sz="2400" dirty="0" smtClean="0">
                <a:latin typeface="+mj-lt"/>
              </a:rPr>
              <a:t> </a:t>
            </a: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err="1" smtClean="0">
                <a:latin typeface="+mj-lt"/>
              </a:rPr>
              <a:t>Tamoxifeno</a:t>
            </a:r>
            <a:endParaRPr lang="pt-PT" sz="2400" dirty="0" smtClean="0">
              <a:latin typeface="+mj-lt"/>
            </a:endParaRP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err="1" smtClean="0">
                <a:latin typeface="+mj-lt"/>
              </a:rPr>
              <a:t>Nuliparidade</a:t>
            </a:r>
            <a:endParaRPr lang="pt-PT" sz="2400" dirty="0" smtClean="0">
              <a:latin typeface="+mj-lt"/>
            </a:endParaRP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HTA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0" y="836712"/>
            <a:ext cx="36004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sz="2800" dirty="0" smtClean="0">
              <a:solidFill>
                <a:srgbClr val="FFFF00"/>
              </a:solidFill>
              <a:latin typeface="+mj-lt"/>
            </a:endParaRPr>
          </a:p>
          <a:p>
            <a:endParaRPr lang="pt-PT" sz="2400" dirty="0" smtClean="0">
              <a:solidFill>
                <a:srgbClr val="FFFF00"/>
              </a:solidFill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Diabetes </a:t>
            </a:r>
            <a:r>
              <a:rPr lang="pt-PT" sz="2400" dirty="0" err="1" smtClean="0">
                <a:latin typeface="+mj-lt"/>
              </a:rPr>
              <a:t>mellitus</a:t>
            </a:r>
            <a:endParaRPr lang="pt-PT" sz="2400" dirty="0" smtClean="0">
              <a:latin typeface="+mj-lt"/>
            </a:endParaRP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História familiar/pessoal de c mama, c ovário, CCR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9552" y="1412776"/>
            <a:ext cx="784887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rgbClr val="FFFF00"/>
                </a:solidFill>
              </a:rPr>
              <a:t> </a:t>
            </a:r>
            <a:r>
              <a:rPr lang="pt-PT" sz="2800" b="1" dirty="0" smtClean="0">
                <a:solidFill>
                  <a:srgbClr val="FFFF00"/>
                </a:solidFill>
              </a:rPr>
              <a:t>Factores Protectores</a:t>
            </a:r>
            <a:r>
              <a:rPr lang="pt-PT" sz="2800" b="1" dirty="0" smtClean="0">
                <a:solidFill>
                  <a:srgbClr val="FFFF00"/>
                </a:solidFill>
                <a:latin typeface="+mj-lt"/>
              </a:rPr>
              <a:t>:</a:t>
            </a:r>
          </a:p>
          <a:p>
            <a:endParaRPr lang="pt-PT" sz="2400" dirty="0" smtClean="0">
              <a:solidFill>
                <a:srgbClr val="FFFF00"/>
              </a:solidFill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ACO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3212976"/>
            <a:ext cx="784887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rgbClr val="FFFF00"/>
                </a:solidFill>
              </a:rPr>
              <a:t> </a:t>
            </a:r>
            <a:r>
              <a:rPr lang="pt-PT" sz="2800" b="1" dirty="0" smtClean="0">
                <a:solidFill>
                  <a:srgbClr val="FFFF00"/>
                </a:solidFill>
              </a:rPr>
              <a:t>Rastreio:</a:t>
            </a:r>
            <a:endParaRPr lang="pt-PT" sz="2800" b="1" dirty="0" smtClean="0">
              <a:solidFill>
                <a:srgbClr val="FFFF00"/>
              </a:solidFill>
              <a:latin typeface="+mj-lt"/>
            </a:endParaRPr>
          </a:p>
          <a:p>
            <a:endParaRPr lang="pt-PT" sz="2400" dirty="0" smtClean="0">
              <a:solidFill>
                <a:srgbClr val="FFFF00"/>
              </a:solidFill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Evidência de benefício nas mulheres com HNPCC (</a:t>
            </a:r>
            <a:r>
              <a:rPr lang="pt-PT" sz="2400" dirty="0" err="1" smtClean="0">
                <a:latin typeface="+mj-lt"/>
              </a:rPr>
              <a:t>biópsia</a:t>
            </a:r>
            <a:r>
              <a:rPr lang="pt-PT" sz="2400" dirty="0" smtClean="0">
                <a:latin typeface="+mj-lt"/>
              </a:rPr>
              <a:t> </a:t>
            </a:r>
            <a:r>
              <a:rPr lang="pt-PT" sz="2400" dirty="0" err="1" smtClean="0">
                <a:latin typeface="+mj-lt"/>
              </a:rPr>
              <a:t>endometrial</a:t>
            </a:r>
            <a:r>
              <a:rPr lang="pt-PT" sz="2400" dirty="0" smtClean="0">
                <a:latin typeface="+mj-lt"/>
              </a:rPr>
              <a:t> anual) </a:t>
            </a: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Sem evidência de benefício noutros grupos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9552" y="1196752"/>
            <a:ext cx="784887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rgbClr val="FFFF00"/>
                </a:solidFill>
              </a:rPr>
              <a:t> </a:t>
            </a:r>
            <a:r>
              <a:rPr lang="pt-PT" sz="2800" b="1" dirty="0" smtClean="0">
                <a:solidFill>
                  <a:srgbClr val="FFFF00"/>
                </a:solidFill>
              </a:rPr>
              <a:t>Patologia:</a:t>
            </a:r>
            <a:endParaRPr lang="pt-PT" sz="2800" b="1" dirty="0" smtClean="0">
              <a:solidFill>
                <a:srgbClr val="FFFF00"/>
              </a:solidFill>
              <a:latin typeface="+mj-lt"/>
            </a:endParaRPr>
          </a:p>
          <a:p>
            <a:endParaRPr lang="pt-PT" sz="2400" dirty="0" smtClean="0">
              <a:solidFill>
                <a:srgbClr val="FFFF00"/>
              </a:solidFill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</a:t>
            </a:r>
            <a:r>
              <a:rPr lang="pt-PT" sz="2400" dirty="0" err="1" smtClean="0">
                <a:latin typeface="+mj-lt"/>
              </a:rPr>
              <a:t>Adenocarcinoma</a:t>
            </a:r>
            <a:r>
              <a:rPr lang="pt-PT" sz="2400" dirty="0" smtClean="0">
                <a:latin typeface="+mj-lt"/>
              </a:rPr>
              <a:t> </a:t>
            </a:r>
            <a:r>
              <a:rPr lang="pt-PT" sz="2400" dirty="0" err="1" smtClean="0">
                <a:latin typeface="+mj-lt"/>
              </a:rPr>
              <a:t>endometrioide</a:t>
            </a:r>
            <a:r>
              <a:rPr lang="pt-PT" sz="2400" dirty="0" smtClean="0">
                <a:latin typeface="+mj-lt"/>
              </a:rPr>
              <a:t>: 75% a 80%</a:t>
            </a: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</a:t>
            </a:r>
            <a:r>
              <a:rPr lang="pt-PT" sz="2400" dirty="0" err="1" smtClean="0">
                <a:latin typeface="+mj-lt"/>
              </a:rPr>
              <a:t>Papilar</a:t>
            </a:r>
            <a:r>
              <a:rPr lang="pt-PT" sz="2400" dirty="0" smtClean="0">
                <a:latin typeface="+mj-lt"/>
              </a:rPr>
              <a:t> seroso: 5% a 10%</a:t>
            </a:r>
          </a:p>
          <a:p>
            <a:endParaRPr lang="pt-PT" sz="2400" dirty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Células claras: 1% a 5%</a:t>
            </a:r>
          </a:p>
          <a:p>
            <a:endParaRPr lang="pt-PT" sz="2400" dirty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</a:t>
            </a:r>
            <a:r>
              <a:rPr lang="pt-PT" sz="2400" dirty="0" err="1" smtClean="0">
                <a:latin typeface="+mj-lt"/>
              </a:rPr>
              <a:t>Mucinoso</a:t>
            </a:r>
            <a:r>
              <a:rPr lang="pt-PT" sz="2400" dirty="0" smtClean="0">
                <a:latin typeface="+mj-lt"/>
              </a:rPr>
              <a:t>: 1%</a:t>
            </a:r>
          </a:p>
          <a:p>
            <a:pPr>
              <a:buBlip>
                <a:blip r:embed="rId2"/>
              </a:buBlip>
            </a:pPr>
            <a:endParaRPr lang="pt-PT" sz="2400" dirty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... outros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9552" y="1196753"/>
            <a:ext cx="784887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rgbClr val="FFFF00"/>
                </a:solidFill>
              </a:rPr>
              <a:t> </a:t>
            </a:r>
            <a:r>
              <a:rPr lang="pt-PT" sz="2800" b="1" dirty="0" smtClean="0">
                <a:solidFill>
                  <a:srgbClr val="FFFF00"/>
                </a:solidFill>
              </a:rPr>
              <a:t>Diferenciação:</a:t>
            </a:r>
            <a:endParaRPr lang="pt-PT" sz="2800" b="1" dirty="0" smtClean="0">
              <a:solidFill>
                <a:srgbClr val="FFFF00"/>
              </a:solidFill>
              <a:latin typeface="+mj-lt"/>
            </a:endParaRPr>
          </a:p>
          <a:p>
            <a:endParaRPr lang="pt-PT" sz="2400" dirty="0" smtClean="0">
              <a:solidFill>
                <a:srgbClr val="FFFF00"/>
              </a:solidFill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G1: bem diferenciado</a:t>
            </a: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G2: moderadamente diferenciado</a:t>
            </a: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G3: pouco diferenciado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9552" y="1196753"/>
            <a:ext cx="842493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rgbClr val="FFFF00"/>
                </a:solidFill>
              </a:rPr>
              <a:t> </a:t>
            </a:r>
            <a:r>
              <a:rPr lang="pt-PT" sz="2800" b="1" dirty="0" smtClean="0">
                <a:solidFill>
                  <a:srgbClr val="FFFF00"/>
                </a:solidFill>
              </a:rPr>
              <a:t>Diagnóstico:</a:t>
            </a:r>
            <a:endParaRPr lang="pt-PT" sz="2800" b="1" dirty="0" smtClean="0">
              <a:solidFill>
                <a:srgbClr val="FFFF00"/>
              </a:solidFill>
              <a:latin typeface="+mj-lt"/>
            </a:endParaRPr>
          </a:p>
          <a:p>
            <a:endParaRPr lang="pt-PT" sz="2400" dirty="0" smtClean="0">
              <a:solidFill>
                <a:srgbClr val="FFFF00"/>
              </a:solidFill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Clínica: hemorragia vaginal (90%)</a:t>
            </a: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Alterações citológicas no </a:t>
            </a:r>
            <a:r>
              <a:rPr lang="pt-PT" sz="2400" dirty="0" err="1" smtClean="0">
                <a:latin typeface="+mj-lt"/>
              </a:rPr>
              <a:t>esfregaço</a:t>
            </a:r>
            <a:r>
              <a:rPr lang="pt-PT" sz="2400" dirty="0" smtClean="0">
                <a:latin typeface="+mj-lt"/>
              </a:rPr>
              <a:t> de </a:t>
            </a:r>
            <a:r>
              <a:rPr lang="pt-PT" sz="2400" dirty="0" err="1" smtClean="0">
                <a:latin typeface="+mj-lt"/>
              </a:rPr>
              <a:t>Papanicolau</a:t>
            </a:r>
            <a:r>
              <a:rPr lang="pt-PT" sz="2400" dirty="0" smtClean="0">
                <a:latin typeface="+mj-lt"/>
              </a:rPr>
              <a:t> (tecido glandular anómalo/células </a:t>
            </a:r>
            <a:r>
              <a:rPr lang="pt-PT" sz="2400" dirty="0" err="1" smtClean="0">
                <a:latin typeface="+mj-lt"/>
              </a:rPr>
              <a:t>endometriais</a:t>
            </a:r>
            <a:r>
              <a:rPr lang="pt-PT" sz="2400" dirty="0" smtClean="0">
                <a:latin typeface="+mj-lt"/>
              </a:rPr>
              <a:t>)</a:t>
            </a:r>
          </a:p>
          <a:p>
            <a:pPr>
              <a:buBlip>
                <a:blip r:embed="rId2"/>
              </a:buBlip>
            </a:pPr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Ecografia </a:t>
            </a:r>
            <a:r>
              <a:rPr lang="pt-PT" sz="2400" dirty="0" err="1" smtClean="0">
                <a:latin typeface="+mj-lt"/>
              </a:rPr>
              <a:t>transvaginal</a:t>
            </a:r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err="1" smtClean="0">
                <a:latin typeface="+mj-lt"/>
              </a:rPr>
              <a:t>Histeroscopia</a:t>
            </a:r>
            <a:endParaRPr lang="pt-PT" sz="2400" dirty="0" smtClean="0">
              <a:latin typeface="+mj-lt"/>
            </a:endParaRPr>
          </a:p>
        </p:txBody>
      </p:sp>
      <p:sp>
        <p:nvSpPr>
          <p:cNvPr id="4" name="Curved Right Arrow 3"/>
          <p:cNvSpPr/>
          <p:nvPr/>
        </p:nvSpPr>
        <p:spPr>
          <a:xfrm>
            <a:off x="1115616" y="5157192"/>
            <a:ext cx="576064" cy="432048"/>
          </a:xfrm>
          <a:prstGeom prst="curv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5098296"/>
            <a:ext cx="55446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err="1" smtClean="0">
                <a:solidFill>
                  <a:srgbClr val="FFFF00"/>
                </a:solidFill>
              </a:rPr>
              <a:t>Biópsia</a:t>
            </a:r>
            <a:r>
              <a:rPr lang="pt-PT" sz="2800" dirty="0" smtClean="0">
                <a:solidFill>
                  <a:srgbClr val="FFFF00"/>
                </a:solidFill>
              </a:rPr>
              <a:t> </a:t>
            </a:r>
            <a:r>
              <a:rPr lang="pt-PT" sz="2800" dirty="0" err="1" smtClean="0">
                <a:solidFill>
                  <a:srgbClr val="FFFF00"/>
                </a:solidFill>
              </a:rPr>
              <a:t>endometrial</a:t>
            </a:r>
            <a:endParaRPr lang="pt-PT" sz="2800" dirty="0" smtClean="0">
              <a:solidFill>
                <a:srgbClr val="FFFF00"/>
              </a:solidFill>
            </a:endParaRPr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r>
              <a:rPr lang="pt-PT" dirty="0" smtClean="0"/>
              <a:t>		</a:t>
            </a:r>
            <a:r>
              <a:rPr lang="pt-PT" sz="2800" dirty="0" err="1" smtClean="0">
                <a:solidFill>
                  <a:srgbClr val="FFFF00"/>
                </a:solidFill>
              </a:rPr>
              <a:t>Curetagem</a:t>
            </a:r>
            <a:r>
              <a:rPr lang="pt-PT" sz="2800" dirty="0" smtClean="0">
                <a:solidFill>
                  <a:srgbClr val="FFFF00"/>
                </a:solidFill>
              </a:rPr>
              <a:t> uterina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6" name="Curved Right Arrow 5"/>
          <p:cNvSpPr/>
          <p:nvPr/>
        </p:nvSpPr>
        <p:spPr>
          <a:xfrm>
            <a:off x="2987824" y="6425952"/>
            <a:ext cx="576064" cy="432048"/>
          </a:xfrm>
          <a:prstGeom prst="curv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7544" y="354168"/>
            <a:ext cx="8064896" cy="6494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err="1" smtClean="0">
                <a:solidFill>
                  <a:srgbClr val="FFFF00"/>
                </a:solidFill>
                <a:latin typeface="+mj-lt"/>
              </a:rPr>
              <a:t>Estadiamento</a:t>
            </a:r>
            <a:r>
              <a:rPr lang="pt-PT" sz="2800" b="1" dirty="0" smtClean="0">
                <a:solidFill>
                  <a:srgbClr val="FFFF00"/>
                </a:solidFill>
                <a:latin typeface="+mj-lt"/>
              </a:rPr>
              <a:t>:</a:t>
            </a:r>
          </a:p>
          <a:p>
            <a:endParaRPr lang="pt-PT" sz="2400" dirty="0" smtClean="0">
              <a:solidFill>
                <a:srgbClr val="FFFF00"/>
              </a:solidFill>
              <a:latin typeface="+mj-lt"/>
            </a:endParaRPr>
          </a:p>
          <a:p>
            <a:r>
              <a:rPr lang="pt-PT" sz="2400" dirty="0" smtClean="0">
                <a:latin typeface="+mj-lt"/>
              </a:rPr>
              <a:t>Cirúrgico: baseado na extensão de doença (útero, anexos, lavado peritoneal, gânglios pélvicos e LA)</a:t>
            </a:r>
            <a:endParaRPr lang="pt-PT" sz="2400" dirty="0" smtClean="0">
              <a:solidFill>
                <a:srgbClr val="FFFF00"/>
              </a:solidFill>
              <a:latin typeface="+mj-lt"/>
            </a:endParaRPr>
          </a:p>
          <a:p>
            <a:endParaRPr lang="pt-PT" sz="2400" dirty="0" smtClean="0">
              <a:latin typeface="+mj-lt"/>
            </a:endParaRPr>
          </a:p>
          <a:p>
            <a:endParaRPr lang="pt-PT" sz="2400" dirty="0">
              <a:latin typeface="+mj-lt"/>
            </a:endParaRPr>
          </a:p>
          <a:p>
            <a:endParaRPr lang="pt-PT" sz="2400" dirty="0" smtClean="0">
              <a:latin typeface="+mj-lt"/>
            </a:endParaRPr>
          </a:p>
          <a:p>
            <a:r>
              <a:rPr lang="pt-PT" sz="2400" dirty="0" smtClean="0">
                <a:latin typeface="+mj-lt"/>
              </a:rPr>
              <a:t> </a:t>
            </a:r>
            <a:r>
              <a:rPr lang="pt-PT" sz="2800" b="1" dirty="0" smtClean="0">
                <a:solidFill>
                  <a:srgbClr val="FFFF00"/>
                </a:solidFill>
                <a:latin typeface="+mj-lt"/>
              </a:rPr>
              <a:t>Protocolo cirúrgico</a:t>
            </a:r>
            <a:r>
              <a:rPr lang="pt-PT" sz="2800" dirty="0" smtClean="0">
                <a:solidFill>
                  <a:srgbClr val="FFFF00"/>
                </a:solidFill>
                <a:latin typeface="+mj-lt"/>
              </a:rPr>
              <a:t>: </a:t>
            </a:r>
          </a:p>
          <a:p>
            <a:endParaRPr lang="pt-PT" sz="2400" dirty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L</a:t>
            </a:r>
            <a:r>
              <a:rPr lang="pt-PT" sz="2400" dirty="0" err="1" smtClean="0">
                <a:latin typeface="+mj-lt"/>
              </a:rPr>
              <a:t>avado</a:t>
            </a:r>
            <a:r>
              <a:rPr lang="pt-PT" sz="2400" dirty="0" smtClean="0">
                <a:latin typeface="+mj-lt"/>
              </a:rPr>
              <a:t> peritoneal; inspeção cavidade e </a:t>
            </a:r>
            <a:r>
              <a:rPr lang="pt-PT" sz="2400" dirty="0" err="1" smtClean="0">
                <a:latin typeface="+mj-lt"/>
              </a:rPr>
              <a:t>biópsia</a:t>
            </a:r>
            <a:r>
              <a:rPr lang="pt-PT" sz="2400" dirty="0" smtClean="0">
                <a:latin typeface="+mj-lt"/>
              </a:rPr>
              <a:t> de lesões suspeitas; histerectomia total com exame intraoperatório, </a:t>
            </a:r>
            <a:r>
              <a:rPr lang="pt-PT" sz="2400" dirty="0" err="1" smtClean="0">
                <a:latin typeface="+mj-lt"/>
              </a:rPr>
              <a:t>anexectomia</a:t>
            </a:r>
            <a:r>
              <a:rPr lang="pt-PT" sz="2400" dirty="0" smtClean="0">
                <a:latin typeface="+mj-lt"/>
              </a:rPr>
              <a:t> bilateral; dissecção ganglionar </a:t>
            </a:r>
            <a:r>
              <a:rPr lang="pt-PT" sz="2400" dirty="0" err="1" smtClean="0">
                <a:latin typeface="+mj-lt"/>
              </a:rPr>
              <a:t>pelvica</a:t>
            </a:r>
            <a:r>
              <a:rPr lang="pt-PT" sz="2400" dirty="0" smtClean="0">
                <a:latin typeface="+mj-lt"/>
              </a:rPr>
              <a:t> e LA de acordo com </a:t>
            </a:r>
            <a:r>
              <a:rPr lang="pt-PT" sz="2400" dirty="0" err="1" smtClean="0">
                <a:latin typeface="+mj-lt"/>
              </a:rPr>
              <a:t>ex</a:t>
            </a:r>
            <a:r>
              <a:rPr lang="pt-PT" sz="2400" dirty="0" smtClean="0">
                <a:latin typeface="+mj-lt"/>
              </a:rPr>
              <a:t> extemporâneo (invasão &lt; </a:t>
            </a:r>
            <a:r>
              <a:rPr lang="en-US" sz="2400" dirty="0" smtClean="0">
                <a:latin typeface="+mj-lt"/>
              </a:rPr>
              <a:t>½</a:t>
            </a:r>
            <a:r>
              <a:rPr lang="pt-PT" sz="2400" dirty="0" smtClean="0">
                <a:latin typeface="+mj-lt"/>
              </a:rPr>
              <a:t> </a:t>
            </a:r>
            <a:r>
              <a:rPr lang="pt-PT" sz="2400" dirty="0" err="1" smtClean="0">
                <a:latin typeface="+mj-lt"/>
              </a:rPr>
              <a:t>miometrio</a:t>
            </a:r>
            <a:r>
              <a:rPr lang="pt-PT" sz="2400" dirty="0" smtClean="0">
                <a:latin typeface="+mj-lt"/>
              </a:rPr>
              <a:t> G1 / G2 não fazer)</a:t>
            </a:r>
            <a:endParaRPr lang="pt-PT" sz="2400" dirty="0">
              <a:latin typeface="+mj-lt"/>
            </a:endParaRPr>
          </a:p>
          <a:p>
            <a:endParaRPr lang="pt-PT" sz="2400" dirty="0" smtClean="0">
              <a:latin typeface="+mj-lt"/>
            </a:endParaRPr>
          </a:p>
          <a:p>
            <a:r>
              <a:rPr lang="pt-PT" sz="2400" dirty="0" smtClean="0">
                <a:latin typeface="+mj-lt"/>
              </a:rPr>
              <a:t>Se células claras ou papilar seroso: protocolo de carcinoma do ovário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5536" y="116632"/>
            <a:ext cx="7848872" cy="5693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FFFF00"/>
                </a:solidFill>
              </a:rPr>
              <a:t> </a:t>
            </a:r>
            <a:r>
              <a:rPr lang="pt-PT" sz="2800" b="1" dirty="0" smtClean="0">
                <a:solidFill>
                  <a:srgbClr val="FFFF00"/>
                </a:solidFill>
              </a:rPr>
              <a:t>Factores Prognóstico:</a:t>
            </a:r>
            <a:endParaRPr lang="pt-PT" sz="2800" b="1" dirty="0" smtClean="0">
              <a:solidFill>
                <a:srgbClr val="FFFF00"/>
              </a:solidFill>
              <a:latin typeface="+mj-lt"/>
            </a:endParaRPr>
          </a:p>
          <a:p>
            <a:endParaRPr lang="pt-PT" sz="2400" dirty="0" smtClean="0">
              <a:solidFill>
                <a:srgbClr val="FFFF00"/>
              </a:solidFill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</a:t>
            </a:r>
            <a:r>
              <a:rPr lang="pt-PT" sz="2400" dirty="0" err="1" smtClean="0">
                <a:latin typeface="+mj-lt"/>
              </a:rPr>
              <a:t>Estadio</a:t>
            </a:r>
            <a:r>
              <a:rPr lang="pt-PT" sz="2400" dirty="0" smtClean="0">
                <a:latin typeface="+mj-lt"/>
              </a:rPr>
              <a:t> (FIGO)</a:t>
            </a:r>
          </a:p>
          <a:p>
            <a:pPr>
              <a:buBlip>
                <a:blip r:embed="rId2"/>
              </a:buBlip>
            </a:pPr>
            <a:endParaRPr lang="pt-PT" sz="2400" dirty="0" smtClean="0">
              <a:latin typeface="+mj-lt"/>
            </a:endParaRPr>
          </a:p>
          <a:p>
            <a:r>
              <a:rPr lang="pt-PT" sz="2400" dirty="0" smtClean="0">
                <a:latin typeface="+mj-lt"/>
              </a:rPr>
              <a:t>I: tumor corpo uterino</a:t>
            </a:r>
          </a:p>
          <a:p>
            <a:r>
              <a:rPr lang="pt-PT" sz="2400" dirty="0" smtClean="0">
                <a:latin typeface="+mj-lt"/>
              </a:rPr>
              <a:t>II: estroma </a:t>
            </a:r>
            <a:r>
              <a:rPr lang="pt-PT" sz="2400" dirty="0" err="1" smtClean="0">
                <a:latin typeface="+mj-lt"/>
              </a:rPr>
              <a:t>endocervical</a:t>
            </a:r>
            <a:endParaRPr lang="pt-PT" sz="2400" dirty="0" smtClean="0">
              <a:latin typeface="+mj-lt"/>
            </a:endParaRPr>
          </a:p>
          <a:p>
            <a:r>
              <a:rPr lang="pt-PT" sz="2400" dirty="0" smtClean="0">
                <a:latin typeface="+mj-lt"/>
              </a:rPr>
              <a:t>III: invasão serosa ou anexos/ vagina ou </a:t>
            </a:r>
            <a:r>
              <a:rPr lang="pt-PT" sz="2400" dirty="0" err="1" smtClean="0">
                <a:latin typeface="+mj-lt"/>
              </a:rPr>
              <a:t>parametrio</a:t>
            </a:r>
            <a:r>
              <a:rPr lang="pt-PT" sz="2400" dirty="0" smtClean="0">
                <a:latin typeface="+mj-lt"/>
              </a:rPr>
              <a:t>/</a:t>
            </a:r>
            <a:r>
              <a:rPr lang="pt-PT" sz="2400" dirty="0" err="1" smtClean="0">
                <a:latin typeface="+mj-lt"/>
              </a:rPr>
              <a:t>gg</a:t>
            </a:r>
            <a:r>
              <a:rPr lang="pt-PT" sz="2400" dirty="0" smtClean="0">
                <a:latin typeface="+mj-lt"/>
              </a:rPr>
              <a:t> </a:t>
            </a:r>
            <a:r>
              <a:rPr lang="pt-PT" sz="2400" dirty="0" err="1" smtClean="0">
                <a:latin typeface="+mj-lt"/>
              </a:rPr>
              <a:t>pelvicos</a:t>
            </a:r>
            <a:r>
              <a:rPr lang="pt-PT" sz="2400" dirty="0" smtClean="0">
                <a:latin typeface="+mj-lt"/>
              </a:rPr>
              <a:t> ou LA</a:t>
            </a:r>
          </a:p>
          <a:p>
            <a:r>
              <a:rPr lang="pt-PT" sz="2400" dirty="0" smtClean="0">
                <a:latin typeface="+mj-lt"/>
              </a:rPr>
              <a:t>IV: invasão recto ou bexiga/ metástases a distância</a:t>
            </a:r>
          </a:p>
          <a:p>
            <a:endParaRPr lang="pt-PT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Histologia (células claras e </a:t>
            </a:r>
            <a:r>
              <a:rPr lang="pt-PT" sz="2400" dirty="0" err="1" smtClean="0">
                <a:latin typeface="+mj-lt"/>
              </a:rPr>
              <a:t>papilar</a:t>
            </a:r>
            <a:r>
              <a:rPr lang="pt-PT" sz="2400" dirty="0" smtClean="0">
                <a:latin typeface="+mj-lt"/>
              </a:rPr>
              <a:t> seroso)</a:t>
            </a:r>
          </a:p>
          <a:p>
            <a:endParaRPr lang="pt-PT" sz="2400" dirty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Grau de diferenciação</a:t>
            </a:r>
          </a:p>
          <a:p>
            <a:endParaRPr lang="pt-PT" sz="2400" dirty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pt-PT" sz="2400" dirty="0" smtClean="0">
                <a:latin typeface="+mj-lt"/>
              </a:rPr>
              <a:t> </a:t>
            </a:r>
            <a:r>
              <a:rPr lang="pt-PT" sz="2400" dirty="0" err="1" smtClean="0">
                <a:latin typeface="+mj-lt"/>
              </a:rPr>
              <a:t>Angioinvasão</a:t>
            </a:r>
            <a:endParaRPr lang="pt-PT" sz="2400" dirty="0" smtClean="0">
              <a:latin typeface="+mj-lt"/>
            </a:endParaRPr>
          </a:p>
        </p:txBody>
      </p:sp>
      <p:sp>
        <p:nvSpPr>
          <p:cNvPr id="3" name="Curved Right Arrow 2"/>
          <p:cNvSpPr/>
          <p:nvPr/>
        </p:nvSpPr>
        <p:spPr>
          <a:xfrm>
            <a:off x="2123728" y="5949280"/>
            <a:ext cx="648072" cy="720080"/>
          </a:xfrm>
          <a:prstGeom prst="curv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6165304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>
                <a:solidFill>
                  <a:srgbClr val="FFFF00"/>
                </a:solidFill>
              </a:rPr>
              <a:t>Determinam risco de recaída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156</TotalTime>
  <Words>448</Words>
  <Application>Microsoft Office PowerPoint</Application>
  <PresentationFormat>Apresentação no Ecrã (4:3)</PresentationFormat>
  <Paragraphs>129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4" baseType="lpstr">
      <vt:lpstr>Flow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</vt:vector>
  </TitlesOfParts>
  <Company>Espirito Santo Saude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Mónica Nave</dc:creator>
  <cp:lastModifiedBy>Rita Pato</cp:lastModifiedBy>
  <cp:revision>42</cp:revision>
  <dcterms:created xsi:type="dcterms:W3CDTF">2010-10-13T21:15:41Z</dcterms:created>
  <dcterms:modified xsi:type="dcterms:W3CDTF">2013-11-24T20:48:25Z</dcterms:modified>
</cp:coreProperties>
</file>