
<file path=[Content_Types].xml><?xml version="1.0" encoding="utf-8"?>
<Types xmlns="http://schemas.openxmlformats.org/package/2006/content-types">
  <Default Extension="png" ContentType="image/png"/>
  <Default Extension="jpeg" ContentType="image/jpeg"/>
  <Default Extension="JPE"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60" r:id="rId1"/>
  </p:sldMasterIdLst>
  <p:sldIdLst>
    <p:sldId id="264" r:id="rId2"/>
    <p:sldId id="268" r:id="rId3"/>
    <p:sldId id="265" r:id="rId4"/>
    <p:sldId id="267" r:id="rId5"/>
    <p:sldId id="266" r:id="rId6"/>
    <p:sldId id="256" r:id="rId7"/>
    <p:sldId id="257" r:id="rId8"/>
    <p:sldId id="259" r:id="rId9"/>
    <p:sldId id="260" r:id="rId10"/>
    <p:sldId id="269" r:id="rId11"/>
    <p:sldId id="261" r:id="rId12"/>
    <p:sldId id="262" r:id="rId13"/>
    <p:sldId id="270" r:id="rId14"/>
    <p:sldId id="271" r:id="rId15"/>
    <p:sldId id="272" r:id="rId16"/>
    <p:sldId id="276" r:id="rId17"/>
    <p:sldId id="273" r:id="rId18"/>
    <p:sldId id="274" r:id="rId19"/>
    <p:sldId id="275" r:id="rId20"/>
    <p:sldId id="277" r:id="rId21"/>
    <p:sldId id="278" r:id="rId22"/>
  </p:sldIdLst>
  <p:sldSz cx="9144000" cy="6858000" type="screen4x3"/>
  <p:notesSz cx="6858000" cy="9144000"/>
  <p:defaultTextStyle>
    <a:defPPr>
      <a:defRPr lang="ar-OM"/>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modifyVerifier cryptProviderType="rsaAES" cryptAlgorithmClass="hash" cryptAlgorithmType="typeAny" cryptAlgorithmSid="14" spinCount="100000" saltData="cDpnc5qe20uYo/odkXGbKQ==" hashData="AJrTOkegM8uuGSpRUvhqkLjzCNmrsH5yKQqhfBgEleLSDtYdId6Q8jXGkOG+zWAeFOgtKaaPqeTSsyJ+okaq/w=="/>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FF"/>
    <a:srgbClr val="FAFA94"/>
    <a:srgbClr val="FF3300"/>
    <a:srgbClr val="980000"/>
    <a:srgbClr val="FF0066"/>
    <a:srgbClr val="CC0099"/>
    <a:srgbClr val="33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5000" autoAdjust="0"/>
    <p:restoredTop sz="94660"/>
  </p:normalViewPr>
  <p:slideViewPr>
    <p:cSldViewPr snapToGrid="0">
      <p:cViewPr varScale="1">
        <p:scale>
          <a:sx n="74" d="100"/>
          <a:sy n="74" d="100"/>
        </p:scale>
        <p:origin x="1290" y="72"/>
      </p:cViewPr>
      <p:guideLst/>
    </p:cSldViewPr>
  </p:slideViewPr>
  <p:notesTextViewPr>
    <p:cViewPr>
      <p:scale>
        <a:sx n="1" d="1"/>
        <a:sy n="1" d="1"/>
      </p:scale>
      <p:origin x="0" y="0"/>
    </p:cViewPr>
  </p:notesTextViewPr>
  <p:sorterViewPr>
    <p:cViewPr>
      <p:scale>
        <a:sx n="100" d="100"/>
        <a:sy n="100" d="100"/>
      </p:scale>
      <p:origin x="0" y="-234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DEBB0B81-9A45-4858-8EEA-F60AD7B7AB9E}" type="datetimeFigureOut">
              <a:rPr lang="ar-OM" smtClean="0"/>
              <a:t>25/06/1435</a:t>
            </a:fld>
            <a:endParaRPr lang="ar-OM"/>
          </a:p>
        </p:txBody>
      </p:sp>
      <p:sp>
        <p:nvSpPr>
          <p:cNvPr id="5" name="Footer Placeholder 4"/>
          <p:cNvSpPr>
            <a:spLocks noGrp="1"/>
          </p:cNvSpPr>
          <p:nvPr>
            <p:ph type="ftr" sz="quarter" idx="11"/>
          </p:nvPr>
        </p:nvSpPr>
        <p:spPr/>
        <p:txBody>
          <a:bodyPr/>
          <a:lstStyle/>
          <a:p>
            <a:endParaRPr lang="ar-OM"/>
          </a:p>
        </p:txBody>
      </p:sp>
      <p:sp>
        <p:nvSpPr>
          <p:cNvPr id="6" name="Slide Number Placeholder 5"/>
          <p:cNvSpPr>
            <a:spLocks noGrp="1"/>
          </p:cNvSpPr>
          <p:nvPr>
            <p:ph type="sldNum" sz="quarter" idx="12"/>
          </p:nvPr>
        </p:nvSpPr>
        <p:spPr/>
        <p:txBody>
          <a:bodyPr/>
          <a:lstStyle/>
          <a:p>
            <a:fld id="{44FB1047-9DDE-4AFA-9F0E-D031016C58F4}" type="slidenum">
              <a:rPr lang="ar-OM" smtClean="0"/>
              <a:t>‹#›</a:t>
            </a:fld>
            <a:endParaRPr lang="ar-OM"/>
          </a:p>
        </p:txBody>
      </p:sp>
    </p:spTree>
    <p:extLst>
      <p:ext uri="{BB962C8B-B14F-4D97-AF65-F5344CB8AC3E}">
        <p14:creationId xmlns:p14="http://schemas.microsoft.com/office/powerpoint/2010/main" val="18436924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EBB0B81-9A45-4858-8EEA-F60AD7B7AB9E}" type="datetimeFigureOut">
              <a:rPr lang="ar-OM" smtClean="0"/>
              <a:t>25/06/1435</a:t>
            </a:fld>
            <a:endParaRPr lang="ar-OM"/>
          </a:p>
        </p:txBody>
      </p:sp>
      <p:sp>
        <p:nvSpPr>
          <p:cNvPr id="5" name="Footer Placeholder 4"/>
          <p:cNvSpPr>
            <a:spLocks noGrp="1"/>
          </p:cNvSpPr>
          <p:nvPr>
            <p:ph type="ftr" sz="quarter" idx="11"/>
          </p:nvPr>
        </p:nvSpPr>
        <p:spPr/>
        <p:txBody>
          <a:bodyPr/>
          <a:lstStyle/>
          <a:p>
            <a:endParaRPr lang="ar-OM"/>
          </a:p>
        </p:txBody>
      </p:sp>
      <p:sp>
        <p:nvSpPr>
          <p:cNvPr id="6" name="Slide Number Placeholder 5"/>
          <p:cNvSpPr>
            <a:spLocks noGrp="1"/>
          </p:cNvSpPr>
          <p:nvPr>
            <p:ph type="sldNum" sz="quarter" idx="12"/>
          </p:nvPr>
        </p:nvSpPr>
        <p:spPr/>
        <p:txBody>
          <a:bodyPr/>
          <a:lstStyle/>
          <a:p>
            <a:fld id="{44FB1047-9DDE-4AFA-9F0E-D031016C58F4}" type="slidenum">
              <a:rPr lang="ar-OM" smtClean="0"/>
              <a:t>‹#›</a:t>
            </a:fld>
            <a:endParaRPr lang="ar-OM"/>
          </a:p>
        </p:txBody>
      </p:sp>
    </p:spTree>
    <p:extLst>
      <p:ext uri="{BB962C8B-B14F-4D97-AF65-F5344CB8AC3E}">
        <p14:creationId xmlns:p14="http://schemas.microsoft.com/office/powerpoint/2010/main" val="15247907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EBB0B81-9A45-4858-8EEA-F60AD7B7AB9E}" type="datetimeFigureOut">
              <a:rPr lang="ar-OM" smtClean="0"/>
              <a:t>25/06/1435</a:t>
            </a:fld>
            <a:endParaRPr lang="ar-OM"/>
          </a:p>
        </p:txBody>
      </p:sp>
      <p:sp>
        <p:nvSpPr>
          <p:cNvPr id="5" name="Footer Placeholder 4"/>
          <p:cNvSpPr>
            <a:spLocks noGrp="1"/>
          </p:cNvSpPr>
          <p:nvPr>
            <p:ph type="ftr" sz="quarter" idx="11"/>
          </p:nvPr>
        </p:nvSpPr>
        <p:spPr/>
        <p:txBody>
          <a:bodyPr/>
          <a:lstStyle/>
          <a:p>
            <a:endParaRPr lang="ar-OM"/>
          </a:p>
        </p:txBody>
      </p:sp>
      <p:sp>
        <p:nvSpPr>
          <p:cNvPr id="6" name="Slide Number Placeholder 5"/>
          <p:cNvSpPr>
            <a:spLocks noGrp="1"/>
          </p:cNvSpPr>
          <p:nvPr>
            <p:ph type="sldNum" sz="quarter" idx="12"/>
          </p:nvPr>
        </p:nvSpPr>
        <p:spPr/>
        <p:txBody>
          <a:bodyPr/>
          <a:lstStyle/>
          <a:p>
            <a:fld id="{44FB1047-9DDE-4AFA-9F0E-D031016C58F4}" type="slidenum">
              <a:rPr lang="ar-OM" smtClean="0"/>
              <a:t>‹#›</a:t>
            </a:fld>
            <a:endParaRPr lang="ar-OM"/>
          </a:p>
        </p:txBody>
      </p:sp>
    </p:spTree>
    <p:extLst>
      <p:ext uri="{BB962C8B-B14F-4D97-AF65-F5344CB8AC3E}">
        <p14:creationId xmlns:p14="http://schemas.microsoft.com/office/powerpoint/2010/main" val="29556745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EBB0B81-9A45-4858-8EEA-F60AD7B7AB9E}" type="datetimeFigureOut">
              <a:rPr lang="ar-OM" smtClean="0"/>
              <a:t>25/06/1435</a:t>
            </a:fld>
            <a:endParaRPr lang="ar-OM"/>
          </a:p>
        </p:txBody>
      </p:sp>
      <p:sp>
        <p:nvSpPr>
          <p:cNvPr id="5" name="Footer Placeholder 4"/>
          <p:cNvSpPr>
            <a:spLocks noGrp="1"/>
          </p:cNvSpPr>
          <p:nvPr>
            <p:ph type="ftr" sz="quarter" idx="11"/>
          </p:nvPr>
        </p:nvSpPr>
        <p:spPr/>
        <p:txBody>
          <a:bodyPr/>
          <a:lstStyle/>
          <a:p>
            <a:endParaRPr lang="ar-OM"/>
          </a:p>
        </p:txBody>
      </p:sp>
      <p:sp>
        <p:nvSpPr>
          <p:cNvPr id="6" name="Slide Number Placeholder 5"/>
          <p:cNvSpPr>
            <a:spLocks noGrp="1"/>
          </p:cNvSpPr>
          <p:nvPr>
            <p:ph type="sldNum" sz="quarter" idx="12"/>
          </p:nvPr>
        </p:nvSpPr>
        <p:spPr/>
        <p:txBody>
          <a:bodyPr/>
          <a:lstStyle/>
          <a:p>
            <a:fld id="{44FB1047-9DDE-4AFA-9F0E-D031016C58F4}" type="slidenum">
              <a:rPr lang="ar-OM" smtClean="0"/>
              <a:t>‹#›</a:t>
            </a:fld>
            <a:endParaRPr lang="ar-OM"/>
          </a:p>
        </p:txBody>
      </p:sp>
    </p:spTree>
    <p:extLst>
      <p:ext uri="{BB962C8B-B14F-4D97-AF65-F5344CB8AC3E}">
        <p14:creationId xmlns:p14="http://schemas.microsoft.com/office/powerpoint/2010/main" val="37475180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EBB0B81-9A45-4858-8EEA-F60AD7B7AB9E}" type="datetimeFigureOut">
              <a:rPr lang="ar-OM" smtClean="0"/>
              <a:t>25/06/1435</a:t>
            </a:fld>
            <a:endParaRPr lang="ar-OM"/>
          </a:p>
        </p:txBody>
      </p:sp>
      <p:sp>
        <p:nvSpPr>
          <p:cNvPr id="5" name="Footer Placeholder 4"/>
          <p:cNvSpPr>
            <a:spLocks noGrp="1"/>
          </p:cNvSpPr>
          <p:nvPr>
            <p:ph type="ftr" sz="quarter" idx="11"/>
          </p:nvPr>
        </p:nvSpPr>
        <p:spPr/>
        <p:txBody>
          <a:bodyPr/>
          <a:lstStyle/>
          <a:p>
            <a:endParaRPr lang="ar-OM"/>
          </a:p>
        </p:txBody>
      </p:sp>
      <p:sp>
        <p:nvSpPr>
          <p:cNvPr id="6" name="Slide Number Placeholder 5"/>
          <p:cNvSpPr>
            <a:spLocks noGrp="1"/>
          </p:cNvSpPr>
          <p:nvPr>
            <p:ph type="sldNum" sz="quarter" idx="12"/>
          </p:nvPr>
        </p:nvSpPr>
        <p:spPr/>
        <p:txBody>
          <a:bodyPr/>
          <a:lstStyle/>
          <a:p>
            <a:fld id="{44FB1047-9DDE-4AFA-9F0E-D031016C58F4}" type="slidenum">
              <a:rPr lang="ar-OM" smtClean="0"/>
              <a:t>‹#›</a:t>
            </a:fld>
            <a:endParaRPr lang="ar-OM"/>
          </a:p>
        </p:txBody>
      </p:sp>
    </p:spTree>
    <p:extLst>
      <p:ext uri="{BB962C8B-B14F-4D97-AF65-F5344CB8AC3E}">
        <p14:creationId xmlns:p14="http://schemas.microsoft.com/office/powerpoint/2010/main" val="33080625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DEBB0B81-9A45-4858-8EEA-F60AD7B7AB9E}" type="datetimeFigureOut">
              <a:rPr lang="ar-OM" smtClean="0"/>
              <a:t>25/06/1435</a:t>
            </a:fld>
            <a:endParaRPr lang="ar-OM"/>
          </a:p>
        </p:txBody>
      </p:sp>
      <p:sp>
        <p:nvSpPr>
          <p:cNvPr id="6" name="Footer Placeholder 5"/>
          <p:cNvSpPr>
            <a:spLocks noGrp="1"/>
          </p:cNvSpPr>
          <p:nvPr>
            <p:ph type="ftr" sz="quarter" idx="11"/>
          </p:nvPr>
        </p:nvSpPr>
        <p:spPr/>
        <p:txBody>
          <a:bodyPr/>
          <a:lstStyle/>
          <a:p>
            <a:endParaRPr lang="ar-OM"/>
          </a:p>
        </p:txBody>
      </p:sp>
      <p:sp>
        <p:nvSpPr>
          <p:cNvPr id="7" name="Slide Number Placeholder 6"/>
          <p:cNvSpPr>
            <a:spLocks noGrp="1"/>
          </p:cNvSpPr>
          <p:nvPr>
            <p:ph type="sldNum" sz="quarter" idx="12"/>
          </p:nvPr>
        </p:nvSpPr>
        <p:spPr/>
        <p:txBody>
          <a:bodyPr/>
          <a:lstStyle/>
          <a:p>
            <a:fld id="{44FB1047-9DDE-4AFA-9F0E-D031016C58F4}" type="slidenum">
              <a:rPr lang="ar-OM" smtClean="0"/>
              <a:t>‹#›</a:t>
            </a:fld>
            <a:endParaRPr lang="ar-OM"/>
          </a:p>
        </p:txBody>
      </p:sp>
    </p:spTree>
    <p:extLst>
      <p:ext uri="{BB962C8B-B14F-4D97-AF65-F5344CB8AC3E}">
        <p14:creationId xmlns:p14="http://schemas.microsoft.com/office/powerpoint/2010/main" val="27945886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EBB0B81-9A45-4858-8EEA-F60AD7B7AB9E}" type="datetimeFigureOut">
              <a:rPr lang="ar-OM" smtClean="0"/>
              <a:t>25/06/1435</a:t>
            </a:fld>
            <a:endParaRPr lang="ar-OM"/>
          </a:p>
        </p:txBody>
      </p:sp>
      <p:sp>
        <p:nvSpPr>
          <p:cNvPr id="8" name="Footer Placeholder 7"/>
          <p:cNvSpPr>
            <a:spLocks noGrp="1"/>
          </p:cNvSpPr>
          <p:nvPr>
            <p:ph type="ftr" sz="quarter" idx="11"/>
          </p:nvPr>
        </p:nvSpPr>
        <p:spPr/>
        <p:txBody>
          <a:bodyPr/>
          <a:lstStyle/>
          <a:p>
            <a:endParaRPr lang="ar-OM"/>
          </a:p>
        </p:txBody>
      </p:sp>
      <p:sp>
        <p:nvSpPr>
          <p:cNvPr id="9" name="Slide Number Placeholder 8"/>
          <p:cNvSpPr>
            <a:spLocks noGrp="1"/>
          </p:cNvSpPr>
          <p:nvPr>
            <p:ph type="sldNum" sz="quarter" idx="12"/>
          </p:nvPr>
        </p:nvSpPr>
        <p:spPr/>
        <p:txBody>
          <a:bodyPr/>
          <a:lstStyle/>
          <a:p>
            <a:fld id="{44FB1047-9DDE-4AFA-9F0E-D031016C58F4}" type="slidenum">
              <a:rPr lang="ar-OM" smtClean="0"/>
              <a:t>‹#›</a:t>
            </a:fld>
            <a:endParaRPr lang="ar-OM"/>
          </a:p>
        </p:txBody>
      </p:sp>
    </p:spTree>
    <p:extLst>
      <p:ext uri="{BB962C8B-B14F-4D97-AF65-F5344CB8AC3E}">
        <p14:creationId xmlns:p14="http://schemas.microsoft.com/office/powerpoint/2010/main" val="2566289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DEBB0B81-9A45-4858-8EEA-F60AD7B7AB9E}" type="datetimeFigureOut">
              <a:rPr lang="ar-OM" smtClean="0"/>
              <a:t>25/06/1435</a:t>
            </a:fld>
            <a:endParaRPr lang="ar-OM"/>
          </a:p>
        </p:txBody>
      </p:sp>
      <p:sp>
        <p:nvSpPr>
          <p:cNvPr id="4" name="Footer Placeholder 3"/>
          <p:cNvSpPr>
            <a:spLocks noGrp="1"/>
          </p:cNvSpPr>
          <p:nvPr>
            <p:ph type="ftr" sz="quarter" idx="11"/>
          </p:nvPr>
        </p:nvSpPr>
        <p:spPr/>
        <p:txBody>
          <a:bodyPr/>
          <a:lstStyle/>
          <a:p>
            <a:endParaRPr lang="ar-OM"/>
          </a:p>
        </p:txBody>
      </p:sp>
      <p:sp>
        <p:nvSpPr>
          <p:cNvPr id="5" name="Slide Number Placeholder 4"/>
          <p:cNvSpPr>
            <a:spLocks noGrp="1"/>
          </p:cNvSpPr>
          <p:nvPr>
            <p:ph type="sldNum" sz="quarter" idx="12"/>
          </p:nvPr>
        </p:nvSpPr>
        <p:spPr/>
        <p:txBody>
          <a:bodyPr/>
          <a:lstStyle/>
          <a:p>
            <a:fld id="{44FB1047-9DDE-4AFA-9F0E-D031016C58F4}" type="slidenum">
              <a:rPr lang="ar-OM" smtClean="0"/>
              <a:t>‹#›</a:t>
            </a:fld>
            <a:endParaRPr lang="ar-OM"/>
          </a:p>
        </p:txBody>
      </p:sp>
    </p:spTree>
    <p:extLst>
      <p:ext uri="{BB962C8B-B14F-4D97-AF65-F5344CB8AC3E}">
        <p14:creationId xmlns:p14="http://schemas.microsoft.com/office/powerpoint/2010/main" val="20544760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EBB0B81-9A45-4858-8EEA-F60AD7B7AB9E}" type="datetimeFigureOut">
              <a:rPr lang="ar-OM" smtClean="0"/>
              <a:t>25/06/1435</a:t>
            </a:fld>
            <a:endParaRPr lang="ar-OM"/>
          </a:p>
        </p:txBody>
      </p:sp>
      <p:sp>
        <p:nvSpPr>
          <p:cNvPr id="3" name="Footer Placeholder 2"/>
          <p:cNvSpPr>
            <a:spLocks noGrp="1"/>
          </p:cNvSpPr>
          <p:nvPr>
            <p:ph type="ftr" sz="quarter" idx="11"/>
          </p:nvPr>
        </p:nvSpPr>
        <p:spPr/>
        <p:txBody>
          <a:bodyPr/>
          <a:lstStyle/>
          <a:p>
            <a:endParaRPr lang="ar-OM"/>
          </a:p>
        </p:txBody>
      </p:sp>
      <p:sp>
        <p:nvSpPr>
          <p:cNvPr id="4" name="Slide Number Placeholder 3"/>
          <p:cNvSpPr>
            <a:spLocks noGrp="1"/>
          </p:cNvSpPr>
          <p:nvPr>
            <p:ph type="sldNum" sz="quarter" idx="12"/>
          </p:nvPr>
        </p:nvSpPr>
        <p:spPr/>
        <p:txBody>
          <a:bodyPr/>
          <a:lstStyle/>
          <a:p>
            <a:fld id="{44FB1047-9DDE-4AFA-9F0E-D031016C58F4}" type="slidenum">
              <a:rPr lang="ar-OM" smtClean="0"/>
              <a:t>‹#›</a:t>
            </a:fld>
            <a:endParaRPr lang="ar-OM"/>
          </a:p>
        </p:txBody>
      </p:sp>
    </p:spTree>
    <p:extLst>
      <p:ext uri="{BB962C8B-B14F-4D97-AF65-F5344CB8AC3E}">
        <p14:creationId xmlns:p14="http://schemas.microsoft.com/office/powerpoint/2010/main" val="1518757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EBB0B81-9A45-4858-8EEA-F60AD7B7AB9E}" type="datetimeFigureOut">
              <a:rPr lang="ar-OM" smtClean="0"/>
              <a:t>25/06/1435</a:t>
            </a:fld>
            <a:endParaRPr lang="ar-OM"/>
          </a:p>
        </p:txBody>
      </p:sp>
      <p:sp>
        <p:nvSpPr>
          <p:cNvPr id="6" name="Footer Placeholder 5"/>
          <p:cNvSpPr>
            <a:spLocks noGrp="1"/>
          </p:cNvSpPr>
          <p:nvPr>
            <p:ph type="ftr" sz="quarter" idx="11"/>
          </p:nvPr>
        </p:nvSpPr>
        <p:spPr/>
        <p:txBody>
          <a:bodyPr/>
          <a:lstStyle/>
          <a:p>
            <a:endParaRPr lang="ar-OM"/>
          </a:p>
        </p:txBody>
      </p:sp>
      <p:sp>
        <p:nvSpPr>
          <p:cNvPr id="7" name="Slide Number Placeholder 6"/>
          <p:cNvSpPr>
            <a:spLocks noGrp="1"/>
          </p:cNvSpPr>
          <p:nvPr>
            <p:ph type="sldNum" sz="quarter" idx="12"/>
          </p:nvPr>
        </p:nvSpPr>
        <p:spPr/>
        <p:txBody>
          <a:bodyPr/>
          <a:lstStyle/>
          <a:p>
            <a:fld id="{44FB1047-9DDE-4AFA-9F0E-D031016C58F4}" type="slidenum">
              <a:rPr lang="ar-OM" smtClean="0"/>
              <a:t>‹#›</a:t>
            </a:fld>
            <a:endParaRPr lang="ar-OM"/>
          </a:p>
        </p:txBody>
      </p:sp>
    </p:spTree>
    <p:extLst>
      <p:ext uri="{BB962C8B-B14F-4D97-AF65-F5344CB8AC3E}">
        <p14:creationId xmlns:p14="http://schemas.microsoft.com/office/powerpoint/2010/main" val="30323892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EBB0B81-9A45-4858-8EEA-F60AD7B7AB9E}" type="datetimeFigureOut">
              <a:rPr lang="ar-OM" smtClean="0"/>
              <a:t>25/06/1435</a:t>
            </a:fld>
            <a:endParaRPr lang="ar-OM"/>
          </a:p>
        </p:txBody>
      </p:sp>
      <p:sp>
        <p:nvSpPr>
          <p:cNvPr id="6" name="Footer Placeholder 5"/>
          <p:cNvSpPr>
            <a:spLocks noGrp="1"/>
          </p:cNvSpPr>
          <p:nvPr>
            <p:ph type="ftr" sz="quarter" idx="11"/>
          </p:nvPr>
        </p:nvSpPr>
        <p:spPr/>
        <p:txBody>
          <a:bodyPr/>
          <a:lstStyle/>
          <a:p>
            <a:endParaRPr lang="ar-OM"/>
          </a:p>
        </p:txBody>
      </p:sp>
      <p:sp>
        <p:nvSpPr>
          <p:cNvPr id="7" name="Slide Number Placeholder 6"/>
          <p:cNvSpPr>
            <a:spLocks noGrp="1"/>
          </p:cNvSpPr>
          <p:nvPr>
            <p:ph type="sldNum" sz="quarter" idx="12"/>
          </p:nvPr>
        </p:nvSpPr>
        <p:spPr/>
        <p:txBody>
          <a:bodyPr/>
          <a:lstStyle/>
          <a:p>
            <a:fld id="{44FB1047-9DDE-4AFA-9F0E-D031016C58F4}" type="slidenum">
              <a:rPr lang="ar-OM" smtClean="0"/>
              <a:t>‹#›</a:t>
            </a:fld>
            <a:endParaRPr lang="ar-OM"/>
          </a:p>
        </p:txBody>
      </p:sp>
    </p:spTree>
    <p:extLst>
      <p:ext uri="{BB962C8B-B14F-4D97-AF65-F5344CB8AC3E}">
        <p14:creationId xmlns:p14="http://schemas.microsoft.com/office/powerpoint/2010/main" val="14216730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EBB0B81-9A45-4858-8EEA-F60AD7B7AB9E}" type="datetimeFigureOut">
              <a:rPr lang="ar-OM" smtClean="0"/>
              <a:t>25/06/1435</a:t>
            </a:fld>
            <a:endParaRPr lang="ar-OM"/>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ar-OM"/>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4FB1047-9DDE-4AFA-9F0E-D031016C58F4}" type="slidenum">
              <a:rPr lang="ar-OM" smtClean="0"/>
              <a:t>‹#›</a:t>
            </a:fld>
            <a:endParaRPr lang="ar-OM"/>
          </a:p>
        </p:txBody>
      </p:sp>
    </p:spTree>
    <p:extLst>
      <p:ext uri="{BB962C8B-B14F-4D97-AF65-F5344CB8AC3E}">
        <p14:creationId xmlns:p14="http://schemas.microsoft.com/office/powerpoint/2010/main" val="163395668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jpg"/><Relationship Id="rId3" Type="http://schemas.openxmlformats.org/officeDocument/2006/relationships/image" Target="../media/image2.jpg"/><Relationship Id="rId7" Type="http://schemas.openxmlformats.org/officeDocument/2006/relationships/image" Target="../media/image6.jpg"/><Relationship Id="rId2" Type="http://schemas.openxmlformats.org/officeDocument/2006/relationships/image" Target="../media/image1.jpg"/><Relationship Id="rId1" Type="http://schemas.openxmlformats.org/officeDocument/2006/relationships/slideLayout" Target="../slideLayouts/slideLayout7.xml"/><Relationship Id="rId6" Type="http://schemas.openxmlformats.org/officeDocument/2006/relationships/image" Target="../media/image5.jpg"/><Relationship Id="rId11" Type="http://schemas.openxmlformats.org/officeDocument/2006/relationships/image" Target="../media/image10.jpg"/><Relationship Id="rId5" Type="http://schemas.openxmlformats.org/officeDocument/2006/relationships/image" Target="../media/image4.jpg"/><Relationship Id="rId10" Type="http://schemas.openxmlformats.org/officeDocument/2006/relationships/image" Target="../media/image9.jpg"/><Relationship Id="rId4" Type="http://schemas.openxmlformats.org/officeDocument/2006/relationships/image" Target="../media/image3.jpg"/><Relationship Id="rId9" Type="http://schemas.openxmlformats.org/officeDocument/2006/relationships/image" Target="../media/image8.jpg"/></Relationships>
</file>

<file path=ppt/slides/_rels/slide1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7.xml"/><Relationship Id="rId5" Type="http://schemas.openxmlformats.org/officeDocument/2006/relationships/image" Target="../media/image30.png"/><Relationship Id="rId4" Type="http://schemas.openxmlformats.org/officeDocument/2006/relationships/image" Target="../media/image29.png"/></Relationships>
</file>

<file path=ppt/slides/_rels/slide11.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8" Type="http://schemas.openxmlformats.org/officeDocument/2006/relationships/image" Target="../media/image38.jpg"/><Relationship Id="rId3" Type="http://schemas.openxmlformats.org/officeDocument/2006/relationships/image" Target="../media/image33.jpeg"/><Relationship Id="rId7" Type="http://schemas.openxmlformats.org/officeDocument/2006/relationships/image" Target="../media/image37.gif"/><Relationship Id="rId2" Type="http://schemas.openxmlformats.org/officeDocument/2006/relationships/image" Target="../media/image32.png"/><Relationship Id="rId1" Type="http://schemas.openxmlformats.org/officeDocument/2006/relationships/slideLayout" Target="../slideLayouts/slideLayout7.xml"/><Relationship Id="rId6" Type="http://schemas.openxmlformats.org/officeDocument/2006/relationships/image" Target="../media/image36.jpg"/><Relationship Id="rId5" Type="http://schemas.openxmlformats.org/officeDocument/2006/relationships/image" Target="../media/image35.JPE"/><Relationship Id="rId4" Type="http://schemas.openxmlformats.org/officeDocument/2006/relationships/image" Target="../media/image34.JPG"/></Relationships>
</file>

<file path=ppt/slides/_rels/slide13.xml.rels><?xml version="1.0" encoding="UTF-8" standalone="yes"?>
<Relationships xmlns="http://schemas.openxmlformats.org/package/2006/relationships"><Relationship Id="rId8" Type="http://schemas.openxmlformats.org/officeDocument/2006/relationships/image" Target="../media/image45.jpg"/><Relationship Id="rId3" Type="http://schemas.openxmlformats.org/officeDocument/2006/relationships/image" Target="../media/image40.jpg"/><Relationship Id="rId7" Type="http://schemas.openxmlformats.org/officeDocument/2006/relationships/image" Target="../media/image44.jpg"/><Relationship Id="rId2" Type="http://schemas.openxmlformats.org/officeDocument/2006/relationships/image" Target="../media/image39.jpg"/><Relationship Id="rId1" Type="http://schemas.openxmlformats.org/officeDocument/2006/relationships/slideLayout" Target="../slideLayouts/slideLayout7.xml"/><Relationship Id="rId6" Type="http://schemas.openxmlformats.org/officeDocument/2006/relationships/image" Target="../media/image43.jpg"/><Relationship Id="rId5" Type="http://schemas.openxmlformats.org/officeDocument/2006/relationships/image" Target="../media/image42.jpg"/><Relationship Id="rId10" Type="http://schemas.openxmlformats.org/officeDocument/2006/relationships/image" Target="../media/image47.png"/><Relationship Id="rId4" Type="http://schemas.openxmlformats.org/officeDocument/2006/relationships/image" Target="../media/image41.jpg"/><Relationship Id="rId9" Type="http://schemas.openxmlformats.org/officeDocument/2006/relationships/image" Target="../media/image46.jpeg"/></Relationships>
</file>

<file path=ppt/slides/_rels/slide14.xml.rels><?xml version="1.0" encoding="UTF-8" standalone="yes"?>
<Relationships xmlns="http://schemas.openxmlformats.org/package/2006/relationships"><Relationship Id="rId3" Type="http://schemas.openxmlformats.org/officeDocument/2006/relationships/image" Target="../media/image49.jpeg"/><Relationship Id="rId7" Type="http://schemas.openxmlformats.org/officeDocument/2006/relationships/slide" Target="slide18.xml"/><Relationship Id="rId2" Type="http://schemas.openxmlformats.org/officeDocument/2006/relationships/image" Target="../media/image48.jpg"/><Relationship Id="rId1" Type="http://schemas.openxmlformats.org/officeDocument/2006/relationships/slideLayout" Target="../slideLayouts/slideLayout7.xml"/><Relationship Id="rId6" Type="http://schemas.openxmlformats.org/officeDocument/2006/relationships/slide" Target="slide17.xml"/><Relationship Id="rId5" Type="http://schemas.openxmlformats.org/officeDocument/2006/relationships/slide" Target="slide15.xml"/><Relationship Id="rId4" Type="http://schemas.openxmlformats.org/officeDocument/2006/relationships/slide" Target="slide19.xml"/></Relationships>
</file>

<file path=ppt/slides/_rels/slide15.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image" Target="../media/image50.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image" Target="../media/image52.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image" Target="../media/image53.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image" Target="../media/image54.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6.gi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7.gi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xml"/><Relationship Id="rId5" Type="http://schemas.openxmlformats.org/officeDocument/2006/relationships/image" Target="../media/image22.png"/><Relationship Id="rId4" Type="http://schemas.openxmlformats.org/officeDocument/2006/relationships/image" Target="../media/image21.png"/></Relationships>
</file>

<file path=ppt/slides/_rels/slide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g"/><Relationship Id="rId1" Type="http://schemas.openxmlformats.org/officeDocument/2006/relationships/slideLayout" Target="../slideLayouts/slideLayout2.xml"/><Relationship Id="rId4" Type="http://schemas.openxmlformats.org/officeDocument/2006/relationships/image" Target="../media/image25.jpg"/></Relationships>
</file>

<file path=ppt/slides/_rels/slide8.xml.rels><?xml version="1.0" encoding="UTF-8" standalone="yes"?>
<Relationships xmlns="http://schemas.openxmlformats.org/package/2006/relationships"><Relationship Id="rId3" Type="http://schemas.openxmlformats.org/officeDocument/2006/relationships/hyperlink" Target="/wiki/%D9%8A%D8%A7%D9%86%D8%BA%D8%AA%D8%B3%D9%8A" TargetMode="External"/><Relationship Id="rId7" Type="http://schemas.openxmlformats.org/officeDocument/2006/relationships/image" Target="../media/image18.jpg"/><Relationship Id="rId2" Type="http://schemas.openxmlformats.org/officeDocument/2006/relationships/hyperlink" Target="/wiki/%D8%AC%D9%85%D9%87%D9%88%D8%B1%D9%8A%D8%A9_%D8%A7%D9%84%D8%B5%D9%8A%D9%86_%D8%A7%D9%84%D8%B4%D8%B9%D8%A8%D9%8A%D8%A9" TargetMode="External"/><Relationship Id="rId1" Type="http://schemas.openxmlformats.org/officeDocument/2006/relationships/slideLayout" Target="../slideLayouts/slideLayout7.xml"/><Relationship Id="rId6" Type="http://schemas.openxmlformats.org/officeDocument/2006/relationships/image" Target="../media/image26.png"/><Relationship Id="rId5" Type="http://schemas.openxmlformats.org/officeDocument/2006/relationships/hyperlink" Target="/wiki/%D8%A8%D8%AD%D8%B1_%D8%A8%D9%88%D9%87%D8%A7%D9%8A" TargetMode="External"/><Relationship Id="rId4" Type="http://schemas.openxmlformats.org/officeDocument/2006/relationships/hyperlink" Target="/w/index.php?title=%D8%AC%D8%A8%D8%A7%D9%84_%D8%A7%D9%84%D8%A8%D9%8A%D8%A7%D9%86%D9%83%D8%A7%D9%84%D8%A7&amp;action=edit&amp;redlink=1"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
        <p:nvSpPr>
          <p:cNvPr id="5" name="Rectangle 4"/>
          <p:cNvSpPr/>
          <p:nvPr/>
        </p:nvSpPr>
        <p:spPr>
          <a:xfrm>
            <a:off x="1867437" y="2297634"/>
            <a:ext cx="4404575" cy="2481449"/>
          </a:xfrm>
          <a:prstGeom prst="rect">
            <a:avLst/>
          </a:prstGeom>
          <a:noFill/>
        </p:spPr>
        <p:txBody>
          <a:bodyPr wrap="square" lIns="91440" tIns="45720" rIns="91440" bIns="45720">
            <a:spAutoFit/>
          </a:bodyPr>
          <a:lstStyle/>
          <a:p>
            <a:pPr algn="ctr">
              <a:lnSpc>
                <a:spcPct val="150000"/>
              </a:lnSpc>
            </a:pPr>
            <a:r>
              <a:rPr lang="ar-OM" sz="5400" b="1" cap="none" spc="0" dirty="0" smtClean="0">
                <a:ln w="6600">
                  <a:solidFill>
                    <a:schemeClr val="accent2"/>
                  </a:solidFill>
                  <a:prstDash val="solid"/>
                </a:ln>
                <a:solidFill>
                  <a:srgbClr val="FFFFFF"/>
                </a:solidFill>
                <a:effectLst>
                  <a:glow rad="228600">
                    <a:schemeClr val="accent1">
                      <a:satMod val="175000"/>
                      <a:alpha val="40000"/>
                    </a:schemeClr>
                  </a:glow>
                  <a:outerShdw dist="38100" dir="2700000" algn="tl" rotWithShape="0">
                    <a:schemeClr val="accent2"/>
                  </a:outerShdw>
                </a:effectLst>
                <a:latin typeface="abc4web SY" panose="02000000000000000000" pitchFamily="2" charset="-78"/>
                <a:cs typeface="abc4web SY" panose="02000000000000000000" pitchFamily="2" charset="-78"/>
              </a:rPr>
              <a:t>جمهورية الصين الشعبية</a:t>
            </a:r>
            <a:endParaRPr lang="en-US" sz="5400" b="1" cap="none" spc="0" dirty="0">
              <a:ln w="6600">
                <a:solidFill>
                  <a:schemeClr val="accent2"/>
                </a:solidFill>
                <a:prstDash val="solid"/>
              </a:ln>
              <a:solidFill>
                <a:srgbClr val="FFFFFF"/>
              </a:solidFill>
              <a:effectLst>
                <a:glow rad="228600">
                  <a:schemeClr val="accent1">
                    <a:satMod val="175000"/>
                    <a:alpha val="40000"/>
                  </a:schemeClr>
                </a:glow>
                <a:outerShdw dist="38100" dir="2700000" algn="tl" rotWithShape="0">
                  <a:schemeClr val="accent2"/>
                </a:outerShdw>
              </a:effectLst>
              <a:latin typeface="abc4web SY" panose="02000000000000000000" pitchFamily="2" charset="-78"/>
              <a:cs typeface="abc4web SY" panose="02000000000000000000" pitchFamily="2" charset="-78"/>
            </a:endParaRPr>
          </a:p>
        </p:txBody>
      </p:sp>
      <p:pic>
        <p:nvPicPr>
          <p:cNvPr id="17" name="Picture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34012" y="5053348"/>
            <a:ext cx="2109988" cy="1804651"/>
          </a:xfrm>
          <a:prstGeom prst="rect">
            <a:avLst/>
          </a:prstGeom>
        </p:spPr>
      </p:pic>
      <p:pic>
        <p:nvPicPr>
          <p:cNvPr id="18" name="Picture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34012" y="5066227"/>
            <a:ext cx="2109988" cy="1791773"/>
          </a:xfrm>
          <a:prstGeom prst="rect">
            <a:avLst/>
          </a:prstGeom>
        </p:spPr>
      </p:pic>
      <p:pic>
        <p:nvPicPr>
          <p:cNvPr id="19" name="Picture 1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034013" y="5066227"/>
            <a:ext cx="2109987" cy="1804651"/>
          </a:xfrm>
          <a:prstGeom prst="rect">
            <a:avLst/>
          </a:prstGeom>
        </p:spPr>
      </p:pic>
      <p:pic>
        <p:nvPicPr>
          <p:cNvPr id="20" name="Picture 1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034010" y="5040469"/>
            <a:ext cx="2109989" cy="1817529"/>
          </a:xfrm>
          <a:prstGeom prst="rect">
            <a:avLst/>
          </a:prstGeom>
        </p:spPr>
      </p:pic>
      <p:pic>
        <p:nvPicPr>
          <p:cNvPr id="21" name="Picture 2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034010" y="5040466"/>
            <a:ext cx="2109990" cy="1817531"/>
          </a:xfrm>
          <a:prstGeom prst="rect">
            <a:avLst/>
          </a:prstGeom>
        </p:spPr>
      </p:pic>
      <p:pic>
        <p:nvPicPr>
          <p:cNvPr id="22" name="Picture 2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034010" y="5027585"/>
            <a:ext cx="2109990" cy="1830411"/>
          </a:xfrm>
          <a:prstGeom prst="rect">
            <a:avLst/>
          </a:prstGeom>
        </p:spPr>
      </p:pic>
      <p:pic>
        <p:nvPicPr>
          <p:cNvPr id="23" name="Picture 2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034009" y="5027584"/>
            <a:ext cx="2109990" cy="1836852"/>
          </a:xfrm>
          <a:prstGeom prst="rect">
            <a:avLst/>
          </a:prstGeom>
        </p:spPr>
      </p:pic>
      <p:pic>
        <p:nvPicPr>
          <p:cNvPr id="24" name="Picture 2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034009" y="5034024"/>
            <a:ext cx="2109990" cy="1823972"/>
          </a:xfrm>
          <a:prstGeom prst="rect">
            <a:avLst/>
          </a:prstGeom>
        </p:spPr>
      </p:pic>
      <p:pic>
        <p:nvPicPr>
          <p:cNvPr id="25" name="Picture 24"/>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034009" y="5034020"/>
            <a:ext cx="2109992" cy="1823976"/>
          </a:xfrm>
          <a:prstGeom prst="rect">
            <a:avLst/>
          </a:prstGeom>
        </p:spPr>
      </p:pic>
    </p:spTree>
    <p:extLst>
      <p:ext uri="{BB962C8B-B14F-4D97-AF65-F5344CB8AC3E}">
        <p14:creationId xmlns:p14="http://schemas.microsoft.com/office/powerpoint/2010/main" val="37813221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100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1500"/>
                                        <p:tgtEl>
                                          <p:spTgt spid="17"/>
                                        </p:tgtEl>
                                      </p:cBhvr>
                                    </p:animEffect>
                                  </p:childTnLst>
                                </p:cTn>
                              </p:par>
                            </p:childTnLst>
                          </p:cTn>
                        </p:par>
                        <p:par>
                          <p:cTn id="8" fill="hold">
                            <p:stCondLst>
                              <p:cond delay="2500"/>
                            </p:stCondLst>
                            <p:childTnLst>
                              <p:par>
                                <p:cTn id="9" presetID="14" presetClass="entr" presetSubtype="10" fill="hold" nodeType="afterEffect">
                                  <p:stCondLst>
                                    <p:cond delay="1000"/>
                                  </p:stCondLst>
                                  <p:childTnLst>
                                    <p:set>
                                      <p:cBhvr>
                                        <p:cTn id="10" dur="1" fill="hold">
                                          <p:stCondLst>
                                            <p:cond delay="0"/>
                                          </p:stCondLst>
                                        </p:cTn>
                                        <p:tgtEl>
                                          <p:spTgt spid="18"/>
                                        </p:tgtEl>
                                        <p:attrNameLst>
                                          <p:attrName>style.visibility</p:attrName>
                                        </p:attrNameLst>
                                      </p:cBhvr>
                                      <p:to>
                                        <p:strVal val="visible"/>
                                      </p:to>
                                    </p:set>
                                    <p:animEffect transition="in" filter="randombar(horizontal)">
                                      <p:cBhvr>
                                        <p:cTn id="11" dur="1500"/>
                                        <p:tgtEl>
                                          <p:spTgt spid="18"/>
                                        </p:tgtEl>
                                      </p:cBhvr>
                                    </p:animEffect>
                                  </p:childTnLst>
                                </p:cTn>
                              </p:par>
                            </p:childTnLst>
                          </p:cTn>
                        </p:par>
                        <p:par>
                          <p:cTn id="12" fill="hold">
                            <p:stCondLst>
                              <p:cond delay="5000"/>
                            </p:stCondLst>
                            <p:childTnLst>
                              <p:par>
                                <p:cTn id="13" presetID="14" presetClass="entr" presetSubtype="10" fill="hold" nodeType="afterEffect">
                                  <p:stCondLst>
                                    <p:cond delay="1000"/>
                                  </p:stCondLst>
                                  <p:childTnLst>
                                    <p:set>
                                      <p:cBhvr>
                                        <p:cTn id="14" dur="1" fill="hold">
                                          <p:stCondLst>
                                            <p:cond delay="0"/>
                                          </p:stCondLst>
                                        </p:cTn>
                                        <p:tgtEl>
                                          <p:spTgt spid="19"/>
                                        </p:tgtEl>
                                        <p:attrNameLst>
                                          <p:attrName>style.visibility</p:attrName>
                                        </p:attrNameLst>
                                      </p:cBhvr>
                                      <p:to>
                                        <p:strVal val="visible"/>
                                      </p:to>
                                    </p:set>
                                    <p:animEffect transition="in" filter="randombar(horizontal)">
                                      <p:cBhvr>
                                        <p:cTn id="15" dur="1500"/>
                                        <p:tgtEl>
                                          <p:spTgt spid="19"/>
                                        </p:tgtEl>
                                      </p:cBhvr>
                                    </p:animEffect>
                                  </p:childTnLst>
                                </p:cTn>
                              </p:par>
                            </p:childTnLst>
                          </p:cTn>
                        </p:par>
                        <p:par>
                          <p:cTn id="16" fill="hold">
                            <p:stCondLst>
                              <p:cond delay="7500"/>
                            </p:stCondLst>
                            <p:childTnLst>
                              <p:par>
                                <p:cTn id="17" presetID="14" presetClass="entr" presetSubtype="10" fill="hold" nodeType="afterEffect">
                                  <p:stCondLst>
                                    <p:cond delay="1000"/>
                                  </p:stCondLst>
                                  <p:childTnLst>
                                    <p:set>
                                      <p:cBhvr>
                                        <p:cTn id="18" dur="1" fill="hold">
                                          <p:stCondLst>
                                            <p:cond delay="0"/>
                                          </p:stCondLst>
                                        </p:cTn>
                                        <p:tgtEl>
                                          <p:spTgt spid="20"/>
                                        </p:tgtEl>
                                        <p:attrNameLst>
                                          <p:attrName>style.visibility</p:attrName>
                                        </p:attrNameLst>
                                      </p:cBhvr>
                                      <p:to>
                                        <p:strVal val="visible"/>
                                      </p:to>
                                    </p:set>
                                    <p:animEffect transition="in" filter="randombar(horizontal)">
                                      <p:cBhvr>
                                        <p:cTn id="19" dur="1500"/>
                                        <p:tgtEl>
                                          <p:spTgt spid="20"/>
                                        </p:tgtEl>
                                      </p:cBhvr>
                                    </p:animEffect>
                                  </p:childTnLst>
                                </p:cTn>
                              </p:par>
                            </p:childTnLst>
                          </p:cTn>
                        </p:par>
                        <p:par>
                          <p:cTn id="20" fill="hold">
                            <p:stCondLst>
                              <p:cond delay="10000"/>
                            </p:stCondLst>
                            <p:childTnLst>
                              <p:par>
                                <p:cTn id="21" presetID="14" presetClass="entr" presetSubtype="10" fill="hold" nodeType="afterEffect">
                                  <p:stCondLst>
                                    <p:cond delay="1000"/>
                                  </p:stCondLst>
                                  <p:childTnLst>
                                    <p:set>
                                      <p:cBhvr>
                                        <p:cTn id="22" dur="1" fill="hold">
                                          <p:stCondLst>
                                            <p:cond delay="0"/>
                                          </p:stCondLst>
                                        </p:cTn>
                                        <p:tgtEl>
                                          <p:spTgt spid="21"/>
                                        </p:tgtEl>
                                        <p:attrNameLst>
                                          <p:attrName>style.visibility</p:attrName>
                                        </p:attrNameLst>
                                      </p:cBhvr>
                                      <p:to>
                                        <p:strVal val="visible"/>
                                      </p:to>
                                    </p:set>
                                    <p:animEffect transition="in" filter="randombar(horizontal)">
                                      <p:cBhvr>
                                        <p:cTn id="23" dur="1500"/>
                                        <p:tgtEl>
                                          <p:spTgt spid="21"/>
                                        </p:tgtEl>
                                      </p:cBhvr>
                                    </p:animEffect>
                                  </p:childTnLst>
                                </p:cTn>
                              </p:par>
                            </p:childTnLst>
                          </p:cTn>
                        </p:par>
                        <p:par>
                          <p:cTn id="24" fill="hold">
                            <p:stCondLst>
                              <p:cond delay="12500"/>
                            </p:stCondLst>
                            <p:childTnLst>
                              <p:par>
                                <p:cTn id="25" presetID="14" presetClass="entr" presetSubtype="10" fill="hold" nodeType="afterEffect">
                                  <p:stCondLst>
                                    <p:cond delay="1000"/>
                                  </p:stCondLst>
                                  <p:childTnLst>
                                    <p:set>
                                      <p:cBhvr>
                                        <p:cTn id="26" dur="1" fill="hold">
                                          <p:stCondLst>
                                            <p:cond delay="0"/>
                                          </p:stCondLst>
                                        </p:cTn>
                                        <p:tgtEl>
                                          <p:spTgt spid="22"/>
                                        </p:tgtEl>
                                        <p:attrNameLst>
                                          <p:attrName>style.visibility</p:attrName>
                                        </p:attrNameLst>
                                      </p:cBhvr>
                                      <p:to>
                                        <p:strVal val="visible"/>
                                      </p:to>
                                    </p:set>
                                    <p:animEffect transition="in" filter="randombar(horizontal)">
                                      <p:cBhvr>
                                        <p:cTn id="27" dur="1500"/>
                                        <p:tgtEl>
                                          <p:spTgt spid="22"/>
                                        </p:tgtEl>
                                      </p:cBhvr>
                                    </p:animEffect>
                                  </p:childTnLst>
                                </p:cTn>
                              </p:par>
                            </p:childTnLst>
                          </p:cTn>
                        </p:par>
                        <p:par>
                          <p:cTn id="28" fill="hold">
                            <p:stCondLst>
                              <p:cond delay="15000"/>
                            </p:stCondLst>
                            <p:childTnLst>
                              <p:par>
                                <p:cTn id="29" presetID="14" presetClass="entr" presetSubtype="10" fill="hold" nodeType="afterEffect">
                                  <p:stCondLst>
                                    <p:cond delay="1000"/>
                                  </p:stCondLst>
                                  <p:childTnLst>
                                    <p:set>
                                      <p:cBhvr>
                                        <p:cTn id="30" dur="1" fill="hold">
                                          <p:stCondLst>
                                            <p:cond delay="0"/>
                                          </p:stCondLst>
                                        </p:cTn>
                                        <p:tgtEl>
                                          <p:spTgt spid="23"/>
                                        </p:tgtEl>
                                        <p:attrNameLst>
                                          <p:attrName>style.visibility</p:attrName>
                                        </p:attrNameLst>
                                      </p:cBhvr>
                                      <p:to>
                                        <p:strVal val="visible"/>
                                      </p:to>
                                    </p:set>
                                    <p:animEffect transition="in" filter="randombar(horizontal)">
                                      <p:cBhvr>
                                        <p:cTn id="31" dur="1500"/>
                                        <p:tgtEl>
                                          <p:spTgt spid="23"/>
                                        </p:tgtEl>
                                      </p:cBhvr>
                                    </p:animEffect>
                                  </p:childTnLst>
                                </p:cTn>
                              </p:par>
                            </p:childTnLst>
                          </p:cTn>
                        </p:par>
                        <p:par>
                          <p:cTn id="32" fill="hold">
                            <p:stCondLst>
                              <p:cond delay="17500"/>
                            </p:stCondLst>
                            <p:childTnLst>
                              <p:par>
                                <p:cTn id="33" presetID="14" presetClass="entr" presetSubtype="10" fill="hold" nodeType="afterEffect">
                                  <p:stCondLst>
                                    <p:cond delay="1000"/>
                                  </p:stCondLst>
                                  <p:childTnLst>
                                    <p:set>
                                      <p:cBhvr>
                                        <p:cTn id="34" dur="1" fill="hold">
                                          <p:stCondLst>
                                            <p:cond delay="0"/>
                                          </p:stCondLst>
                                        </p:cTn>
                                        <p:tgtEl>
                                          <p:spTgt spid="24"/>
                                        </p:tgtEl>
                                        <p:attrNameLst>
                                          <p:attrName>style.visibility</p:attrName>
                                        </p:attrNameLst>
                                      </p:cBhvr>
                                      <p:to>
                                        <p:strVal val="visible"/>
                                      </p:to>
                                    </p:set>
                                    <p:animEffect transition="in" filter="randombar(horizontal)">
                                      <p:cBhvr>
                                        <p:cTn id="35" dur="1500"/>
                                        <p:tgtEl>
                                          <p:spTgt spid="24"/>
                                        </p:tgtEl>
                                      </p:cBhvr>
                                    </p:animEffect>
                                  </p:childTnLst>
                                </p:cTn>
                              </p:par>
                            </p:childTnLst>
                          </p:cTn>
                        </p:par>
                        <p:par>
                          <p:cTn id="36" fill="hold">
                            <p:stCondLst>
                              <p:cond delay="20000"/>
                            </p:stCondLst>
                            <p:childTnLst>
                              <p:par>
                                <p:cTn id="37" presetID="14" presetClass="entr" presetSubtype="10" fill="hold" nodeType="afterEffect">
                                  <p:stCondLst>
                                    <p:cond delay="1000"/>
                                  </p:stCondLst>
                                  <p:childTnLst>
                                    <p:set>
                                      <p:cBhvr>
                                        <p:cTn id="38" dur="1" fill="hold">
                                          <p:stCondLst>
                                            <p:cond delay="0"/>
                                          </p:stCondLst>
                                        </p:cTn>
                                        <p:tgtEl>
                                          <p:spTgt spid="25"/>
                                        </p:tgtEl>
                                        <p:attrNameLst>
                                          <p:attrName>style.visibility</p:attrName>
                                        </p:attrNameLst>
                                      </p:cBhvr>
                                      <p:to>
                                        <p:strVal val="visible"/>
                                      </p:to>
                                    </p:set>
                                    <p:animEffect transition="in" filter="randombar(horizontal)">
                                      <p:cBhvr>
                                        <p:cTn id="39" dur="1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166018" y="109835"/>
            <a:ext cx="6862777" cy="923330"/>
          </a:xfrm>
          <a:prstGeom prst="rect">
            <a:avLst/>
          </a:prstGeom>
        </p:spPr>
        <p:style>
          <a:lnRef idx="1">
            <a:schemeClr val="accent2"/>
          </a:lnRef>
          <a:fillRef idx="2">
            <a:schemeClr val="accent2"/>
          </a:fillRef>
          <a:effectRef idx="1">
            <a:schemeClr val="accent2"/>
          </a:effectRef>
          <a:fontRef idx="minor">
            <a:schemeClr val="dk1"/>
          </a:fontRef>
        </p:style>
        <p:txBody>
          <a:bodyPr wrap="none" lIns="91440" tIns="45720" rIns="91440" bIns="45720">
            <a:spAutoFit/>
          </a:bodyPr>
          <a:lstStyle/>
          <a:p>
            <a:pPr algn="ctr"/>
            <a:r>
              <a:rPr lang="ar-OM" sz="5400" b="1" cap="none" spc="0" dirty="0" smtClean="0">
                <a:ln w="6600">
                  <a:solidFill>
                    <a:schemeClr val="accent2"/>
                  </a:solidFill>
                  <a:prstDash val="solid"/>
                </a:ln>
                <a:solidFill>
                  <a:srgbClr val="FFFFFF"/>
                </a:solidFill>
                <a:effectLst>
                  <a:outerShdw dist="38100" dir="2700000" algn="tl" rotWithShape="0">
                    <a:schemeClr val="accent2"/>
                  </a:outerShdw>
                </a:effectLst>
              </a:rPr>
              <a:t>ملامح تطور الحضارة الصينية</a:t>
            </a:r>
            <a:endParaRPr lang="en-US" sz="5400" b="1" cap="none" spc="0" dirty="0">
              <a:ln w="6600">
                <a:solidFill>
                  <a:schemeClr val="accent2"/>
                </a:solidFill>
                <a:prstDash val="solid"/>
              </a:ln>
              <a:solidFill>
                <a:srgbClr val="FFFFFF"/>
              </a:solidFill>
              <a:effectLst>
                <a:outerShdw dist="38100" dir="2700000" algn="tl" rotWithShape="0">
                  <a:schemeClr val="accent2"/>
                </a:outerShdw>
              </a:effectLst>
            </a:endParaRPr>
          </a:p>
        </p:txBody>
      </p:sp>
      <p:sp>
        <p:nvSpPr>
          <p:cNvPr id="4" name="Rounded Rectangle 3"/>
          <p:cNvSpPr/>
          <p:nvPr/>
        </p:nvSpPr>
        <p:spPr>
          <a:xfrm>
            <a:off x="6794500" y="1231900"/>
            <a:ext cx="2273300" cy="25527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OM" sz="2400" b="1" dirty="0" smtClean="0">
                <a:solidFill>
                  <a:schemeClr val="bg1"/>
                </a:solidFill>
                <a:effectLst>
                  <a:glow rad="228600">
                    <a:schemeClr val="accent5">
                      <a:satMod val="175000"/>
                      <a:alpha val="40000"/>
                    </a:schemeClr>
                  </a:glow>
                  <a:outerShdw blurRad="38100" dist="38100" dir="2700000" algn="tl">
                    <a:srgbClr val="000000">
                      <a:alpha val="43137"/>
                    </a:srgbClr>
                  </a:outerShdw>
                </a:effectLst>
                <a:cs typeface="Akhbar MT" pitchFamily="2" charset="-78"/>
              </a:rPr>
              <a:t>تطورت </a:t>
            </a:r>
            <a:r>
              <a:rPr lang="ar-OM" sz="2400" b="1" dirty="0">
                <a:solidFill>
                  <a:schemeClr val="bg1"/>
                </a:solidFill>
                <a:effectLst>
                  <a:glow rad="228600">
                    <a:schemeClr val="accent5">
                      <a:satMod val="175000"/>
                      <a:alpha val="40000"/>
                    </a:schemeClr>
                  </a:glow>
                  <a:outerShdw blurRad="38100" dist="38100" dir="2700000" algn="tl">
                    <a:srgbClr val="000000">
                      <a:alpha val="43137"/>
                    </a:srgbClr>
                  </a:outerShdw>
                </a:effectLst>
                <a:cs typeface="Akhbar MT" pitchFamily="2" charset="-78"/>
              </a:rPr>
              <a:t>الحضارة الصينية من الناحية التقنية و الثقافية </a:t>
            </a:r>
            <a:r>
              <a:rPr lang="ar-OM" sz="2400" b="1" dirty="0" smtClean="0">
                <a:solidFill>
                  <a:schemeClr val="bg1"/>
                </a:solidFill>
                <a:effectLst>
                  <a:glow rad="228600">
                    <a:schemeClr val="accent5">
                      <a:satMod val="175000"/>
                      <a:alpha val="40000"/>
                    </a:schemeClr>
                  </a:glow>
                  <a:outerShdw blurRad="38100" dist="38100" dir="2700000" algn="tl">
                    <a:srgbClr val="000000">
                      <a:alpha val="43137"/>
                    </a:srgbClr>
                  </a:outerShdw>
                </a:effectLst>
                <a:cs typeface="Akhbar MT" pitchFamily="2" charset="-78"/>
              </a:rPr>
              <a:t> فاستخدم </a:t>
            </a:r>
            <a:r>
              <a:rPr lang="ar-OM" sz="2400" b="1" dirty="0">
                <a:solidFill>
                  <a:schemeClr val="bg1"/>
                </a:solidFill>
                <a:effectLst>
                  <a:glow rad="228600">
                    <a:schemeClr val="accent5">
                      <a:satMod val="175000"/>
                      <a:alpha val="40000"/>
                    </a:schemeClr>
                  </a:glow>
                  <a:outerShdw blurRad="38100" dist="38100" dir="2700000" algn="tl">
                    <a:srgbClr val="000000">
                      <a:alpha val="43137"/>
                    </a:srgbClr>
                  </a:outerShdw>
                </a:effectLst>
                <a:cs typeface="Akhbar MT" pitchFamily="2" charset="-78"/>
              </a:rPr>
              <a:t>الصينيون السلاح الناري و البوصلة و الساعات و توصلوا إلى طبع الورق</a:t>
            </a:r>
            <a:endParaRPr lang="ar-OM" sz="2400" dirty="0">
              <a:solidFill>
                <a:schemeClr val="bg1"/>
              </a:solidFill>
              <a:effectLst>
                <a:glow rad="228600">
                  <a:schemeClr val="accent5">
                    <a:satMod val="175000"/>
                    <a:alpha val="40000"/>
                  </a:schemeClr>
                </a:glow>
                <a:outerShdw blurRad="38100" dist="38100" dir="2700000" algn="tl">
                  <a:srgbClr val="000000">
                    <a:alpha val="43137"/>
                  </a:srgbClr>
                </a:outerShdw>
              </a:effectLst>
            </a:endParaRPr>
          </a:p>
        </p:txBody>
      </p:sp>
      <p:sp>
        <p:nvSpPr>
          <p:cNvPr id="5" name="Rounded Rectangle 4"/>
          <p:cNvSpPr/>
          <p:nvPr/>
        </p:nvSpPr>
        <p:spPr>
          <a:xfrm>
            <a:off x="4600569" y="1231900"/>
            <a:ext cx="2089162" cy="2552700"/>
          </a:xfrm>
          <a:prstGeom prst="roundRect">
            <a:avLst/>
          </a:prstGeom>
        </p:spPr>
        <p:style>
          <a:lnRef idx="3">
            <a:schemeClr val="lt1"/>
          </a:lnRef>
          <a:fillRef idx="1">
            <a:schemeClr val="accent6"/>
          </a:fillRef>
          <a:effectRef idx="1">
            <a:schemeClr val="accent6"/>
          </a:effectRef>
          <a:fontRef idx="minor">
            <a:schemeClr val="lt1"/>
          </a:fontRef>
        </p:style>
        <p:txBody>
          <a:bodyPr rtlCol="1" anchor="ctr"/>
          <a:lstStyle/>
          <a:p>
            <a:pPr algn="ctr"/>
            <a:r>
              <a:rPr lang="ar-OM" sz="4000" b="1" dirty="0" smtClean="0">
                <a:solidFill>
                  <a:schemeClr val="bg1"/>
                </a:solidFill>
                <a:effectLst>
                  <a:glow rad="228600">
                    <a:schemeClr val="accent6">
                      <a:satMod val="175000"/>
                      <a:alpha val="40000"/>
                    </a:schemeClr>
                  </a:glow>
                  <a:outerShdw blurRad="38100" dist="38100" dir="2700000" algn="tl">
                    <a:srgbClr val="000000">
                      <a:alpha val="43137"/>
                    </a:srgbClr>
                  </a:outerShdw>
                </a:effectLst>
                <a:cs typeface="Akhbar MT" pitchFamily="2" charset="-78"/>
              </a:rPr>
              <a:t>إصلاح </a:t>
            </a:r>
            <a:r>
              <a:rPr lang="ar-OM" sz="4000" b="1" dirty="0">
                <a:solidFill>
                  <a:schemeClr val="bg1"/>
                </a:solidFill>
                <a:effectLst>
                  <a:glow rad="228600">
                    <a:schemeClr val="accent6">
                      <a:satMod val="175000"/>
                      <a:alpha val="40000"/>
                    </a:schemeClr>
                  </a:glow>
                  <a:outerShdw blurRad="38100" dist="38100" dir="2700000" algn="tl">
                    <a:srgbClr val="000000">
                      <a:alpha val="43137"/>
                    </a:srgbClr>
                  </a:outerShdw>
                </a:effectLst>
                <a:cs typeface="Akhbar MT" pitchFamily="2" charset="-78"/>
              </a:rPr>
              <a:t>المدن و بناء المعابد</a:t>
            </a:r>
            <a:endParaRPr lang="ar-OM" sz="4000" dirty="0">
              <a:solidFill>
                <a:schemeClr val="bg1"/>
              </a:solidFill>
              <a:effectLst>
                <a:glow rad="228600">
                  <a:schemeClr val="accent6">
                    <a:satMod val="175000"/>
                    <a:alpha val="40000"/>
                  </a:schemeClr>
                </a:glow>
                <a:outerShdw blurRad="38100" dist="38100" dir="2700000" algn="tl">
                  <a:srgbClr val="000000">
                    <a:alpha val="43137"/>
                  </a:srgbClr>
                </a:outerShdw>
              </a:effectLst>
            </a:endParaRPr>
          </a:p>
        </p:txBody>
      </p:sp>
      <p:sp>
        <p:nvSpPr>
          <p:cNvPr id="6" name="Rounded Rectangle 5"/>
          <p:cNvSpPr/>
          <p:nvPr/>
        </p:nvSpPr>
        <p:spPr>
          <a:xfrm>
            <a:off x="2406638" y="1231900"/>
            <a:ext cx="2089162" cy="2552700"/>
          </a:xfrm>
          <a:prstGeom prst="roundRect">
            <a:avLst/>
          </a:prstGeom>
        </p:spPr>
        <p:style>
          <a:lnRef idx="1">
            <a:schemeClr val="accent4"/>
          </a:lnRef>
          <a:fillRef idx="2">
            <a:schemeClr val="accent4"/>
          </a:fillRef>
          <a:effectRef idx="1">
            <a:schemeClr val="accent4"/>
          </a:effectRef>
          <a:fontRef idx="minor">
            <a:schemeClr val="dk1"/>
          </a:fontRef>
        </p:style>
        <p:txBody>
          <a:bodyPr rtlCol="1" anchor="ctr"/>
          <a:lstStyle/>
          <a:p>
            <a:pPr algn="ctr"/>
            <a:r>
              <a:rPr lang="ar-OM" sz="4000" b="1" dirty="0" smtClean="0">
                <a:solidFill>
                  <a:schemeClr val="bg1"/>
                </a:solidFill>
                <a:effectLst>
                  <a:glow rad="228600">
                    <a:schemeClr val="accent2">
                      <a:satMod val="175000"/>
                      <a:alpha val="40000"/>
                    </a:schemeClr>
                  </a:glow>
                  <a:outerShdw blurRad="38100" dist="38100" dir="2700000" algn="tl">
                    <a:srgbClr val="000000">
                      <a:alpha val="43137"/>
                    </a:srgbClr>
                  </a:outerShdw>
                </a:effectLst>
                <a:cs typeface="Akhbar MT" pitchFamily="2" charset="-78"/>
              </a:rPr>
              <a:t>اهتموا </a:t>
            </a:r>
            <a:r>
              <a:rPr lang="ar-OM" sz="4000" b="1" dirty="0">
                <a:solidFill>
                  <a:schemeClr val="bg1"/>
                </a:solidFill>
                <a:effectLst>
                  <a:glow rad="228600">
                    <a:schemeClr val="accent2">
                      <a:satMod val="175000"/>
                      <a:alpha val="40000"/>
                    </a:schemeClr>
                  </a:glow>
                  <a:outerShdw blurRad="38100" dist="38100" dir="2700000" algn="tl">
                    <a:srgbClr val="000000">
                      <a:alpha val="43137"/>
                    </a:srgbClr>
                  </a:outerShdw>
                </a:effectLst>
                <a:cs typeface="Akhbar MT" pitchFamily="2" charset="-78"/>
              </a:rPr>
              <a:t>بالفنون و الآداب</a:t>
            </a:r>
            <a:endParaRPr lang="ar-OM" sz="4000" dirty="0">
              <a:solidFill>
                <a:schemeClr val="bg1"/>
              </a:solidFill>
              <a:effectLst>
                <a:glow rad="228600">
                  <a:schemeClr val="accent2">
                    <a:satMod val="175000"/>
                    <a:alpha val="40000"/>
                  </a:schemeClr>
                </a:glow>
                <a:outerShdw blurRad="38100" dist="38100" dir="2700000" algn="tl">
                  <a:srgbClr val="000000">
                    <a:alpha val="43137"/>
                  </a:srgbClr>
                </a:outerShdw>
              </a:effectLst>
            </a:endParaRPr>
          </a:p>
        </p:txBody>
      </p:sp>
      <p:sp>
        <p:nvSpPr>
          <p:cNvPr id="7" name="Rounded Rectangle 6"/>
          <p:cNvSpPr/>
          <p:nvPr/>
        </p:nvSpPr>
        <p:spPr>
          <a:xfrm>
            <a:off x="228600" y="1231900"/>
            <a:ext cx="2044700" cy="2552700"/>
          </a:xfrm>
          <a:prstGeom prst="roundRect">
            <a:avLst/>
          </a:prstGeom>
          <a:solidFill>
            <a:srgbClr val="FFCCFF"/>
          </a:solidFill>
          <a:ln>
            <a:solidFill>
              <a:srgbClr val="CC0099"/>
            </a:solidFill>
          </a:ln>
        </p:spPr>
        <p:style>
          <a:lnRef idx="1">
            <a:schemeClr val="accent4"/>
          </a:lnRef>
          <a:fillRef idx="2">
            <a:schemeClr val="accent4"/>
          </a:fillRef>
          <a:effectRef idx="1">
            <a:schemeClr val="accent4"/>
          </a:effectRef>
          <a:fontRef idx="minor">
            <a:schemeClr val="dk1"/>
          </a:fontRef>
        </p:style>
        <p:txBody>
          <a:bodyPr rtlCol="1" anchor="ctr"/>
          <a:lstStyle/>
          <a:p>
            <a:pPr lvl="0" algn="ctr">
              <a:spcBef>
                <a:spcPct val="20000"/>
              </a:spcBef>
              <a:defRPr/>
            </a:pPr>
            <a:r>
              <a:rPr lang="ar-OM" sz="2000" b="1" dirty="0">
                <a:solidFill>
                  <a:schemeClr val="bg1"/>
                </a:solidFill>
                <a:effectLst>
                  <a:glow rad="101600">
                    <a:srgbClr val="CC0099">
                      <a:alpha val="60000"/>
                    </a:srgbClr>
                  </a:glow>
                  <a:outerShdw blurRad="38100" dist="38100" dir="2700000" algn="tl">
                    <a:srgbClr val="000000">
                      <a:alpha val="43137"/>
                    </a:srgbClr>
                  </a:outerShdw>
                </a:effectLst>
                <a:cs typeface="Akhbar MT" pitchFamily="2" charset="-78"/>
              </a:rPr>
              <a:t>طوروا صناعة الخزف الصيني و استخدموه في </a:t>
            </a:r>
            <a:r>
              <a:rPr lang="ar-OM" sz="2000" b="1" dirty="0" smtClean="0">
                <a:solidFill>
                  <a:schemeClr val="bg1"/>
                </a:solidFill>
                <a:effectLst>
                  <a:glow rad="101600">
                    <a:srgbClr val="CC0099">
                      <a:alpha val="60000"/>
                    </a:srgbClr>
                  </a:glow>
                  <a:outerShdw blurRad="38100" dist="38100" dir="2700000" algn="tl">
                    <a:srgbClr val="000000">
                      <a:alpha val="43137"/>
                    </a:srgbClr>
                  </a:outerShdw>
                </a:effectLst>
                <a:cs typeface="Akhbar MT" pitchFamily="2" charset="-78"/>
              </a:rPr>
              <a:t>تزيين القصور </a:t>
            </a:r>
            <a:r>
              <a:rPr lang="ar-OM" sz="2000" b="1" dirty="0">
                <a:solidFill>
                  <a:schemeClr val="bg1"/>
                </a:solidFill>
                <a:effectLst>
                  <a:glow rad="101600">
                    <a:srgbClr val="CC0099">
                      <a:alpha val="60000"/>
                    </a:srgbClr>
                  </a:glow>
                  <a:outerShdw blurRad="38100" dist="38100" dir="2700000" algn="tl">
                    <a:srgbClr val="000000">
                      <a:alpha val="43137"/>
                    </a:srgbClr>
                  </a:outerShdw>
                </a:effectLst>
                <a:cs typeface="Akhbar MT" pitchFamily="2" charset="-78"/>
              </a:rPr>
              <a:t>الأمبراطوية  و صدروه إلى معظم الحضارات التي كانت معاصرة لهم  </a:t>
            </a:r>
          </a:p>
        </p:txBody>
      </p:sp>
      <p:pic>
        <p:nvPicPr>
          <p:cNvPr id="8" name="Picture 7"/>
          <p:cNvPicPr>
            <a:picLocks noChangeAspect="1"/>
          </p:cNvPicPr>
          <p:nvPr/>
        </p:nvPicPr>
        <p:blipFill>
          <a:blip r:embed="rId2"/>
          <a:stretch>
            <a:fillRect/>
          </a:stretch>
        </p:blipFill>
        <p:spPr>
          <a:xfrm>
            <a:off x="6794500" y="4140200"/>
            <a:ext cx="2273300" cy="2459037"/>
          </a:xfrm>
          <a:prstGeom prst="rect">
            <a:avLst/>
          </a:prstGeom>
        </p:spPr>
      </p:pic>
      <p:pic>
        <p:nvPicPr>
          <p:cNvPr id="9" name="Picture 8"/>
          <p:cNvPicPr>
            <a:picLocks noChangeAspect="1"/>
          </p:cNvPicPr>
          <p:nvPr/>
        </p:nvPicPr>
        <p:blipFill>
          <a:blip r:embed="rId3"/>
          <a:stretch>
            <a:fillRect/>
          </a:stretch>
        </p:blipFill>
        <p:spPr>
          <a:xfrm>
            <a:off x="4600569" y="4140200"/>
            <a:ext cx="2089162" cy="2459037"/>
          </a:xfrm>
          <a:prstGeom prst="rect">
            <a:avLst/>
          </a:prstGeom>
        </p:spPr>
      </p:pic>
      <p:pic>
        <p:nvPicPr>
          <p:cNvPr id="10" name="Picture 9"/>
          <p:cNvPicPr>
            <a:picLocks noChangeAspect="1"/>
          </p:cNvPicPr>
          <p:nvPr/>
        </p:nvPicPr>
        <p:blipFill>
          <a:blip r:embed="rId4"/>
          <a:stretch>
            <a:fillRect/>
          </a:stretch>
        </p:blipFill>
        <p:spPr>
          <a:xfrm>
            <a:off x="2406637" y="4140200"/>
            <a:ext cx="2093049" cy="2493962"/>
          </a:xfrm>
          <a:prstGeom prst="rect">
            <a:avLst/>
          </a:prstGeom>
        </p:spPr>
      </p:pic>
      <p:pic>
        <p:nvPicPr>
          <p:cNvPr id="11" name="Picture 10"/>
          <p:cNvPicPr>
            <a:picLocks noChangeAspect="1"/>
          </p:cNvPicPr>
          <p:nvPr/>
        </p:nvPicPr>
        <p:blipFill>
          <a:blip r:embed="rId5"/>
          <a:stretch>
            <a:fillRect/>
          </a:stretch>
        </p:blipFill>
        <p:spPr>
          <a:xfrm>
            <a:off x="228600" y="4140200"/>
            <a:ext cx="2073268" cy="2493962"/>
          </a:xfrm>
          <a:prstGeom prst="rect">
            <a:avLst/>
          </a:prstGeom>
        </p:spPr>
      </p:pic>
    </p:spTree>
    <p:extLst>
      <p:ext uri="{BB962C8B-B14F-4D97-AF65-F5344CB8AC3E}">
        <p14:creationId xmlns:p14="http://schemas.microsoft.com/office/powerpoint/2010/main" val="2537441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000"/>
                                        <p:tgtEl>
                                          <p:spTgt spid="5"/>
                                        </p:tgtEl>
                                      </p:cBhvr>
                                    </p:animEffect>
                                    <p:anim calcmode="lin" valueType="num">
                                      <p:cBhvr>
                                        <p:cTn id="21" dur="1000" fill="hold"/>
                                        <p:tgtEl>
                                          <p:spTgt spid="5"/>
                                        </p:tgtEl>
                                        <p:attrNameLst>
                                          <p:attrName>ppt_x</p:attrName>
                                        </p:attrNameLst>
                                      </p:cBhvr>
                                      <p:tavLst>
                                        <p:tav tm="0">
                                          <p:val>
                                            <p:strVal val="#ppt_x"/>
                                          </p:val>
                                        </p:tav>
                                        <p:tav tm="100000">
                                          <p:val>
                                            <p:strVal val="#ppt_x"/>
                                          </p:val>
                                        </p:tav>
                                      </p:tavLst>
                                    </p:anim>
                                    <p:anim calcmode="lin" valueType="num">
                                      <p:cBhvr>
                                        <p:cTn id="22" dur="1000" fill="hold"/>
                                        <p:tgtEl>
                                          <p:spTgt spid="5"/>
                                        </p:tgtEl>
                                        <p:attrNameLst>
                                          <p:attrName>ppt_y</p:attrName>
                                        </p:attrNameLst>
                                      </p:cBhvr>
                                      <p:tavLst>
                                        <p:tav tm="0">
                                          <p:val>
                                            <p:strVal val="#ppt_y+.1"/>
                                          </p:val>
                                        </p:tav>
                                        <p:tav tm="100000">
                                          <p:val>
                                            <p:strVal val="#ppt_y"/>
                                          </p:val>
                                        </p:tav>
                                      </p:tavLst>
                                    </p:anim>
                                  </p:childTnLst>
                                </p:cTn>
                              </p:par>
                            </p:childTnLst>
                          </p:cTn>
                        </p:par>
                        <p:par>
                          <p:cTn id="23" fill="hold">
                            <p:stCondLst>
                              <p:cond delay="1000"/>
                            </p:stCondLst>
                            <p:childTnLst>
                              <p:par>
                                <p:cTn id="24" presetID="42" presetClass="entr" presetSubtype="0" fill="hold"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1000"/>
                                        <p:tgtEl>
                                          <p:spTgt spid="9"/>
                                        </p:tgtEl>
                                      </p:cBhvr>
                                    </p:animEffect>
                                    <p:anim calcmode="lin" valueType="num">
                                      <p:cBhvr>
                                        <p:cTn id="27" dur="1000" fill="hold"/>
                                        <p:tgtEl>
                                          <p:spTgt spid="9"/>
                                        </p:tgtEl>
                                        <p:attrNameLst>
                                          <p:attrName>ppt_x</p:attrName>
                                        </p:attrNameLst>
                                      </p:cBhvr>
                                      <p:tavLst>
                                        <p:tav tm="0">
                                          <p:val>
                                            <p:strVal val="#ppt_x"/>
                                          </p:val>
                                        </p:tav>
                                        <p:tav tm="100000">
                                          <p:val>
                                            <p:strVal val="#ppt_x"/>
                                          </p:val>
                                        </p:tav>
                                      </p:tavLst>
                                    </p:anim>
                                    <p:anim calcmode="lin" valueType="num">
                                      <p:cBhvr>
                                        <p:cTn id="28"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500" fill="hold"/>
                                        <p:tgtEl>
                                          <p:spTgt spid="6"/>
                                        </p:tgtEl>
                                        <p:attrNameLst>
                                          <p:attrName>ppt_x</p:attrName>
                                        </p:attrNameLst>
                                      </p:cBhvr>
                                      <p:tavLst>
                                        <p:tav tm="0">
                                          <p:val>
                                            <p:strVal val="#ppt_x"/>
                                          </p:val>
                                        </p:tav>
                                        <p:tav tm="100000">
                                          <p:val>
                                            <p:strVal val="#ppt_x"/>
                                          </p:val>
                                        </p:tav>
                                      </p:tavLst>
                                    </p:anim>
                                    <p:anim calcmode="lin" valueType="num">
                                      <p:cBhvr additive="base">
                                        <p:cTn id="34" dur="500" fill="hold"/>
                                        <p:tgtEl>
                                          <p:spTgt spid="6"/>
                                        </p:tgtEl>
                                        <p:attrNameLst>
                                          <p:attrName>ppt_y</p:attrName>
                                        </p:attrNameLst>
                                      </p:cBhvr>
                                      <p:tavLst>
                                        <p:tav tm="0">
                                          <p:val>
                                            <p:strVal val="1+#ppt_h/2"/>
                                          </p:val>
                                        </p:tav>
                                        <p:tav tm="100000">
                                          <p:val>
                                            <p:strVal val="#ppt_y"/>
                                          </p:val>
                                        </p:tav>
                                      </p:tavLst>
                                    </p:anim>
                                  </p:childTnLst>
                                </p:cTn>
                              </p:par>
                            </p:childTnLst>
                          </p:cTn>
                        </p:par>
                        <p:par>
                          <p:cTn id="35" fill="hold">
                            <p:stCondLst>
                              <p:cond delay="500"/>
                            </p:stCondLst>
                            <p:childTnLst>
                              <p:par>
                                <p:cTn id="36" presetID="42" presetClass="entr" presetSubtype="0" fill="hold"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1000"/>
                                        <p:tgtEl>
                                          <p:spTgt spid="10"/>
                                        </p:tgtEl>
                                      </p:cBhvr>
                                    </p:animEffect>
                                    <p:anim calcmode="lin" valueType="num">
                                      <p:cBhvr>
                                        <p:cTn id="39" dur="1000" fill="hold"/>
                                        <p:tgtEl>
                                          <p:spTgt spid="10"/>
                                        </p:tgtEl>
                                        <p:attrNameLst>
                                          <p:attrName>ppt_x</p:attrName>
                                        </p:attrNameLst>
                                      </p:cBhvr>
                                      <p:tavLst>
                                        <p:tav tm="0">
                                          <p:val>
                                            <p:strVal val="#ppt_x"/>
                                          </p:val>
                                        </p:tav>
                                        <p:tav tm="100000">
                                          <p:val>
                                            <p:strVal val="#ppt_x"/>
                                          </p:val>
                                        </p:tav>
                                      </p:tavLst>
                                    </p:anim>
                                    <p:anim calcmode="lin" valueType="num">
                                      <p:cBhvr>
                                        <p:cTn id="4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fade">
                                      <p:cBhvr>
                                        <p:cTn id="45" dur="1000"/>
                                        <p:tgtEl>
                                          <p:spTgt spid="7"/>
                                        </p:tgtEl>
                                      </p:cBhvr>
                                    </p:animEffect>
                                    <p:anim calcmode="lin" valueType="num">
                                      <p:cBhvr>
                                        <p:cTn id="46" dur="1000" fill="hold"/>
                                        <p:tgtEl>
                                          <p:spTgt spid="7"/>
                                        </p:tgtEl>
                                        <p:attrNameLst>
                                          <p:attrName>ppt_x</p:attrName>
                                        </p:attrNameLst>
                                      </p:cBhvr>
                                      <p:tavLst>
                                        <p:tav tm="0">
                                          <p:val>
                                            <p:strVal val="#ppt_x"/>
                                          </p:val>
                                        </p:tav>
                                        <p:tav tm="100000">
                                          <p:val>
                                            <p:strVal val="#ppt_x"/>
                                          </p:val>
                                        </p:tav>
                                      </p:tavLst>
                                    </p:anim>
                                    <p:anim calcmode="lin" valueType="num">
                                      <p:cBhvr>
                                        <p:cTn id="47" dur="1000" fill="hold"/>
                                        <p:tgtEl>
                                          <p:spTgt spid="7"/>
                                        </p:tgtEl>
                                        <p:attrNameLst>
                                          <p:attrName>ppt_y</p:attrName>
                                        </p:attrNameLst>
                                      </p:cBhvr>
                                      <p:tavLst>
                                        <p:tav tm="0">
                                          <p:val>
                                            <p:strVal val="#ppt_y+.1"/>
                                          </p:val>
                                        </p:tav>
                                        <p:tav tm="100000">
                                          <p:val>
                                            <p:strVal val="#ppt_y"/>
                                          </p:val>
                                        </p:tav>
                                      </p:tavLst>
                                    </p:anim>
                                  </p:childTnLst>
                                </p:cTn>
                              </p:par>
                            </p:childTnLst>
                          </p:cTn>
                        </p:par>
                        <p:par>
                          <p:cTn id="48" fill="hold">
                            <p:stCondLst>
                              <p:cond delay="1000"/>
                            </p:stCondLst>
                            <p:childTnLst>
                              <p:par>
                                <p:cTn id="49" presetID="42" presetClass="entr" presetSubtype="0" fill="hold"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fade">
                                      <p:cBhvr>
                                        <p:cTn id="51" dur="1000"/>
                                        <p:tgtEl>
                                          <p:spTgt spid="11"/>
                                        </p:tgtEl>
                                      </p:cBhvr>
                                    </p:animEffect>
                                    <p:anim calcmode="lin" valueType="num">
                                      <p:cBhvr>
                                        <p:cTn id="52" dur="1000" fill="hold"/>
                                        <p:tgtEl>
                                          <p:spTgt spid="11"/>
                                        </p:tgtEl>
                                        <p:attrNameLst>
                                          <p:attrName>ppt_x</p:attrName>
                                        </p:attrNameLst>
                                      </p:cBhvr>
                                      <p:tavLst>
                                        <p:tav tm="0">
                                          <p:val>
                                            <p:strVal val="#ppt_x"/>
                                          </p:val>
                                        </p:tav>
                                        <p:tav tm="100000">
                                          <p:val>
                                            <p:strVal val="#ppt_x"/>
                                          </p:val>
                                        </p:tav>
                                      </p:tavLst>
                                    </p:anim>
                                    <p:anim calcmode="lin" valueType="num">
                                      <p:cBhvr>
                                        <p:cTn id="5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9396" y="257578"/>
            <a:ext cx="3779778" cy="6168980"/>
          </a:xfrm>
          <a:prstGeom prst="rect">
            <a:avLst/>
          </a:prstGeom>
        </p:spPr>
      </p:pic>
      <p:sp>
        <p:nvSpPr>
          <p:cNvPr id="3" name="TextBox 2"/>
          <p:cNvSpPr txBox="1"/>
          <p:nvPr/>
        </p:nvSpPr>
        <p:spPr>
          <a:xfrm>
            <a:off x="4378817" y="489397"/>
            <a:ext cx="4636394" cy="4212692"/>
          </a:xfrm>
          <a:prstGeom prst="rect">
            <a:avLst/>
          </a:prstGeom>
          <a:noFill/>
        </p:spPr>
        <p:txBody>
          <a:bodyPr wrap="square" rtlCol="1">
            <a:spAutoFit/>
          </a:bodyPr>
          <a:lstStyle/>
          <a:p>
            <a:pPr>
              <a:lnSpc>
                <a:spcPct val="150000"/>
              </a:lnSpc>
            </a:pPr>
            <a:r>
              <a:rPr lang="ar-OM" sz="2800" dirty="0" smtClean="0">
                <a:solidFill>
                  <a:schemeClr val="accent6">
                    <a:lumMod val="75000"/>
                  </a:schemeClr>
                </a:solidFill>
              </a:rPr>
              <a:t>اقرئي النص (ص:87) ثم أجيبي عن الأسئلة التالية:</a:t>
            </a:r>
          </a:p>
          <a:p>
            <a:pPr>
              <a:lnSpc>
                <a:spcPct val="150000"/>
              </a:lnSpc>
            </a:pPr>
            <a:endParaRPr lang="ar-OM" sz="1050" dirty="0"/>
          </a:p>
          <a:p>
            <a:pPr marL="342900" indent="-342900">
              <a:lnSpc>
                <a:spcPct val="150000"/>
              </a:lnSpc>
              <a:buAutoNum type="arabicPeriod"/>
            </a:pPr>
            <a:r>
              <a:rPr lang="ar-OM" sz="2800" dirty="0" smtClean="0"/>
              <a:t>من صاحب الصورة التي أمامك؟</a:t>
            </a:r>
          </a:p>
          <a:p>
            <a:pPr marL="342900" indent="-342900">
              <a:lnSpc>
                <a:spcPct val="150000"/>
              </a:lnSpc>
              <a:buAutoNum type="arabicPeriod"/>
            </a:pPr>
            <a:r>
              <a:rPr lang="ar-OM" sz="2800" dirty="0" smtClean="0"/>
              <a:t>ما أهم الأفكار التي نادى بها؟</a:t>
            </a:r>
          </a:p>
          <a:p>
            <a:pPr marL="342900" indent="-342900">
              <a:lnSpc>
                <a:spcPct val="150000"/>
              </a:lnSpc>
              <a:buAutoNum type="arabicPeriod"/>
            </a:pPr>
            <a:r>
              <a:rPr lang="ar-OM" sz="2800" dirty="0" smtClean="0"/>
              <a:t>ما الأسس التي تبنى عليها العلاقات الاجتماعية؟</a:t>
            </a:r>
            <a:endParaRPr lang="ar-OM" sz="2800" dirty="0"/>
          </a:p>
        </p:txBody>
      </p:sp>
    </p:spTree>
    <p:extLst>
      <p:ext uri="{BB962C8B-B14F-4D97-AF65-F5344CB8AC3E}">
        <p14:creationId xmlns:p14="http://schemas.microsoft.com/office/powerpoint/2010/main" val="422617501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b="9264"/>
          <a:stretch/>
        </p:blipFill>
        <p:spPr>
          <a:xfrm>
            <a:off x="759853" y="115911"/>
            <a:ext cx="7701567" cy="5396247"/>
          </a:xfrm>
          <a:prstGeom prst="rect">
            <a:avLst/>
          </a:prstGeom>
        </p:spPr>
      </p:pic>
      <p:graphicFrame>
        <p:nvGraphicFramePr>
          <p:cNvPr id="4" name="Table 3"/>
          <p:cNvGraphicFramePr>
            <a:graphicFrameLocks noGrp="1"/>
          </p:cNvGraphicFramePr>
          <p:nvPr>
            <p:extLst>
              <p:ext uri="{D42A27DB-BD31-4B8C-83A1-F6EECF244321}">
                <p14:modId xmlns:p14="http://schemas.microsoft.com/office/powerpoint/2010/main" val="73296907"/>
              </p:ext>
            </p:extLst>
          </p:nvPr>
        </p:nvGraphicFramePr>
        <p:xfrm>
          <a:off x="2408350" y="5510055"/>
          <a:ext cx="4033502" cy="1005840"/>
        </p:xfrm>
        <a:graphic>
          <a:graphicData uri="http://schemas.openxmlformats.org/drawingml/2006/table">
            <a:tbl>
              <a:tblPr/>
              <a:tblGrid>
                <a:gridCol w="4033502"/>
              </a:tblGrid>
              <a:tr h="0">
                <a:tc>
                  <a:txBody>
                    <a:bodyPr/>
                    <a:lstStyle/>
                    <a:p>
                      <a:pPr algn="ctr"/>
                      <a:r>
                        <a:rPr lang="ar-OM" sz="3600" b="1" dirty="0" smtClean="0">
                          <a:solidFill>
                            <a:srgbClr val="0000FF"/>
                          </a:solidFill>
                          <a:effectLst/>
                        </a:rPr>
                        <a:t>سور الصين العظيم</a:t>
                      </a:r>
                    </a:p>
                    <a:p>
                      <a:pPr algn="ctr"/>
                      <a:r>
                        <a:rPr lang="ar-OM" sz="2400" b="0" u="sng" dirty="0" smtClean="0">
                          <a:solidFill>
                            <a:schemeClr val="tx1"/>
                          </a:solidFill>
                          <a:effectLst/>
                        </a:rPr>
                        <a:t>أ.ك</a:t>
                      </a:r>
                      <a:r>
                        <a:rPr lang="ar-OM" sz="2400" b="0" u="sng" baseline="0" dirty="0" smtClean="0">
                          <a:solidFill>
                            <a:schemeClr val="tx1"/>
                          </a:solidFill>
                          <a:effectLst/>
                        </a:rPr>
                        <a:t> (ص:86-88 )</a:t>
                      </a:r>
                      <a:endParaRPr lang="ar-OM" sz="4400" b="1" u="sng" dirty="0" smtClean="0">
                        <a:solidFill>
                          <a:srgbClr val="0000FF"/>
                        </a:solidFill>
                        <a:effectLst/>
                      </a:endParaRPr>
                    </a:p>
                  </a:txBody>
                  <a:tcPr anchor="ctr">
                    <a:lnL>
                      <a:noFill/>
                    </a:lnL>
                    <a:lnR>
                      <a:noFill/>
                    </a:lnR>
                    <a:lnT>
                      <a:noFill/>
                    </a:lnT>
                    <a:lnB>
                      <a:noFill/>
                    </a:lnB>
                  </a:tcPr>
                </a:tc>
              </a:tr>
            </a:tbl>
          </a:graphicData>
        </a:graphic>
      </p:graphicFrame>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9853" y="115911"/>
            <a:ext cx="7701567" cy="5396247"/>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9852" y="115910"/>
            <a:ext cx="7701567" cy="5396247"/>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9851" y="115909"/>
            <a:ext cx="7701568" cy="5396248"/>
          </a:xfrm>
          <a:prstGeom prst="rect">
            <a:avLst/>
          </a:prstGeom>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59849" y="115907"/>
            <a:ext cx="7701569" cy="5396249"/>
          </a:xfrm>
          <a:prstGeom prst="rect">
            <a:avLst/>
          </a:prstGeom>
        </p:spPr>
      </p:pic>
      <p:pic>
        <p:nvPicPr>
          <p:cNvPr id="9" name="Picture 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59847" y="115905"/>
            <a:ext cx="7701571" cy="5396251"/>
          </a:xfrm>
          <a:prstGeom prst="rect">
            <a:avLst/>
          </a:prstGeom>
        </p:spPr>
      </p:pic>
      <p:pic>
        <p:nvPicPr>
          <p:cNvPr id="10" name="Picture 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59845" y="115903"/>
            <a:ext cx="7701573" cy="5396253"/>
          </a:xfrm>
          <a:prstGeom prst="rect">
            <a:avLst/>
          </a:prstGeom>
        </p:spPr>
      </p:pic>
    </p:spTree>
    <p:extLst>
      <p:ext uri="{BB962C8B-B14F-4D97-AF65-F5344CB8AC3E}">
        <p14:creationId xmlns:p14="http://schemas.microsoft.com/office/powerpoint/2010/main" val="15677059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100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3000"/>
                                        <p:tgtEl>
                                          <p:spTgt spid="2"/>
                                        </p:tgtEl>
                                      </p:cBhvr>
                                    </p:animEffect>
                                  </p:childTnLst>
                                </p:cTn>
                              </p:par>
                            </p:childTnLst>
                          </p:cTn>
                        </p:par>
                        <p:par>
                          <p:cTn id="8" fill="hold">
                            <p:stCondLst>
                              <p:cond delay="4000"/>
                            </p:stCondLst>
                            <p:childTnLst>
                              <p:par>
                                <p:cTn id="9" presetID="6" presetClass="entr" presetSubtype="32" fill="hold" nodeType="afterEffect">
                                  <p:stCondLst>
                                    <p:cond delay="1000"/>
                                  </p:stCondLst>
                                  <p:childTnLst>
                                    <p:set>
                                      <p:cBhvr>
                                        <p:cTn id="10" dur="1" fill="hold">
                                          <p:stCondLst>
                                            <p:cond delay="0"/>
                                          </p:stCondLst>
                                        </p:cTn>
                                        <p:tgtEl>
                                          <p:spTgt spid="3"/>
                                        </p:tgtEl>
                                        <p:attrNameLst>
                                          <p:attrName>style.visibility</p:attrName>
                                        </p:attrNameLst>
                                      </p:cBhvr>
                                      <p:to>
                                        <p:strVal val="visible"/>
                                      </p:to>
                                    </p:set>
                                    <p:animEffect transition="in" filter="circle(out)">
                                      <p:cBhvr>
                                        <p:cTn id="11" dur="3000"/>
                                        <p:tgtEl>
                                          <p:spTgt spid="3"/>
                                        </p:tgtEl>
                                      </p:cBhvr>
                                    </p:animEffect>
                                  </p:childTnLst>
                                </p:cTn>
                              </p:par>
                            </p:childTnLst>
                          </p:cTn>
                        </p:par>
                        <p:par>
                          <p:cTn id="12" fill="hold">
                            <p:stCondLst>
                              <p:cond delay="8000"/>
                            </p:stCondLst>
                            <p:childTnLst>
                              <p:par>
                                <p:cTn id="13" presetID="14" presetClass="entr" presetSubtype="10" fill="hold" nodeType="afterEffect">
                                  <p:stCondLst>
                                    <p:cond delay="100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3000"/>
                                        <p:tgtEl>
                                          <p:spTgt spid="6"/>
                                        </p:tgtEl>
                                      </p:cBhvr>
                                    </p:animEffect>
                                  </p:childTnLst>
                                </p:cTn>
                              </p:par>
                            </p:childTnLst>
                          </p:cTn>
                        </p:par>
                        <p:par>
                          <p:cTn id="16" fill="hold">
                            <p:stCondLst>
                              <p:cond delay="12000"/>
                            </p:stCondLst>
                            <p:childTnLst>
                              <p:par>
                                <p:cTn id="17" presetID="14" presetClass="entr" presetSubtype="5" fill="hold" nodeType="afterEffect">
                                  <p:stCondLst>
                                    <p:cond delay="1000"/>
                                  </p:stCondLst>
                                  <p:childTnLst>
                                    <p:set>
                                      <p:cBhvr>
                                        <p:cTn id="18" dur="1" fill="hold">
                                          <p:stCondLst>
                                            <p:cond delay="0"/>
                                          </p:stCondLst>
                                        </p:cTn>
                                        <p:tgtEl>
                                          <p:spTgt spid="7"/>
                                        </p:tgtEl>
                                        <p:attrNameLst>
                                          <p:attrName>style.visibility</p:attrName>
                                        </p:attrNameLst>
                                      </p:cBhvr>
                                      <p:to>
                                        <p:strVal val="visible"/>
                                      </p:to>
                                    </p:set>
                                    <p:animEffect transition="in" filter="randombar(vertical)">
                                      <p:cBhvr>
                                        <p:cTn id="19" dur="3000"/>
                                        <p:tgtEl>
                                          <p:spTgt spid="7"/>
                                        </p:tgtEl>
                                      </p:cBhvr>
                                    </p:animEffect>
                                  </p:childTnLst>
                                </p:cTn>
                              </p:par>
                            </p:childTnLst>
                          </p:cTn>
                        </p:par>
                        <p:par>
                          <p:cTn id="20" fill="hold">
                            <p:stCondLst>
                              <p:cond delay="16000"/>
                            </p:stCondLst>
                            <p:childTnLst>
                              <p:par>
                                <p:cTn id="21" presetID="16" presetClass="entr" presetSubtype="21" fill="hold" nodeType="afterEffect">
                                  <p:stCondLst>
                                    <p:cond delay="1000"/>
                                  </p:stCondLst>
                                  <p:childTnLst>
                                    <p:set>
                                      <p:cBhvr>
                                        <p:cTn id="22" dur="1" fill="hold">
                                          <p:stCondLst>
                                            <p:cond delay="0"/>
                                          </p:stCondLst>
                                        </p:cTn>
                                        <p:tgtEl>
                                          <p:spTgt spid="8"/>
                                        </p:tgtEl>
                                        <p:attrNameLst>
                                          <p:attrName>style.visibility</p:attrName>
                                        </p:attrNameLst>
                                      </p:cBhvr>
                                      <p:to>
                                        <p:strVal val="visible"/>
                                      </p:to>
                                    </p:set>
                                    <p:animEffect transition="in" filter="barn(inVertical)">
                                      <p:cBhvr>
                                        <p:cTn id="23" dur="3000"/>
                                        <p:tgtEl>
                                          <p:spTgt spid="8"/>
                                        </p:tgtEl>
                                      </p:cBhvr>
                                    </p:animEffect>
                                  </p:childTnLst>
                                </p:cTn>
                              </p:par>
                            </p:childTnLst>
                          </p:cTn>
                        </p:par>
                        <p:par>
                          <p:cTn id="24" fill="hold">
                            <p:stCondLst>
                              <p:cond delay="20000"/>
                            </p:stCondLst>
                            <p:childTnLst>
                              <p:par>
                                <p:cTn id="25" presetID="16" presetClass="entr" presetSubtype="37" fill="hold" nodeType="afterEffect">
                                  <p:stCondLst>
                                    <p:cond delay="1000"/>
                                  </p:stCondLst>
                                  <p:childTnLst>
                                    <p:set>
                                      <p:cBhvr>
                                        <p:cTn id="26" dur="1" fill="hold">
                                          <p:stCondLst>
                                            <p:cond delay="0"/>
                                          </p:stCondLst>
                                        </p:cTn>
                                        <p:tgtEl>
                                          <p:spTgt spid="9"/>
                                        </p:tgtEl>
                                        <p:attrNameLst>
                                          <p:attrName>style.visibility</p:attrName>
                                        </p:attrNameLst>
                                      </p:cBhvr>
                                      <p:to>
                                        <p:strVal val="visible"/>
                                      </p:to>
                                    </p:set>
                                    <p:animEffect transition="in" filter="barn(outVertical)">
                                      <p:cBhvr>
                                        <p:cTn id="27" dur="3000"/>
                                        <p:tgtEl>
                                          <p:spTgt spid="9"/>
                                        </p:tgtEl>
                                      </p:cBhvr>
                                    </p:animEffect>
                                  </p:childTnLst>
                                </p:cTn>
                              </p:par>
                            </p:childTnLst>
                          </p:cTn>
                        </p:par>
                        <p:par>
                          <p:cTn id="28" fill="hold">
                            <p:stCondLst>
                              <p:cond delay="24000"/>
                            </p:stCondLst>
                            <p:childTnLst>
                              <p:par>
                                <p:cTn id="29" presetID="6" presetClass="entr" presetSubtype="16" fill="hold" nodeType="afterEffect">
                                  <p:stCondLst>
                                    <p:cond delay="1000"/>
                                  </p:stCondLst>
                                  <p:childTnLst>
                                    <p:set>
                                      <p:cBhvr>
                                        <p:cTn id="30" dur="1" fill="hold">
                                          <p:stCondLst>
                                            <p:cond delay="0"/>
                                          </p:stCondLst>
                                        </p:cTn>
                                        <p:tgtEl>
                                          <p:spTgt spid="10"/>
                                        </p:tgtEl>
                                        <p:attrNameLst>
                                          <p:attrName>style.visibility</p:attrName>
                                        </p:attrNameLst>
                                      </p:cBhvr>
                                      <p:to>
                                        <p:strVal val="visible"/>
                                      </p:to>
                                    </p:set>
                                    <p:animEffect transition="in" filter="circle(in)">
                                      <p:cBhvr>
                                        <p:cTn id="31" dur="3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448151" y="109835"/>
            <a:ext cx="6298519" cy="830997"/>
          </a:xfrm>
          <a:prstGeom prst="rect">
            <a:avLst/>
          </a:prstGeom>
        </p:spPr>
        <p:style>
          <a:lnRef idx="1">
            <a:schemeClr val="accent2"/>
          </a:lnRef>
          <a:fillRef idx="2">
            <a:schemeClr val="accent2"/>
          </a:fillRef>
          <a:effectRef idx="1">
            <a:schemeClr val="accent2"/>
          </a:effectRef>
          <a:fontRef idx="minor">
            <a:schemeClr val="dk1"/>
          </a:fontRef>
        </p:style>
        <p:txBody>
          <a:bodyPr wrap="none" lIns="91440" tIns="45720" rIns="91440" bIns="45720">
            <a:spAutoFit/>
          </a:bodyPr>
          <a:lstStyle/>
          <a:p>
            <a:pPr algn="ctr"/>
            <a:r>
              <a:rPr lang="ar-OM" sz="4800" b="1" cap="none" spc="0" dirty="0" smtClean="0">
                <a:ln w="6600">
                  <a:solidFill>
                    <a:schemeClr val="accent2"/>
                  </a:solidFill>
                  <a:prstDash val="solid"/>
                </a:ln>
                <a:solidFill>
                  <a:srgbClr val="FFFFFF"/>
                </a:solidFill>
                <a:effectLst>
                  <a:outerShdw dist="38100" dir="2700000" algn="tl" rotWithShape="0">
                    <a:schemeClr val="accent2"/>
                  </a:outerShdw>
                </a:effectLst>
              </a:rPr>
              <a:t>أبرز إنجازات الحضارة الصينية</a:t>
            </a:r>
            <a:endParaRPr lang="en-US" sz="4800" b="1" cap="none" spc="0" dirty="0">
              <a:ln w="6600">
                <a:solidFill>
                  <a:schemeClr val="accent2"/>
                </a:solidFill>
                <a:prstDash val="solid"/>
              </a:ln>
              <a:solidFill>
                <a:srgbClr val="FFFFFF"/>
              </a:solidFill>
              <a:effectLst>
                <a:outerShdw dist="38100" dir="2700000" algn="tl" rotWithShape="0">
                  <a:schemeClr val="accent2"/>
                </a:outerShdw>
              </a:effectLst>
            </a:endParaRPr>
          </a:p>
        </p:txBody>
      </p:sp>
      <p:sp>
        <p:nvSpPr>
          <p:cNvPr id="3" name="Rounded Rectangle 2"/>
          <p:cNvSpPr/>
          <p:nvPr/>
        </p:nvSpPr>
        <p:spPr>
          <a:xfrm>
            <a:off x="4739425" y="1125498"/>
            <a:ext cx="4404575" cy="540913"/>
          </a:xfrm>
          <a:prstGeom prst="roundRect">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lin ang="16200000" scaled="1"/>
            <a:tileRect/>
          </a:gradFill>
        </p:spPr>
        <p:style>
          <a:lnRef idx="1">
            <a:schemeClr val="accent6"/>
          </a:lnRef>
          <a:fillRef idx="3">
            <a:schemeClr val="accent6"/>
          </a:fillRef>
          <a:effectRef idx="2">
            <a:schemeClr val="accent6"/>
          </a:effectRef>
          <a:fontRef idx="minor">
            <a:schemeClr val="lt1"/>
          </a:fontRef>
        </p:style>
        <p:txBody>
          <a:bodyPr rtlCol="1" anchor="ctr"/>
          <a:lstStyle/>
          <a:p>
            <a:pPr algn="ctr"/>
            <a:r>
              <a:rPr lang="ar-OM" sz="2400" b="1" dirty="0">
                <a:solidFill>
                  <a:schemeClr val="tx1"/>
                </a:solidFill>
                <a:cs typeface="Akhbar MT" pitchFamily="2" charset="-78"/>
              </a:rPr>
              <a:t>إختراع الورق و إبتكار أسلوب الكتابة الخاص بهم</a:t>
            </a:r>
            <a:endParaRPr lang="ar-OM" sz="2400" dirty="0">
              <a:solidFill>
                <a:schemeClr val="tx1"/>
              </a:solidFill>
            </a:endParaRPr>
          </a:p>
        </p:txBody>
      </p:sp>
      <p:sp>
        <p:nvSpPr>
          <p:cNvPr id="7" name="Striped Right Arrow 6"/>
          <p:cNvSpPr/>
          <p:nvPr/>
        </p:nvSpPr>
        <p:spPr>
          <a:xfrm flipH="1">
            <a:off x="4162984" y="1230048"/>
            <a:ext cx="514808" cy="386366"/>
          </a:xfrm>
          <a:prstGeom prst="striped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OM"/>
          </a:p>
        </p:txBody>
      </p:sp>
      <p:sp>
        <p:nvSpPr>
          <p:cNvPr id="8" name="Rounded Rectangle 7"/>
          <p:cNvSpPr/>
          <p:nvPr/>
        </p:nvSpPr>
        <p:spPr>
          <a:xfrm>
            <a:off x="0" y="1125498"/>
            <a:ext cx="4165745" cy="540913"/>
          </a:xfrm>
          <a:prstGeom prst="roundRect">
            <a:avLst/>
          </a:prstGeom>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0" scaled="1"/>
            <a:tileRect/>
          </a:gra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buFont typeface="Arial" panose="020B0604020202020204" pitchFamily="34" charset="0"/>
              <a:buNone/>
            </a:pPr>
            <a:r>
              <a:rPr lang="ar-OM" sz="2400" b="1" dirty="0">
                <a:solidFill>
                  <a:schemeClr val="tx1"/>
                </a:solidFill>
                <a:cs typeface="Akhbar MT" pitchFamily="2" charset="-78"/>
              </a:rPr>
              <a:t>ساعد على تطور الجهاز الإداري و إنتشار التعليم </a:t>
            </a:r>
          </a:p>
        </p:txBody>
      </p:sp>
      <p:sp>
        <p:nvSpPr>
          <p:cNvPr id="9" name="TextBox 8"/>
          <p:cNvSpPr txBox="1"/>
          <p:nvPr/>
        </p:nvSpPr>
        <p:spPr>
          <a:xfrm>
            <a:off x="4074039" y="940832"/>
            <a:ext cx="695459" cy="369332"/>
          </a:xfrm>
          <a:prstGeom prst="rect">
            <a:avLst/>
          </a:prstGeom>
          <a:noFill/>
        </p:spPr>
        <p:txBody>
          <a:bodyPr wrap="square" rtlCol="1">
            <a:spAutoFit/>
          </a:bodyPr>
          <a:lstStyle/>
          <a:p>
            <a:r>
              <a:rPr lang="ar-OM" dirty="0" smtClean="0">
                <a:solidFill>
                  <a:srgbClr val="FFC000"/>
                </a:solidFill>
              </a:rPr>
              <a:t>النتيجة</a:t>
            </a:r>
            <a:endParaRPr lang="ar-OM" dirty="0">
              <a:solidFill>
                <a:srgbClr val="FFC000"/>
              </a:solidFill>
            </a:endParaRPr>
          </a:p>
        </p:txBody>
      </p:sp>
      <p:sp>
        <p:nvSpPr>
          <p:cNvPr id="13" name="Rounded Rectangle 12"/>
          <p:cNvSpPr/>
          <p:nvPr/>
        </p:nvSpPr>
        <p:spPr>
          <a:xfrm>
            <a:off x="4978255" y="1966542"/>
            <a:ext cx="4165745" cy="540913"/>
          </a:xfrm>
          <a:prstGeom prst="roundRect">
            <a:avLst/>
          </a:prstGeom>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0" scaled="1"/>
            <a:tileRect/>
          </a:gra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buFont typeface="Arial" panose="020B0604020202020204" pitchFamily="34" charset="0"/>
              <a:buNone/>
            </a:pPr>
            <a:r>
              <a:rPr lang="ar-OM" sz="2400" b="1" dirty="0">
                <a:solidFill>
                  <a:schemeClr val="tx1"/>
                </a:solidFill>
                <a:cs typeface="Akhbar MT" pitchFamily="2" charset="-78"/>
              </a:rPr>
              <a:t>صناعة الأطباق و المزهريات و التحف الجميلة</a:t>
            </a:r>
          </a:p>
        </p:txBody>
      </p:sp>
      <p:sp>
        <p:nvSpPr>
          <p:cNvPr id="17" name="Rounded Rectangle 16"/>
          <p:cNvSpPr/>
          <p:nvPr/>
        </p:nvSpPr>
        <p:spPr>
          <a:xfrm>
            <a:off x="5005391" y="2726810"/>
            <a:ext cx="4165745" cy="540913"/>
          </a:xfrm>
          <a:prstGeom prst="roundRect">
            <a:avLst/>
          </a:prstGeom>
          <a:solidFill>
            <a:srgbClr val="FFCCFF"/>
          </a:solidFill>
          <a:ln>
            <a:solidFill>
              <a:srgbClr val="CC0099"/>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buFont typeface="Arial" panose="020B0604020202020204" pitchFamily="34" charset="0"/>
              <a:buNone/>
            </a:pPr>
            <a:r>
              <a:rPr lang="ar-OM" sz="2400" b="1" dirty="0">
                <a:solidFill>
                  <a:schemeClr val="tx1"/>
                </a:solidFill>
                <a:cs typeface="Akhbar MT" pitchFamily="2" charset="-78"/>
              </a:rPr>
              <a:t>صناعة الأدوات الحربية و الزراعية</a:t>
            </a:r>
          </a:p>
        </p:txBody>
      </p:sp>
      <p:sp>
        <p:nvSpPr>
          <p:cNvPr id="18" name="Rounded Rectangle 17"/>
          <p:cNvSpPr/>
          <p:nvPr/>
        </p:nvSpPr>
        <p:spPr>
          <a:xfrm>
            <a:off x="4978255" y="3487079"/>
            <a:ext cx="4192881" cy="540913"/>
          </a:xfrm>
          <a:prstGeom prst="roundRect">
            <a:avLst/>
          </a:prstGeom>
          <a:solidFill>
            <a:srgbClr val="33CCFF"/>
          </a:solidFill>
          <a:ln>
            <a:solidFill>
              <a:srgbClr val="0070C0"/>
            </a:solidFill>
          </a:ln>
        </p:spPr>
        <p:style>
          <a:lnRef idx="1">
            <a:schemeClr val="accent6"/>
          </a:lnRef>
          <a:fillRef idx="3">
            <a:schemeClr val="accent6"/>
          </a:fillRef>
          <a:effectRef idx="2">
            <a:schemeClr val="accent6"/>
          </a:effectRef>
          <a:fontRef idx="minor">
            <a:schemeClr val="lt1"/>
          </a:fontRef>
        </p:style>
        <p:txBody>
          <a:bodyPr rtlCol="1" anchor="ctr"/>
          <a:lstStyle/>
          <a:p>
            <a:pPr algn="ctr"/>
            <a:r>
              <a:rPr lang="ar-OM" sz="2400" b="1" dirty="0" smtClean="0">
                <a:solidFill>
                  <a:schemeClr val="tx1"/>
                </a:solidFill>
                <a:cs typeface="Akhbar MT" pitchFamily="2" charset="-78"/>
              </a:rPr>
              <a:t>اختراع البوصلة</a:t>
            </a:r>
            <a:endParaRPr lang="ar-OM" sz="2400" dirty="0">
              <a:solidFill>
                <a:schemeClr val="tx1"/>
              </a:solidFill>
            </a:endParaRPr>
          </a:p>
        </p:txBody>
      </p:sp>
      <p:sp>
        <p:nvSpPr>
          <p:cNvPr id="19" name="Rounded Rectangle 18"/>
          <p:cNvSpPr/>
          <p:nvPr/>
        </p:nvSpPr>
        <p:spPr>
          <a:xfrm>
            <a:off x="4951119" y="4328122"/>
            <a:ext cx="4192881" cy="540913"/>
          </a:xfrm>
          <a:prstGeom prst="roundRect">
            <a:avLst/>
          </a:prstGeom>
          <a:solidFill>
            <a:srgbClr val="FF0066"/>
          </a:solidFill>
          <a:ln>
            <a:solidFill>
              <a:srgbClr val="C00000"/>
            </a:solidFill>
          </a:ln>
        </p:spPr>
        <p:style>
          <a:lnRef idx="1">
            <a:schemeClr val="accent6"/>
          </a:lnRef>
          <a:fillRef idx="3">
            <a:schemeClr val="accent6"/>
          </a:fillRef>
          <a:effectRef idx="2">
            <a:schemeClr val="accent6"/>
          </a:effectRef>
          <a:fontRef idx="minor">
            <a:schemeClr val="lt1"/>
          </a:fontRef>
        </p:style>
        <p:txBody>
          <a:bodyPr rtlCol="1" anchor="ctr"/>
          <a:lstStyle/>
          <a:p>
            <a:pPr algn="ctr"/>
            <a:r>
              <a:rPr lang="ar-OM" sz="2400" b="1" dirty="0" smtClean="0">
                <a:solidFill>
                  <a:schemeClr val="tx1"/>
                </a:solidFill>
                <a:cs typeface="Akhbar MT" pitchFamily="2" charset="-78"/>
              </a:rPr>
              <a:t>تطوير أساليب الري</a:t>
            </a:r>
            <a:endParaRPr lang="ar-OM" sz="2400" dirty="0">
              <a:solidFill>
                <a:schemeClr val="tx1"/>
              </a:solidFill>
            </a:endParaRPr>
          </a:p>
        </p:txBody>
      </p:sp>
      <p:sp>
        <p:nvSpPr>
          <p:cNvPr id="20" name="Rounded Rectangle 19"/>
          <p:cNvSpPr/>
          <p:nvPr/>
        </p:nvSpPr>
        <p:spPr>
          <a:xfrm>
            <a:off x="4964686" y="5187621"/>
            <a:ext cx="4192881" cy="540913"/>
          </a:xfrm>
          <a:prstGeom prst="roundRect">
            <a:avLst/>
          </a:prstGeom>
          <a:solidFill>
            <a:srgbClr val="FAFA94"/>
          </a:solidFill>
          <a:ln>
            <a:solidFill>
              <a:srgbClr val="C00000"/>
            </a:solidFill>
          </a:ln>
        </p:spPr>
        <p:style>
          <a:lnRef idx="1">
            <a:schemeClr val="accent6"/>
          </a:lnRef>
          <a:fillRef idx="3">
            <a:schemeClr val="accent6"/>
          </a:fillRef>
          <a:effectRef idx="2">
            <a:schemeClr val="accent6"/>
          </a:effectRef>
          <a:fontRef idx="minor">
            <a:schemeClr val="lt1"/>
          </a:fontRef>
        </p:style>
        <p:txBody>
          <a:bodyPr rtlCol="1" anchor="ctr"/>
          <a:lstStyle/>
          <a:p>
            <a:pPr algn="ctr"/>
            <a:r>
              <a:rPr lang="ar-OM" sz="2400" b="1" dirty="0" smtClean="0">
                <a:solidFill>
                  <a:schemeClr val="tx1"/>
                </a:solidFill>
                <a:cs typeface="Akhbar MT" pitchFamily="2" charset="-78"/>
              </a:rPr>
              <a:t>صناعة العربات ذات العجلات</a:t>
            </a:r>
            <a:endParaRPr lang="ar-OM" sz="2400" dirty="0">
              <a:solidFill>
                <a:schemeClr val="tx1"/>
              </a:solidFill>
            </a:endParaRPr>
          </a:p>
        </p:txBody>
      </p:sp>
      <p:sp>
        <p:nvSpPr>
          <p:cNvPr id="21" name="Striped Right Arrow 20"/>
          <p:cNvSpPr/>
          <p:nvPr/>
        </p:nvSpPr>
        <p:spPr>
          <a:xfrm flipH="1">
            <a:off x="4340007" y="5342168"/>
            <a:ext cx="514808" cy="386366"/>
          </a:xfrm>
          <a:prstGeom prst="striped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OM"/>
          </a:p>
        </p:txBody>
      </p:sp>
      <p:sp>
        <p:nvSpPr>
          <p:cNvPr id="22" name="TextBox 21"/>
          <p:cNvSpPr txBox="1"/>
          <p:nvPr/>
        </p:nvSpPr>
        <p:spPr>
          <a:xfrm>
            <a:off x="4269227" y="5022833"/>
            <a:ext cx="695459" cy="369332"/>
          </a:xfrm>
          <a:prstGeom prst="rect">
            <a:avLst/>
          </a:prstGeom>
          <a:noFill/>
        </p:spPr>
        <p:txBody>
          <a:bodyPr wrap="square" rtlCol="1">
            <a:spAutoFit/>
          </a:bodyPr>
          <a:lstStyle/>
          <a:p>
            <a:r>
              <a:rPr lang="ar-OM" dirty="0" smtClean="0">
                <a:solidFill>
                  <a:srgbClr val="FFC000"/>
                </a:solidFill>
              </a:rPr>
              <a:t>النتيجة</a:t>
            </a:r>
            <a:endParaRPr lang="ar-OM" dirty="0">
              <a:solidFill>
                <a:srgbClr val="FFC000"/>
              </a:solidFill>
            </a:endParaRPr>
          </a:p>
        </p:txBody>
      </p:sp>
      <p:sp>
        <p:nvSpPr>
          <p:cNvPr id="23" name="Rounded Rectangle 22"/>
          <p:cNvSpPr/>
          <p:nvPr/>
        </p:nvSpPr>
        <p:spPr>
          <a:xfrm>
            <a:off x="103482" y="5207499"/>
            <a:ext cx="4165745" cy="540913"/>
          </a:xfrm>
          <a:prstGeom prst="roundRect">
            <a:avLst/>
          </a:prstGeom>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0" scaled="1"/>
            <a:tileRect/>
          </a:gra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buFont typeface="Arial" panose="020B0604020202020204" pitchFamily="34" charset="0"/>
              <a:buNone/>
            </a:pPr>
            <a:r>
              <a:rPr lang="ar-OM" sz="2400" b="1" dirty="0" smtClean="0">
                <a:solidFill>
                  <a:schemeClr val="tx1"/>
                </a:solidFill>
                <a:cs typeface="Akhbar MT" pitchFamily="2" charset="-78"/>
              </a:rPr>
              <a:t>ازداد اتصال الصين بالعالم الخارجي</a:t>
            </a:r>
            <a:endParaRPr lang="ar-OM" sz="2400" b="1" dirty="0">
              <a:solidFill>
                <a:schemeClr val="tx1"/>
              </a:solidFill>
              <a:cs typeface="Akhbar MT" pitchFamily="2" charset="-78"/>
            </a:endParaRPr>
          </a:p>
        </p:txBody>
      </p:sp>
      <p:sp>
        <p:nvSpPr>
          <p:cNvPr id="24" name="Rounded Rectangle 23"/>
          <p:cNvSpPr/>
          <p:nvPr/>
        </p:nvSpPr>
        <p:spPr>
          <a:xfrm>
            <a:off x="4951118" y="6083232"/>
            <a:ext cx="4192881" cy="540913"/>
          </a:xfrm>
          <a:prstGeom prst="roundRect">
            <a:avLst/>
          </a:prstGeom>
          <a:solidFill>
            <a:srgbClr val="FAFA94"/>
          </a:solidFill>
          <a:ln>
            <a:solidFill>
              <a:srgbClr val="C00000"/>
            </a:solidFill>
          </a:ln>
        </p:spPr>
        <p:style>
          <a:lnRef idx="1">
            <a:schemeClr val="accent6"/>
          </a:lnRef>
          <a:fillRef idx="3">
            <a:schemeClr val="accent6"/>
          </a:fillRef>
          <a:effectRef idx="2">
            <a:schemeClr val="accent6"/>
          </a:effectRef>
          <a:fontRef idx="minor">
            <a:schemeClr val="lt1"/>
          </a:fontRef>
        </p:style>
        <p:txBody>
          <a:bodyPr rtlCol="1" anchor="ctr"/>
          <a:lstStyle/>
          <a:p>
            <a:pPr algn="ctr"/>
            <a:r>
              <a:rPr lang="ar-OM" sz="2400" b="1" dirty="0" smtClean="0">
                <a:solidFill>
                  <a:schemeClr val="tx1"/>
                </a:solidFill>
                <a:cs typeface="Akhbar MT" pitchFamily="2" charset="-78"/>
              </a:rPr>
              <a:t>صناعة الحرير والاحتفاظ بسر صناعته</a:t>
            </a:r>
            <a:endParaRPr lang="ar-OM" sz="2400" dirty="0">
              <a:solidFill>
                <a:schemeClr val="tx1"/>
              </a:solidFill>
            </a:endParaRPr>
          </a:p>
        </p:txBody>
      </p:sp>
      <p:sp>
        <p:nvSpPr>
          <p:cNvPr id="25" name="Striped Right Arrow 24"/>
          <p:cNvSpPr/>
          <p:nvPr/>
        </p:nvSpPr>
        <p:spPr>
          <a:xfrm flipH="1">
            <a:off x="4365764" y="6160505"/>
            <a:ext cx="514808" cy="386366"/>
          </a:xfrm>
          <a:prstGeom prst="striped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OM"/>
          </a:p>
        </p:txBody>
      </p:sp>
      <p:sp>
        <p:nvSpPr>
          <p:cNvPr id="26" name="TextBox 25"/>
          <p:cNvSpPr txBox="1"/>
          <p:nvPr/>
        </p:nvSpPr>
        <p:spPr>
          <a:xfrm>
            <a:off x="4255659" y="5863203"/>
            <a:ext cx="695459" cy="369332"/>
          </a:xfrm>
          <a:prstGeom prst="rect">
            <a:avLst/>
          </a:prstGeom>
          <a:noFill/>
        </p:spPr>
        <p:txBody>
          <a:bodyPr wrap="square" rtlCol="1">
            <a:spAutoFit/>
          </a:bodyPr>
          <a:lstStyle/>
          <a:p>
            <a:r>
              <a:rPr lang="ar-OM" dirty="0" smtClean="0">
                <a:solidFill>
                  <a:srgbClr val="FFC000"/>
                </a:solidFill>
              </a:rPr>
              <a:t>النتيجة</a:t>
            </a:r>
            <a:endParaRPr lang="ar-OM" dirty="0">
              <a:solidFill>
                <a:srgbClr val="FFC000"/>
              </a:solidFill>
            </a:endParaRPr>
          </a:p>
        </p:txBody>
      </p:sp>
      <p:sp>
        <p:nvSpPr>
          <p:cNvPr id="27" name="Rounded Rectangle 26"/>
          <p:cNvSpPr/>
          <p:nvPr/>
        </p:nvSpPr>
        <p:spPr>
          <a:xfrm>
            <a:off x="129473" y="6038306"/>
            <a:ext cx="4165745" cy="540913"/>
          </a:xfrm>
          <a:prstGeom prst="roundRect">
            <a:avLst/>
          </a:prstGeom>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0" scaled="1"/>
            <a:tileRect/>
          </a:gra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buFont typeface="Arial" panose="020B0604020202020204" pitchFamily="34" charset="0"/>
              <a:buNone/>
            </a:pPr>
            <a:r>
              <a:rPr lang="ar-OM" sz="2400" b="1" dirty="0" smtClean="0">
                <a:solidFill>
                  <a:schemeClr val="tx1"/>
                </a:solidFill>
                <a:cs typeface="Akhbar MT" pitchFamily="2" charset="-78"/>
              </a:rPr>
              <a:t>مصدر أساسي لثروة الصين</a:t>
            </a:r>
            <a:endParaRPr lang="ar-OM" sz="2400" b="1" dirty="0">
              <a:solidFill>
                <a:schemeClr val="tx1"/>
              </a:solidFill>
              <a:cs typeface="Akhbar MT" pitchFamily="2" charset="-78"/>
            </a:endParaRPr>
          </a:p>
        </p:txBody>
      </p:sp>
      <p:pic>
        <p:nvPicPr>
          <p:cNvPr id="28" name="Picture 2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482" y="1851077"/>
            <a:ext cx="4226214" cy="3169660"/>
          </a:xfrm>
          <a:prstGeom prst="rect">
            <a:avLst/>
          </a:prstGeom>
          <a:ln w="38100">
            <a:solidFill>
              <a:schemeClr val="tx1"/>
            </a:solidFill>
          </a:ln>
        </p:spPr>
      </p:pic>
      <p:pic>
        <p:nvPicPr>
          <p:cNvPr id="29" name="Picture 2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482" y="1834210"/>
            <a:ext cx="4262282" cy="3186527"/>
          </a:xfrm>
          <a:prstGeom prst="rect">
            <a:avLst/>
          </a:prstGeom>
          <a:ln w="28575">
            <a:solidFill>
              <a:schemeClr val="tx1"/>
            </a:solidFill>
          </a:ln>
        </p:spPr>
      </p:pic>
      <p:pic>
        <p:nvPicPr>
          <p:cNvPr id="30" name="Picture 2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414" y="1784290"/>
            <a:ext cx="4298350" cy="3243541"/>
          </a:xfrm>
          <a:prstGeom prst="rect">
            <a:avLst/>
          </a:prstGeom>
        </p:spPr>
      </p:pic>
      <p:pic>
        <p:nvPicPr>
          <p:cNvPr id="31" name="Picture 3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414" y="1761145"/>
            <a:ext cx="4298350" cy="3259592"/>
          </a:xfrm>
          <a:prstGeom prst="rect">
            <a:avLst/>
          </a:prstGeom>
          <a:ln w="38100">
            <a:solidFill>
              <a:schemeClr val="tx1"/>
            </a:solidFill>
          </a:ln>
        </p:spPr>
      </p:pic>
      <p:pic>
        <p:nvPicPr>
          <p:cNvPr id="32" name="Picture 3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2734" y="1751083"/>
            <a:ext cx="4339097" cy="3276748"/>
          </a:xfrm>
          <a:prstGeom prst="rect">
            <a:avLst/>
          </a:prstGeom>
        </p:spPr>
      </p:pic>
      <p:pic>
        <p:nvPicPr>
          <p:cNvPr id="33" name="Picture 3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238" y="1736260"/>
            <a:ext cx="4372593" cy="3306394"/>
          </a:xfrm>
          <a:prstGeom prst="rect">
            <a:avLst/>
          </a:prstGeom>
        </p:spPr>
      </p:pic>
      <p:pic>
        <p:nvPicPr>
          <p:cNvPr id="34" name="Picture 3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9237" y="1716331"/>
            <a:ext cx="4372593" cy="3326323"/>
          </a:xfrm>
          <a:prstGeom prst="rect">
            <a:avLst/>
          </a:prstGeom>
        </p:spPr>
      </p:pic>
      <p:pic>
        <p:nvPicPr>
          <p:cNvPr id="35" name="Picture 3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5192" y="1751082"/>
            <a:ext cx="4290572" cy="3256927"/>
          </a:xfrm>
          <a:prstGeom prst="rect">
            <a:avLst/>
          </a:prstGeom>
        </p:spPr>
      </p:pic>
      <p:pic>
        <p:nvPicPr>
          <p:cNvPr id="36" name="Picture 35"/>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5190" y="1759049"/>
            <a:ext cx="4290573" cy="3236435"/>
          </a:xfrm>
          <a:prstGeom prst="rect">
            <a:avLst/>
          </a:prstGeom>
        </p:spPr>
      </p:pic>
    </p:spTree>
    <p:extLst>
      <p:ext uri="{BB962C8B-B14F-4D97-AF65-F5344CB8AC3E}">
        <p14:creationId xmlns:p14="http://schemas.microsoft.com/office/powerpoint/2010/main" val="3159385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10" presetClass="entr" presetSubtype="0" repeatCount="indefinite"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750"/>
                                        <p:tgtEl>
                                          <p:spTgt spid="9"/>
                                        </p:tgtEl>
                                      </p:cBhvr>
                                    </p:animEffect>
                                  </p:childTnLst>
                                </p:cTn>
                              </p:par>
                            </p:childTnLst>
                          </p:cTn>
                        </p:par>
                        <p:par>
                          <p:cTn id="12" fill="hold">
                            <p:stCondLst>
                              <p:cond delay="1250"/>
                            </p:stCondLst>
                            <p:childTnLst>
                              <p:par>
                                <p:cTn id="13" presetID="16" presetClass="entr" presetSubtype="21"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arn(inVertical)">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5" presetClass="entr" presetSubtype="10"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checkerboard(across)">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checkerboard(across)">
                                      <p:cBhvr>
                                        <p:cTn id="25" dur="500"/>
                                        <p:tgtEl>
                                          <p:spTgt spid="13"/>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grpId="0" nodeType="click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checkerboard(across)">
                                      <p:cBhvr>
                                        <p:cTn id="30" dur="500"/>
                                        <p:tgtEl>
                                          <p:spTgt spid="17"/>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grpId="0" nodeType="click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barn(inVertical)">
                                      <p:cBhvr>
                                        <p:cTn id="35" dur="500"/>
                                        <p:tgtEl>
                                          <p:spTgt spid="18"/>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grpId="0" nodeType="click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barn(inVertical)">
                                      <p:cBhvr>
                                        <p:cTn id="40" dur="500"/>
                                        <p:tgtEl>
                                          <p:spTgt spid="19"/>
                                        </p:tgtEl>
                                      </p:cBhvr>
                                    </p:animEffect>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grpId="0" nodeType="click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barn(inVertical)">
                                      <p:cBhvr>
                                        <p:cTn id="45" dur="500"/>
                                        <p:tgtEl>
                                          <p:spTgt spid="20"/>
                                        </p:tgtEl>
                                      </p:cBhvr>
                                    </p:animEffect>
                                  </p:childTnLst>
                                </p:cTn>
                              </p:par>
                            </p:childTnLst>
                          </p:cTn>
                        </p:par>
                        <p:par>
                          <p:cTn id="46" fill="hold">
                            <p:stCondLst>
                              <p:cond delay="500"/>
                            </p:stCondLst>
                            <p:childTnLst>
                              <p:par>
                                <p:cTn id="47" presetID="16" presetClass="entr" presetSubtype="21" fill="hold" grpId="0" nodeType="after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barn(inVertical)">
                                      <p:cBhvr>
                                        <p:cTn id="49" dur="500"/>
                                        <p:tgtEl>
                                          <p:spTgt spid="21"/>
                                        </p:tgtEl>
                                      </p:cBhvr>
                                    </p:animEffect>
                                  </p:childTnLst>
                                </p:cTn>
                              </p:par>
                            </p:childTnLst>
                          </p:cTn>
                        </p:par>
                        <p:par>
                          <p:cTn id="50" fill="hold">
                            <p:stCondLst>
                              <p:cond delay="1000"/>
                            </p:stCondLst>
                            <p:childTnLst>
                              <p:par>
                                <p:cTn id="51" presetID="10" presetClass="entr" presetSubtype="0" repeatCount="indefinite" fill="hold" grpId="0" nodeType="after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fade">
                                      <p:cBhvr>
                                        <p:cTn id="53" dur="750"/>
                                        <p:tgtEl>
                                          <p:spTgt spid="22"/>
                                        </p:tgtEl>
                                      </p:cBhvr>
                                    </p:animEffect>
                                  </p:childTnLst>
                                </p:cTn>
                              </p:par>
                            </p:childTnLst>
                          </p:cTn>
                        </p:par>
                      </p:childTnLst>
                    </p:cTn>
                  </p:par>
                  <p:par>
                    <p:cTn id="54" fill="hold">
                      <p:stCondLst>
                        <p:cond delay="indefinite"/>
                      </p:stCondLst>
                      <p:childTnLst>
                        <p:par>
                          <p:cTn id="55" fill="hold">
                            <p:stCondLst>
                              <p:cond delay="0"/>
                            </p:stCondLst>
                            <p:childTnLst>
                              <p:par>
                                <p:cTn id="56" presetID="5" presetClass="entr" presetSubtype="10" fill="hold" grpId="0" nodeType="click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checkerboard(across)">
                                      <p:cBhvr>
                                        <p:cTn id="58" dur="500"/>
                                        <p:tgtEl>
                                          <p:spTgt spid="23"/>
                                        </p:tgtEl>
                                      </p:cBhvr>
                                    </p:animEffect>
                                  </p:childTnLst>
                                </p:cTn>
                              </p:par>
                            </p:childTnLst>
                          </p:cTn>
                        </p:par>
                      </p:childTnLst>
                    </p:cTn>
                  </p:par>
                  <p:par>
                    <p:cTn id="59" fill="hold">
                      <p:stCondLst>
                        <p:cond delay="indefinite"/>
                      </p:stCondLst>
                      <p:childTnLst>
                        <p:par>
                          <p:cTn id="60" fill="hold">
                            <p:stCondLst>
                              <p:cond delay="0"/>
                            </p:stCondLst>
                            <p:childTnLst>
                              <p:par>
                                <p:cTn id="61" presetID="16" presetClass="entr" presetSubtype="21" fill="hold" grpId="0" nodeType="click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barn(inVertical)">
                                      <p:cBhvr>
                                        <p:cTn id="63" dur="500"/>
                                        <p:tgtEl>
                                          <p:spTgt spid="24"/>
                                        </p:tgtEl>
                                      </p:cBhvr>
                                    </p:animEffect>
                                  </p:childTnLst>
                                </p:cTn>
                              </p:par>
                            </p:childTnLst>
                          </p:cTn>
                        </p:par>
                        <p:par>
                          <p:cTn id="64" fill="hold">
                            <p:stCondLst>
                              <p:cond delay="500"/>
                            </p:stCondLst>
                            <p:childTnLst>
                              <p:par>
                                <p:cTn id="65" presetID="16" presetClass="entr" presetSubtype="21" fill="hold" grpId="0" nodeType="after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barn(inVertical)">
                                      <p:cBhvr>
                                        <p:cTn id="67" dur="500"/>
                                        <p:tgtEl>
                                          <p:spTgt spid="25"/>
                                        </p:tgtEl>
                                      </p:cBhvr>
                                    </p:animEffect>
                                  </p:childTnLst>
                                </p:cTn>
                              </p:par>
                            </p:childTnLst>
                          </p:cTn>
                        </p:par>
                        <p:par>
                          <p:cTn id="68" fill="hold">
                            <p:stCondLst>
                              <p:cond delay="1000"/>
                            </p:stCondLst>
                            <p:childTnLst>
                              <p:par>
                                <p:cTn id="69" presetID="10" presetClass="entr" presetSubtype="0" repeatCount="indefinite" fill="hold" grpId="0" nodeType="afterEffect">
                                  <p:stCondLst>
                                    <p:cond delay="0"/>
                                  </p:stCondLst>
                                  <p:childTnLst>
                                    <p:set>
                                      <p:cBhvr>
                                        <p:cTn id="70" dur="1" fill="hold">
                                          <p:stCondLst>
                                            <p:cond delay="0"/>
                                          </p:stCondLst>
                                        </p:cTn>
                                        <p:tgtEl>
                                          <p:spTgt spid="26"/>
                                        </p:tgtEl>
                                        <p:attrNameLst>
                                          <p:attrName>style.visibility</p:attrName>
                                        </p:attrNameLst>
                                      </p:cBhvr>
                                      <p:to>
                                        <p:strVal val="visible"/>
                                      </p:to>
                                    </p:set>
                                    <p:animEffect transition="in" filter="fade">
                                      <p:cBhvr>
                                        <p:cTn id="71" dur="750"/>
                                        <p:tgtEl>
                                          <p:spTgt spid="26"/>
                                        </p:tgtEl>
                                      </p:cBhvr>
                                    </p:animEffect>
                                  </p:childTnLst>
                                </p:cTn>
                              </p:par>
                            </p:childTnLst>
                          </p:cTn>
                        </p:par>
                      </p:childTnLst>
                    </p:cTn>
                  </p:par>
                  <p:par>
                    <p:cTn id="72" fill="hold">
                      <p:stCondLst>
                        <p:cond delay="indefinite"/>
                      </p:stCondLst>
                      <p:childTnLst>
                        <p:par>
                          <p:cTn id="73" fill="hold">
                            <p:stCondLst>
                              <p:cond delay="0"/>
                            </p:stCondLst>
                            <p:childTnLst>
                              <p:par>
                                <p:cTn id="74" presetID="5" presetClass="entr" presetSubtype="10" fill="hold" grpId="0" nodeType="clickEffect">
                                  <p:stCondLst>
                                    <p:cond delay="0"/>
                                  </p:stCondLst>
                                  <p:childTnLst>
                                    <p:set>
                                      <p:cBhvr>
                                        <p:cTn id="75" dur="1" fill="hold">
                                          <p:stCondLst>
                                            <p:cond delay="0"/>
                                          </p:stCondLst>
                                        </p:cTn>
                                        <p:tgtEl>
                                          <p:spTgt spid="27"/>
                                        </p:tgtEl>
                                        <p:attrNameLst>
                                          <p:attrName>style.visibility</p:attrName>
                                        </p:attrNameLst>
                                      </p:cBhvr>
                                      <p:to>
                                        <p:strVal val="visible"/>
                                      </p:to>
                                    </p:set>
                                    <p:animEffect transition="in" filter="checkerboard(across)">
                                      <p:cBhvr>
                                        <p:cTn id="76" dur="500"/>
                                        <p:tgtEl>
                                          <p:spTgt spid="27"/>
                                        </p:tgtEl>
                                      </p:cBhvr>
                                    </p:animEffect>
                                  </p:childTnLst>
                                </p:cTn>
                              </p:par>
                            </p:childTnLst>
                          </p:cTn>
                        </p:par>
                        <p:par>
                          <p:cTn id="77" fill="hold">
                            <p:stCondLst>
                              <p:cond delay="500"/>
                            </p:stCondLst>
                            <p:childTnLst>
                              <p:par>
                                <p:cTn id="78" presetID="16" presetClass="entr" presetSubtype="21" fill="hold" nodeType="afterEffect">
                                  <p:stCondLst>
                                    <p:cond delay="0"/>
                                  </p:stCondLst>
                                  <p:childTnLst>
                                    <p:set>
                                      <p:cBhvr>
                                        <p:cTn id="79" dur="1" fill="hold">
                                          <p:stCondLst>
                                            <p:cond delay="0"/>
                                          </p:stCondLst>
                                        </p:cTn>
                                        <p:tgtEl>
                                          <p:spTgt spid="28"/>
                                        </p:tgtEl>
                                        <p:attrNameLst>
                                          <p:attrName>style.visibility</p:attrName>
                                        </p:attrNameLst>
                                      </p:cBhvr>
                                      <p:to>
                                        <p:strVal val="visible"/>
                                      </p:to>
                                    </p:set>
                                    <p:animEffect transition="in" filter="barn(inVertical)">
                                      <p:cBhvr>
                                        <p:cTn id="80" dur="1500"/>
                                        <p:tgtEl>
                                          <p:spTgt spid="28"/>
                                        </p:tgtEl>
                                      </p:cBhvr>
                                    </p:animEffect>
                                  </p:childTnLst>
                                </p:cTn>
                              </p:par>
                            </p:childTnLst>
                          </p:cTn>
                        </p:par>
                        <p:par>
                          <p:cTn id="81" fill="hold">
                            <p:stCondLst>
                              <p:cond delay="2000"/>
                            </p:stCondLst>
                            <p:childTnLst>
                              <p:par>
                                <p:cTn id="82" presetID="16" presetClass="entr" presetSubtype="37" fill="hold" nodeType="afterEffect">
                                  <p:stCondLst>
                                    <p:cond delay="1750"/>
                                  </p:stCondLst>
                                  <p:childTnLst>
                                    <p:set>
                                      <p:cBhvr>
                                        <p:cTn id="83" dur="1" fill="hold">
                                          <p:stCondLst>
                                            <p:cond delay="0"/>
                                          </p:stCondLst>
                                        </p:cTn>
                                        <p:tgtEl>
                                          <p:spTgt spid="29"/>
                                        </p:tgtEl>
                                        <p:attrNameLst>
                                          <p:attrName>style.visibility</p:attrName>
                                        </p:attrNameLst>
                                      </p:cBhvr>
                                      <p:to>
                                        <p:strVal val="visible"/>
                                      </p:to>
                                    </p:set>
                                    <p:animEffect transition="in" filter="barn(outVertical)">
                                      <p:cBhvr>
                                        <p:cTn id="84" dur="1500"/>
                                        <p:tgtEl>
                                          <p:spTgt spid="29"/>
                                        </p:tgtEl>
                                      </p:cBhvr>
                                    </p:animEffect>
                                  </p:childTnLst>
                                </p:cTn>
                              </p:par>
                            </p:childTnLst>
                          </p:cTn>
                        </p:par>
                        <p:par>
                          <p:cTn id="85" fill="hold">
                            <p:stCondLst>
                              <p:cond delay="5250"/>
                            </p:stCondLst>
                            <p:childTnLst>
                              <p:par>
                                <p:cTn id="86" presetID="6" presetClass="entr" presetSubtype="16" fill="hold" nodeType="afterEffect">
                                  <p:stCondLst>
                                    <p:cond delay="1750"/>
                                  </p:stCondLst>
                                  <p:childTnLst>
                                    <p:set>
                                      <p:cBhvr>
                                        <p:cTn id="87" dur="1" fill="hold">
                                          <p:stCondLst>
                                            <p:cond delay="0"/>
                                          </p:stCondLst>
                                        </p:cTn>
                                        <p:tgtEl>
                                          <p:spTgt spid="30"/>
                                        </p:tgtEl>
                                        <p:attrNameLst>
                                          <p:attrName>style.visibility</p:attrName>
                                        </p:attrNameLst>
                                      </p:cBhvr>
                                      <p:to>
                                        <p:strVal val="visible"/>
                                      </p:to>
                                    </p:set>
                                    <p:animEffect transition="in" filter="circle(in)">
                                      <p:cBhvr>
                                        <p:cTn id="88" dur="1500"/>
                                        <p:tgtEl>
                                          <p:spTgt spid="30"/>
                                        </p:tgtEl>
                                      </p:cBhvr>
                                    </p:animEffect>
                                  </p:childTnLst>
                                </p:cTn>
                              </p:par>
                            </p:childTnLst>
                          </p:cTn>
                        </p:par>
                        <p:par>
                          <p:cTn id="89" fill="hold">
                            <p:stCondLst>
                              <p:cond delay="8500"/>
                            </p:stCondLst>
                            <p:childTnLst>
                              <p:par>
                                <p:cTn id="90" presetID="6" presetClass="entr" presetSubtype="32" fill="hold" nodeType="afterEffect">
                                  <p:stCondLst>
                                    <p:cond delay="1750"/>
                                  </p:stCondLst>
                                  <p:childTnLst>
                                    <p:set>
                                      <p:cBhvr>
                                        <p:cTn id="91" dur="1" fill="hold">
                                          <p:stCondLst>
                                            <p:cond delay="0"/>
                                          </p:stCondLst>
                                        </p:cTn>
                                        <p:tgtEl>
                                          <p:spTgt spid="31"/>
                                        </p:tgtEl>
                                        <p:attrNameLst>
                                          <p:attrName>style.visibility</p:attrName>
                                        </p:attrNameLst>
                                      </p:cBhvr>
                                      <p:to>
                                        <p:strVal val="visible"/>
                                      </p:to>
                                    </p:set>
                                    <p:animEffect transition="in" filter="circle(out)">
                                      <p:cBhvr>
                                        <p:cTn id="92" dur="1500"/>
                                        <p:tgtEl>
                                          <p:spTgt spid="31"/>
                                        </p:tgtEl>
                                      </p:cBhvr>
                                    </p:animEffect>
                                  </p:childTnLst>
                                </p:cTn>
                              </p:par>
                            </p:childTnLst>
                          </p:cTn>
                        </p:par>
                        <p:par>
                          <p:cTn id="93" fill="hold">
                            <p:stCondLst>
                              <p:cond delay="11750"/>
                            </p:stCondLst>
                            <p:childTnLst>
                              <p:par>
                                <p:cTn id="94" presetID="5" presetClass="entr" presetSubtype="10" fill="hold" nodeType="afterEffect">
                                  <p:stCondLst>
                                    <p:cond delay="1750"/>
                                  </p:stCondLst>
                                  <p:childTnLst>
                                    <p:set>
                                      <p:cBhvr>
                                        <p:cTn id="95" dur="1" fill="hold">
                                          <p:stCondLst>
                                            <p:cond delay="0"/>
                                          </p:stCondLst>
                                        </p:cTn>
                                        <p:tgtEl>
                                          <p:spTgt spid="32"/>
                                        </p:tgtEl>
                                        <p:attrNameLst>
                                          <p:attrName>style.visibility</p:attrName>
                                        </p:attrNameLst>
                                      </p:cBhvr>
                                      <p:to>
                                        <p:strVal val="visible"/>
                                      </p:to>
                                    </p:set>
                                    <p:animEffect transition="in" filter="checkerboard(across)">
                                      <p:cBhvr>
                                        <p:cTn id="96" dur="1500"/>
                                        <p:tgtEl>
                                          <p:spTgt spid="32"/>
                                        </p:tgtEl>
                                      </p:cBhvr>
                                    </p:animEffect>
                                  </p:childTnLst>
                                </p:cTn>
                              </p:par>
                            </p:childTnLst>
                          </p:cTn>
                        </p:par>
                        <p:par>
                          <p:cTn id="97" fill="hold">
                            <p:stCondLst>
                              <p:cond delay="15000"/>
                            </p:stCondLst>
                            <p:childTnLst>
                              <p:par>
                                <p:cTn id="98" presetID="14" presetClass="entr" presetSubtype="10" fill="hold" nodeType="afterEffect">
                                  <p:stCondLst>
                                    <p:cond delay="1750"/>
                                  </p:stCondLst>
                                  <p:childTnLst>
                                    <p:set>
                                      <p:cBhvr>
                                        <p:cTn id="99" dur="1" fill="hold">
                                          <p:stCondLst>
                                            <p:cond delay="0"/>
                                          </p:stCondLst>
                                        </p:cTn>
                                        <p:tgtEl>
                                          <p:spTgt spid="33"/>
                                        </p:tgtEl>
                                        <p:attrNameLst>
                                          <p:attrName>style.visibility</p:attrName>
                                        </p:attrNameLst>
                                      </p:cBhvr>
                                      <p:to>
                                        <p:strVal val="visible"/>
                                      </p:to>
                                    </p:set>
                                    <p:animEffect transition="in" filter="randombar(horizontal)">
                                      <p:cBhvr>
                                        <p:cTn id="100" dur="1500"/>
                                        <p:tgtEl>
                                          <p:spTgt spid="33"/>
                                        </p:tgtEl>
                                      </p:cBhvr>
                                    </p:animEffect>
                                  </p:childTnLst>
                                </p:cTn>
                              </p:par>
                            </p:childTnLst>
                          </p:cTn>
                        </p:par>
                        <p:par>
                          <p:cTn id="101" fill="hold">
                            <p:stCondLst>
                              <p:cond delay="18250"/>
                            </p:stCondLst>
                            <p:childTnLst>
                              <p:par>
                                <p:cTn id="102" presetID="14" presetClass="entr" presetSubtype="5" fill="hold" nodeType="afterEffect">
                                  <p:stCondLst>
                                    <p:cond delay="1750"/>
                                  </p:stCondLst>
                                  <p:childTnLst>
                                    <p:set>
                                      <p:cBhvr>
                                        <p:cTn id="103" dur="1" fill="hold">
                                          <p:stCondLst>
                                            <p:cond delay="0"/>
                                          </p:stCondLst>
                                        </p:cTn>
                                        <p:tgtEl>
                                          <p:spTgt spid="34"/>
                                        </p:tgtEl>
                                        <p:attrNameLst>
                                          <p:attrName>style.visibility</p:attrName>
                                        </p:attrNameLst>
                                      </p:cBhvr>
                                      <p:to>
                                        <p:strVal val="visible"/>
                                      </p:to>
                                    </p:set>
                                    <p:animEffect transition="in" filter="randombar(vertical)">
                                      <p:cBhvr>
                                        <p:cTn id="104" dur="1500"/>
                                        <p:tgtEl>
                                          <p:spTgt spid="34"/>
                                        </p:tgtEl>
                                      </p:cBhvr>
                                    </p:animEffect>
                                  </p:childTnLst>
                                </p:cTn>
                              </p:par>
                            </p:childTnLst>
                          </p:cTn>
                        </p:par>
                        <p:par>
                          <p:cTn id="105" fill="hold">
                            <p:stCondLst>
                              <p:cond delay="21500"/>
                            </p:stCondLst>
                            <p:childTnLst>
                              <p:par>
                                <p:cTn id="106" presetID="53" presetClass="entr" presetSubtype="16" fill="hold" nodeType="afterEffect">
                                  <p:stCondLst>
                                    <p:cond delay="1750"/>
                                  </p:stCondLst>
                                  <p:childTnLst>
                                    <p:set>
                                      <p:cBhvr>
                                        <p:cTn id="107" dur="1" fill="hold">
                                          <p:stCondLst>
                                            <p:cond delay="0"/>
                                          </p:stCondLst>
                                        </p:cTn>
                                        <p:tgtEl>
                                          <p:spTgt spid="35"/>
                                        </p:tgtEl>
                                        <p:attrNameLst>
                                          <p:attrName>style.visibility</p:attrName>
                                        </p:attrNameLst>
                                      </p:cBhvr>
                                      <p:to>
                                        <p:strVal val="visible"/>
                                      </p:to>
                                    </p:set>
                                    <p:anim calcmode="lin" valueType="num">
                                      <p:cBhvr>
                                        <p:cTn id="108" dur="1500" fill="hold"/>
                                        <p:tgtEl>
                                          <p:spTgt spid="35"/>
                                        </p:tgtEl>
                                        <p:attrNameLst>
                                          <p:attrName>ppt_w</p:attrName>
                                        </p:attrNameLst>
                                      </p:cBhvr>
                                      <p:tavLst>
                                        <p:tav tm="0">
                                          <p:val>
                                            <p:fltVal val="0"/>
                                          </p:val>
                                        </p:tav>
                                        <p:tav tm="100000">
                                          <p:val>
                                            <p:strVal val="#ppt_w"/>
                                          </p:val>
                                        </p:tav>
                                      </p:tavLst>
                                    </p:anim>
                                    <p:anim calcmode="lin" valueType="num">
                                      <p:cBhvr>
                                        <p:cTn id="109" dur="1500" fill="hold"/>
                                        <p:tgtEl>
                                          <p:spTgt spid="35"/>
                                        </p:tgtEl>
                                        <p:attrNameLst>
                                          <p:attrName>ppt_h</p:attrName>
                                        </p:attrNameLst>
                                      </p:cBhvr>
                                      <p:tavLst>
                                        <p:tav tm="0">
                                          <p:val>
                                            <p:fltVal val="0"/>
                                          </p:val>
                                        </p:tav>
                                        <p:tav tm="100000">
                                          <p:val>
                                            <p:strVal val="#ppt_h"/>
                                          </p:val>
                                        </p:tav>
                                      </p:tavLst>
                                    </p:anim>
                                    <p:animEffect transition="in" filter="fade">
                                      <p:cBhvr>
                                        <p:cTn id="110" dur="1500"/>
                                        <p:tgtEl>
                                          <p:spTgt spid="35"/>
                                        </p:tgtEl>
                                      </p:cBhvr>
                                    </p:animEffect>
                                  </p:childTnLst>
                                </p:cTn>
                              </p:par>
                            </p:childTnLst>
                          </p:cTn>
                        </p:par>
                        <p:par>
                          <p:cTn id="111" fill="hold">
                            <p:stCondLst>
                              <p:cond delay="24750"/>
                            </p:stCondLst>
                            <p:childTnLst>
                              <p:par>
                                <p:cTn id="112" presetID="6" presetClass="entr" presetSubtype="16" fill="hold" nodeType="afterEffect">
                                  <p:stCondLst>
                                    <p:cond delay="1250"/>
                                  </p:stCondLst>
                                  <p:childTnLst>
                                    <p:set>
                                      <p:cBhvr>
                                        <p:cTn id="113" dur="1" fill="hold">
                                          <p:stCondLst>
                                            <p:cond delay="0"/>
                                          </p:stCondLst>
                                        </p:cTn>
                                        <p:tgtEl>
                                          <p:spTgt spid="36"/>
                                        </p:tgtEl>
                                        <p:attrNameLst>
                                          <p:attrName>style.visibility</p:attrName>
                                        </p:attrNameLst>
                                      </p:cBhvr>
                                      <p:to>
                                        <p:strVal val="visible"/>
                                      </p:to>
                                    </p:set>
                                    <p:animEffect transition="in" filter="circle(in)">
                                      <p:cBhvr>
                                        <p:cTn id="114" dur="1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8" grpId="0" animBg="1"/>
      <p:bldP spid="9" grpId="0"/>
      <p:bldP spid="13" grpId="0" animBg="1"/>
      <p:bldP spid="17" grpId="0" animBg="1"/>
      <p:bldP spid="18" grpId="0" animBg="1"/>
      <p:bldP spid="19" grpId="0" animBg="1"/>
      <p:bldP spid="20" grpId="0" animBg="1"/>
      <p:bldP spid="21" grpId="0" animBg="1"/>
      <p:bldP spid="22" grpId="0"/>
      <p:bldP spid="23" grpId="0" animBg="1"/>
      <p:bldP spid="24" grpId="0" animBg="1"/>
      <p:bldP spid="25" grpId="0" animBg="1"/>
      <p:bldP spid="26" grpId="0"/>
      <p:bldP spid="2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ounded Rectangle 1"/>
          <p:cNvSpPr/>
          <p:nvPr/>
        </p:nvSpPr>
        <p:spPr>
          <a:xfrm>
            <a:off x="0" y="0"/>
            <a:ext cx="1906073" cy="1442434"/>
          </a:xfrm>
          <a:prstGeom prst="roundRect">
            <a:avLst/>
          </a:prstGeom>
          <a:blipFill>
            <a:blip r:embed="rId3"/>
            <a:tile tx="0" ty="0" sx="100000" sy="100000" flip="none" algn="tl"/>
          </a:blipFill>
          <a:ln w="38100"/>
        </p:spPr>
        <p:style>
          <a:lnRef idx="2">
            <a:schemeClr val="dk1"/>
          </a:lnRef>
          <a:fillRef idx="1">
            <a:schemeClr val="lt1"/>
          </a:fillRef>
          <a:effectRef idx="0">
            <a:schemeClr val="dk1"/>
          </a:effectRef>
          <a:fontRef idx="minor">
            <a:schemeClr val="dk1"/>
          </a:fontRef>
        </p:style>
        <p:txBody>
          <a:bodyPr rtlCol="1" anchor="ctr"/>
          <a:lstStyle/>
          <a:p>
            <a:pPr algn="ctr"/>
            <a:r>
              <a:rPr lang="ar-OM" sz="2800" b="1" dirty="0" smtClean="0"/>
              <a:t>التكوين التاريخي للصين</a:t>
            </a:r>
            <a:endParaRPr lang="ar-OM" sz="2800" b="1" dirty="0"/>
          </a:p>
        </p:txBody>
      </p:sp>
      <p:grpSp>
        <p:nvGrpSpPr>
          <p:cNvPr id="16" name="Group 15"/>
          <p:cNvGrpSpPr/>
          <p:nvPr/>
        </p:nvGrpSpPr>
        <p:grpSpPr>
          <a:xfrm>
            <a:off x="0" y="537154"/>
            <a:ext cx="7582241" cy="6274876"/>
            <a:chOff x="904938" y="128788"/>
            <a:chExt cx="7582241" cy="6274876"/>
          </a:xfrm>
        </p:grpSpPr>
        <p:grpSp>
          <p:nvGrpSpPr>
            <p:cNvPr id="14" name="Group 13"/>
            <p:cNvGrpSpPr/>
            <p:nvPr/>
          </p:nvGrpSpPr>
          <p:grpSpPr>
            <a:xfrm>
              <a:off x="1584102" y="128788"/>
              <a:ext cx="6903077" cy="5647389"/>
              <a:chOff x="953036" y="463639"/>
              <a:chExt cx="7534143" cy="6259135"/>
            </a:xfrm>
          </p:grpSpPr>
          <p:grpSp>
            <p:nvGrpSpPr>
              <p:cNvPr id="12" name="Group 11"/>
              <p:cNvGrpSpPr/>
              <p:nvPr/>
            </p:nvGrpSpPr>
            <p:grpSpPr>
              <a:xfrm>
                <a:off x="1815921" y="463639"/>
                <a:ext cx="6671258" cy="5563676"/>
                <a:chOff x="-57962" y="347729"/>
                <a:chExt cx="8635293" cy="5563676"/>
              </a:xfrm>
            </p:grpSpPr>
            <p:cxnSp>
              <p:nvCxnSpPr>
                <p:cNvPr id="4" name="Elbow Connector 3"/>
                <p:cNvCxnSpPr/>
                <p:nvPr/>
              </p:nvCxnSpPr>
              <p:spPr>
                <a:xfrm rot="10800000" flipV="1">
                  <a:off x="6658378" y="347729"/>
                  <a:ext cx="1918953" cy="695459"/>
                </a:xfrm>
                <a:prstGeom prst="bentConnector3">
                  <a:avLst/>
                </a:prstGeom>
                <a:ln w="38100"/>
              </p:spPr>
              <p:style>
                <a:lnRef idx="1">
                  <a:schemeClr val="dk1"/>
                </a:lnRef>
                <a:fillRef idx="0">
                  <a:schemeClr val="dk1"/>
                </a:fillRef>
                <a:effectRef idx="0">
                  <a:schemeClr val="dk1"/>
                </a:effectRef>
                <a:fontRef idx="minor">
                  <a:schemeClr val="tx1"/>
                </a:fontRef>
              </p:style>
            </p:cxnSp>
            <p:cxnSp>
              <p:nvCxnSpPr>
                <p:cNvPr id="5" name="Elbow Connector 4"/>
                <p:cNvCxnSpPr/>
                <p:nvPr/>
              </p:nvCxnSpPr>
              <p:spPr>
                <a:xfrm rot="10800000" flipV="1">
                  <a:off x="5698901" y="1043189"/>
                  <a:ext cx="1918953" cy="695459"/>
                </a:xfrm>
                <a:prstGeom prst="bentConnector3">
                  <a:avLst/>
                </a:prstGeom>
                <a:ln w="38100"/>
              </p:spPr>
              <p:style>
                <a:lnRef idx="1">
                  <a:schemeClr val="dk1"/>
                </a:lnRef>
                <a:fillRef idx="0">
                  <a:schemeClr val="dk1"/>
                </a:fillRef>
                <a:effectRef idx="0">
                  <a:schemeClr val="dk1"/>
                </a:effectRef>
                <a:fontRef idx="minor">
                  <a:schemeClr val="tx1"/>
                </a:fontRef>
              </p:style>
            </p:cxnSp>
            <p:cxnSp>
              <p:nvCxnSpPr>
                <p:cNvPr id="6" name="Elbow Connector 5"/>
                <p:cNvCxnSpPr/>
                <p:nvPr/>
              </p:nvCxnSpPr>
              <p:spPr>
                <a:xfrm rot="10800000" flipV="1">
                  <a:off x="4739424" y="1738648"/>
                  <a:ext cx="1918953" cy="695459"/>
                </a:xfrm>
                <a:prstGeom prst="bentConnector3">
                  <a:avLst/>
                </a:prstGeom>
                <a:ln w="38100"/>
              </p:spPr>
              <p:style>
                <a:lnRef idx="1">
                  <a:schemeClr val="dk1"/>
                </a:lnRef>
                <a:fillRef idx="0">
                  <a:schemeClr val="dk1"/>
                </a:fillRef>
                <a:effectRef idx="0">
                  <a:schemeClr val="dk1"/>
                </a:effectRef>
                <a:fontRef idx="minor">
                  <a:schemeClr val="tx1"/>
                </a:fontRef>
              </p:style>
            </p:cxnSp>
            <p:cxnSp>
              <p:nvCxnSpPr>
                <p:cNvPr id="7" name="Elbow Connector 6"/>
                <p:cNvCxnSpPr/>
                <p:nvPr/>
              </p:nvCxnSpPr>
              <p:spPr>
                <a:xfrm rot="10800000" flipV="1">
                  <a:off x="3779947" y="2434107"/>
                  <a:ext cx="1918953" cy="695459"/>
                </a:xfrm>
                <a:prstGeom prst="bentConnector3">
                  <a:avLst/>
                </a:prstGeom>
                <a:ln w="38100"/>
              </p:spPr>
              <p:style>
                <a:lnRef idx="1">
                  <a:schemeClr val="dk1"/>
                </a:lnRef>
                <a:fillRef idx="0">
                  <a:schemeClr val="dk1"/>
                </a:fillRef>
                <a:effectRef idx="0">
                  <a:schemeClr val="dk1"/>
                </a:effectRef>
                <a:fontRef idx="minor">
                  <a:schemeClr val="tx1"/>
                </a:fontRef>
              </p:style>
            </p:cxnSp>
            <p:cxnSp>
              <p:nvCxnSpPr>
                <p:cNvPr id="8" name="Elbow Connector 7"/>
                <p:cNvCxnSpPr/>
                <p:nvPr/>
              </p:nvCxnSpPr>
              <p:spPr>
                <a:xfrm rot="10800000" flipV="1">
                  <a:off x="2820470" y="3129567"/>
                  <a:ext cx="1918953" cy="695459"/>
                </a:xfrm>
                <a:prstGeom prst="bentConnector3">
                  <a:avLst/>
                </a:prstGeom>
                <a:ln w="38100"/>
              </p:spPr>
              <p:style>
                <a:lnRef idx="1">
                  <a:schemeClr val="dk1"/>
                </a:lnRef>
                <a:fillRef idx="0">
                  <a:schemeClr val="dk1"/>
                </a:fillRef>
                <a:effectRef idx="0">
                  <a:schemeClr val="dk1"/>
                </a:effectRef>
                <a:fontRef idx="minor">
                  <a:schemeClr val="tx1"/>
                </a:fontRef>
              </p:style>
            </p:cxnSp>
            <p:cxnSp>
              <p:nvCxnSpPr>
                <p:cNvPr id="9" name="Elbow Connector 8"/>
                <p:cNvCxnSpPr/>
                <p:nvPr/>
              </p:nvCxnSpPr>
              <p:spPr>
                <a:xfrm rot="10800000" flipV="1">
                  <a:off x="1860993" y="3825028"/>
                  <a:ext cx="1918953" cy="695459"/>
                </a:xfrm>
                <a:prstGeom prst="bentConnector3">
                  <a:avLst/>
                </a:prstGeom>
                <a:ln w="38100"/>
              </p:spPr>
              <p:style>
                <a:lnRef idx="1">
                  <a:schemeClr val="dk1"/>
                </a:lnRef>
                <a:fillRef idx="0">
                  <a:schemeClr val="dk1"/>
                </a:fillRef>
                <a:effectRef idx="0">
                  <a:schemeClr val="dk1"/>
                </a:effectRef>
                <a:fontRef idx="minor">
                  <a:schemeClr val="tx1"/>
                </a:fontRef>
              </p:style>
            </p:cxnSp>
            <p:cxnSp>
              <p:nvCxnSpPr>
                <p:cNvPr id="10" name="Elbow Connector 9"/>
                <p:cNvCxnSpPr/>
                <p:nvPr/>
              </p:nvCxnSpPr>
              <p:spPr>
                <a:xfrm rot="10800000" flipV="1">
                  <a:off x="901515" y="4520487"/>
                  <a:ext cx="1918953" cy="695459"/>
                </a:xfrm>
                <a:prstGeom prst="bentConnector3">
                  <a:avLst/>
                </a:prstGeom>
                <a:ln w="38100"/>
              </p:spPr>
              <p:style>
                <a:lnRef idx="1">
                  <a:schemeClr val="dk1"/>
                </a:lnRef>
                <a:fillRef idx="0">
                  <a:schemeClr val="dk1"/>
                </a:fillRef>
                <a:effectRef idx="0">
                  <a:schemeClr val="dk1"/>
                </a:effectRef>
                <a:fontRef idx="minor">
                  <a:schemeClr val="tx1"/>
                </a:fontRef>
              </p:style>
            </p:cxnSp>
            <p:cxnSp>
              <p:nvCxnSpPr>
                <p:cNvPr id="11" name="Elbow Connector 10"/>
                <p:cNvCxnSpPr/>
                <p:nvPr/>
              </p:nvCxnSpPr>
              <p:spPr>
                <a:xfrm rot="10800000" flipV="1">
                  <a:off x="-57962" y="5215946"/>
                  <a:ext cx="1918953" cy="695459"/>
                </a:xfrm>
                <a:prstGeom prst="bentConnector3">
                  <a:avLst/>
                </a:prstGeom>
                <a:ln w="38100"/>
              </p:spPr>
              <p:style>
                <a:lnRef idx="1">
                  <a:schemeClr val="dk1"/>
                </a:lnRef>
                <a:fillRef idx="0">
                  <a:schemeClr val="dk1"/>
                </a:fillRef>
                <a:effectRef idx="0">
                  <a:schemeClr val="dk1"/>
                </a:effectRef>
                <a:fontRef idx="minor">
                  <a:schemeClr val="tx1"/>
                </a:fontRef>
              </p:style>
            </p:cxnSp>
          </p:grpSp>
          <p:cxnSp>
            <p:nvCxnSpPr>
              <p:cNvPr id="13" name="Elbow Connector 12"/>
              <p:cNvCxnSpPr/>
              <p:nvPr/>
            </p:nvCxnSpPr>
            <p:spPr>
              <a:xfrm rot="10800000" flipV="1">
                <a:off x="953036" y="6027315"/>
                <a:ext cx="1482501" cy="695459"/>
              </a:xfrm>
              <a:prstGeom prst="bentConnector3">
                <a:avLst/>
              </a:prstGeom>
              <a:ln w="38100"/>
            </p:spPr>
            <p:style>
              <a:lnRef idx="1">
                <a:schemeClr val="dk1"/>
              </a:lnRef>
              <a:fillRef idx="0">
                <a:schemeClr val="dk1"/>
              </a:fillRef>
              <a:effectRef idx="0">
                <a:schemeClr val="dk1"/>
              </a:effectRef>
              <a:fontRef idx="minor">
                <a:schemeClr val="tx1"/>
              </a:fontRef>
            </p:style>
          </p:cxnSp>
        </p:grpSp>
        <p:cxnSp>
          <p:nvCxnSpPr>
            <p:cNvPr id="15" name="Elbow Connector 14"/>
            <p:cNvCxnSpPr/>
            <p:nvPr/>
          </p:nvCxnSpPr>
          <p:spPr>
            <a:xfrm rot="10800000" flipV="1">
              <a:off x="904938" y="5776177"/>
              <a:ext cx="1358325" cy="627487"/>
            </a:xfrm>
            <a:prstGeom prst="bentConnector3">
              <a:avLst/>
            </a:prstGeom>
            <a:ln w="38100"/>
          </p:spPr>
          <p:style>
            <a:lnRef idx="1">
              <a:schemeClr val="dk1"/>
            </a:lnRef>
            <a:fillRef idx="0">
              <a:schemeClr val="dk1"/>
            </a:fillRef>
            <a:effectRef idx="0">
              <a:schemeClr val="dk1"/>
            </a:effectRef>
            <a:fontRef idx="minor">
              <a:schemeClr val="tx1"/>
            </a:fontRef>
          </p:style>
        </p:cxnSp>
      </p:grpSp>
      <p:sp>
        <p:nvSpPr>
          <p:cNvPr id="17" name="Oval 16"/>
          <p:cNvSpPr/>
          <p:nvPr/>
        </p:nvSpPr>
        <p:spPr>
          <a:xfrm>
            <a:off x="0" y="6172200"/>
            <a:ext cx="679163" cy="553435"/>
          </a:xfrm>
          <a:prstGeom prst="ellipse">
            <a:avLst/>
          </a:prstGeom>
          <a:solidFill>
            <a:schemeClr val="accent2">
              <a:lumMod val="60000"/>
              <a:lumOff val="40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OM" dirty="0" smtClean="0">
                <a:solidFill>
                  <a:schemeClr val="tx1"/>
                </a:solidFill>
              </a:rPr>
              <a:t>ق 6م</a:t>
            </a:r>
            <a:endParaRPr lang="ar-OM" dirty="0">
              <a:solidFill>
                <a:schemeClr val="tx1"/>
              </a:solidFill>
            </a:endParaRPr>
          </a:p>
        </p:txBody>
      </p:sp>
      <p:sp>
        <p:nvSpPr>
          <p:cNvPr id="18" name="Oval 17"/>
          <p:cNvSpPr/>
          <p:nvPr/>
        </p:nvSpPr>
        <p:spPr>
          <a:xfrm>
            <a:off x="613454" y="5472454"/>
            <a:ext cx="679163" cy="553435"/>
          </a:xfrm>
          <a:prstGeom prst="ellipse">
            <a:avLst/>
          </a:prstGeom>
          <a:solidFill>
            <a:schemeClr val="accent2">
              <a:lumMod val="60000"/>
              <a:lumOff val="40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OM" dirty="0" smtClean="0">
                <a:solidFill>
                  <a:schemeClr val="tx1"/>
                </a:solidFill>
              </a:rPr>
              <a:t>ق 8م</a:t>
            </a:r>
            <a:endParaRPr lang="ar-OM" dirty="0">
              <a:solidFill>
                <a:schemeClr val="tx1"/>
              </a:solidFill>
            </a:endParaRPr>
          </a:p>
        </p:txBody>
      </p:sp>
      <p:sp>
        <p:nvSpPr>
          <p:cNvPr id="19" name="Oval 18"/>
          <p:cNvSpPr/>
          <p:nvPr/>
        </p:nvSpPr>
        <p:spPr>
          <a:xfrm>
            <a:off x="1386713" y="4843174"/>
            <a:ext cx="679163" cy="553435"/>
          </a:xfrm>
          <a:prstGeom prst="ellipse">
            <a:avLst/>
          </a:prstGeom>
          <a:solidFill>
            <a:schemeClr val="accent2">
              <a:lumMod val="60000"/>
              <a:lumOff val="40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OM" sz="1600" dirty="0" smtClean="0">
                <a:solidFill>
                  <a:schemeClr val="tx1"/>
                </a:solidFill>
              </a:rPr>
              <a:t>ق 14م</a:t>
            </a:r>
            <a:endParaRPr lang="ar-OM" sz="1600" dirty="0">
              <a:solidFill>
                <a:schemeClr val="tx1"/>
              </a:solidFill>
            </a:endParaRPr>
          </a:p>
        </p:txBody>
      </p:sp>
      <p:sp>
        <p:nvSpPr>
          <p:cNvPr id="20" name="Oval 19"/>
          <p:cNvSpPr/>
          <p:nvPr/>
        </p:nvSpPr>
        <p:spPr>
          <a:xfrm>
            <a:off x="2716131" y="3664046"/>
            <a:ext cx="679163" cy="553435"/>
          </a:xfrm>
          <a:prstGeom prst="ellipse">
            <a:avLst/>
          </a:prstGeom>
          <a:solidFill>
            <a:schemeClr val="accent2">
              <a:lumMod val="60000"/>
              <a:lumOff val="40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OM" sz="1600" dirty="0" smtClean="0">
                <a:solidFill>
                  <a:schemeClr val="tx1"/>
                </a:solidFill>
              </a:rPr>
              <a:t>ق 19م</a:t>
            </a:r>
            <a:endParaRPr lang="ar-OM" sz="1600" dirty="0">
              <a:solidFill>
                <a:schemeClr val="tx1"/>
              </a:solidFill>
            </a:endParaRPr>
          </a:p>
        </p:txBody>
      </p:sp>
      <p:sp>
        <p:nvSpPr>
          <p:cNvPr id="21" name="Oval 20"/>
          <p:cNvSpPr/>
          <p:nvPr/>
        </p:nvSpPr>
        <p:spPr>
          <a:xfrm>
            <a:off x="2941378" y="3040935"/>
            <a:ext cx="1131763" cy="553435"/>
          </a:xfrm>
          <a:prstGeom prst="ellipse">
            <a:avLst/>
          </a:prstGeom>
          <a:solidFill>
            <a:srgbClr val="FFCCFF"/>
          </a:solidFill>
          <a:ln>
            <a:solidFill>
              <a:srgbClr val="CC0099"/>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OM" dirty="0" smtClean="0">
                <a:solidFill>
                  <a:schemeClr val="tx1"/>
                </a:solidFill>
              </a:rPr>
              <a:t>1839م</a:t>
            </a:r>
            <a:endParaRPr lang="ar-OM" dirty="0">
              <a:solidFill>
                <a:schemeClr val="tx1"/>
              </a:solidFill>
            </a:endParaRPr>
          </a:p>
        </p:txBody>
      </p:sp>
      <p:sp>
        <p:nvSpPr>
          <p:cNvPr id="22" name="Oval 21"/>
          <p:cNvSpPr/>
          <p:nvPr/>
        </p:nvSpPr>
        <p:spPr>
          <a:xfrm>
            <a:off x="3620544" y="2417824"/>
            <a:ext cx="1131763" cy="553435"/>
          </a:xfrm>
          <a:prstGeom prst="ellipse">
            <a:avLst/>
          </a:prstGeom>
          <a:solidFill>
            <a:srgbClr val="FFCCFF"/>
          </a:solidFill>
          <a:ln>
            <a:solidFill>
              <a:srgbClr val="CC0099"/>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OM" dirty="0" smtClean="0">
                <a:solidFill>
                  <a:schemeClr val="tx1"/>
                </a:solidFill>
              </a:rPr>
              <a:t>1842م</a:t>
            </a:r>
            <a:endParaRPr lang="ar-OM" dirty="0">
              <a:solidFill>
                <a:schemeClr val="tx1"/>
              </a:solidFill>
            </a:endParaRPr>
          </a:p>
        </p:txBody>
      </p:sp>
      <p:sp>
        <p:nvSpPr>
          <p:cNvPr id="23" name="Oval 22"/>
          <p:cNvSpPr/>
          <p:nvPr/>
        </p:nvSpPr>
        <p:spPr>
          <a:xfrm>
            <a:off x="4299707" y="1790337"/>
            <a:ext cx="1131763" cy="553435"/>
          </a:xfrm>
          <a:prstGeom prst="ellipse">
            <a:avLst/>
          </a:prstGeom>
          <a:solidFill>
            <a:srgbClr val="FFCCFF"/>
          </a:solidFill>
          <a:ln>
            <a:solidFill>
              <a:srgbClr val="CC0099"/>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OM" dirty="0" smtClean="0">
                <a:solidFill>
                  <a:schemeClr val="tx1"/>
                </a:solidFill>
              </a:rPr>
              <a:t>1931م</a:t>
            </a:r>
            <a:endParaRPr lang="ar-OM" dirty="0">
              <a:solidFill>
                <a:schemeClr val="tx1"/>
              </a:solidFill>
            </a:endParaRPr>
          </a:p>
        </p:txBody>
      </p:sp>
      <p:sp>
        <p:nvSpPr>
          <p:cNvPr id="24" name="Oval 23"/>
          <p:cNvSpPr/>
          <p:nvPr/>
        </p:nvSpPr>
        <p:spPr>
          <a:xfrm>
            <a:off x="5015536" y="1143087"/>
            <a:ext cx="1131763" cy="553435"/>
          </a:xfrm>
          <a:prstGeom prst="ellipse">
            <a:avLst/>
          </a:prstGeom>
          <a:solidFill>
            <a:srgbClr val="FFCCFF"/>
          </a:solidFill>
          <a:ln>
            <a:solidFill>
              <a:srgbClr val="CC0099"/>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OM" dirty="0" smtClean="0">
                <a:solidFill>
                  <a:schemeClr val="tx1"/>
                </a:solidFill>
              </a:rPr>
              <a:t>1937م</a:t>
            </a:r>
            <a:endParaRPr lang="ar-OM" dirty="0">
              <a:solidFill>
                <a:schemeClr val="tx1"/>
              </a:solidFill>
            </a:endParaRPr>
          </a:p>
        </p:txBody>
      </p:sp>
      <p:sp>
        <p:nvSpPr>
          <p:cNvPr id="25" name="Oval 24"/>
          <p:cNvSpPr/>
          <p:nvPr/>
        </p:nvSpPr>
        <p:spPr>
          <a:xfrm>
            <a:off x="5658033" y="515599"/>
            <a:ext cx="1131763" cy="553435"/>
          </a:xfrm>
          <a:prstGeom prst="ellipse">
            <a:avLst/>
          </a:prstGeom>
          <a:solidFill>
            <a:srgbClr val="FFCCFF"/>
          </a:solidFill>
          <a:ln>
            <a:solidFill>
              <a:srgbClr val="CC0099"/>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OM" dirty="0" smtClean="0">
                <a:solidFill>
                  <a:schemeClr val="tx1"/>
                </a:solidFill>
              </a:rPr>
              <a:t>1945م</a:t>
            </a:r>
            <a:endParaRPr lang="ar-OM" dirty="0">
              <a:solidFill>
                <a:schemeClr val="tx1"/>
              </a:solidFill>
            </a:endParaRPr>
          </a:p>
        </p:txBody>
      </p:sp>
      <p:sp>
        <p:nvSpPr>
          <p:cNvPr id="26" name="Oval 25"/>
          <p:cNvSpPr/>
          <p:nvPr/>
        </p:nvSpPr>
        <p:spPr>
          <a:xfrm>
            <a:off x="6337196" y="0"/>
            <a:ext cx="1131763" cy="462724"/>
          </a:xfrm>
          <a:prstGeom prst="ellipse">
            <a:avLst/>
          </a:prstGeom>
          <a:solidFill>
            <a:srgbClr val="FFCCFF"/>
          </a:solidFill>
          <a:ln>
            <a:solidFill>
              <a:srgbClr val="CC0099"/>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OM" dirty="0" smtClean="0">
                <a:solidFill>
                  <a:schemeClr val="tx1"/>
                </a:solidFill>
              </a:rPr>
              <a:t>1949م</a:t>
            </a:r>
            <a:endParaRPr lang="ar-OM" dirty="0">
              <a:solidFill>
                <a:schemeClr val="tx1"/>
              </a:solidFill>
            </a:endParaRPr>
          </a:p>
        </p:txBody>
      </p:sp>
      <p:sp>
        <p:nvSpPr>
          <p:cNvPr id="27" name="Rounded Rectangle 26"/>
          <p:cNvSpPr/>
          <p:nvPr/>
        </p:nvSpPr>
        <p:spPr>
          <a:xfrm>
            <a:off x="997584" y="6290953"/>
            <a:ext cx="3016551" cy="517491"/>
          </a:xfrm>
          <a:prstGeom prst="roundRect">
            <a:avLst/>
          </a:prstGeom>
          <a:ln w="28575"/>
        </p:spPr>
        <p:style>
          <a:lnRef idx="2">
            <a:schemeClr val="accent6"/>
          </a:lnRef>
          <a:fillRef idx="1">
            <a:schemeClr val="lt1"/>
          </a:fillRef>
          <a:effectRef idx="0">
            <a:schemeClr val="accent6"/>
          </a:effectRef>
          <a:fontRef idx="minor">
            <a:schemeClr val="dk1"/>
          </a:fontRef>
        </p:style>
        <p:txBody>
          <a:bodyPr rtlCol="1" anchor="ctr"/>
          <a:lstStyle/>
          <a:p>
            <a:pPr algn="ctr"/>
            <a:r>
              <a:rPr lang="ar-OM" dirty="0" smtClean="0"/>
              <a:t>توحدت الصين في إمبراطورية واحدة</a:t>
            </a:r>
            <a:endParaRPr lang="ar-OM" dirty="0"/>
          </a:p>
        </p:txBody>
      </p:sp>
      <p:sp>
        <p:nvSpPr>
          <p:cNvPr id="28" name="Rounded Rectangle 27"/>
          <p:cNvSpPr/>
          <p:nvPr/>
        </p:nvSpPr>
        <p:spPr>
          <a:xfrm>
            <a:off x="1726294" y="5665259"/>
            <a:ext cx="3016551" cy="517491"/>
          </a:xfrm>
          <a:prstGeom prst="roundRect">
            <a:avLst/>
          </a:prstGeom>
          <a:ln w="28575"/>
        </p:spPr>
        <p:style>
          <a:lnRef idx="2">
            <a:schemeClr val="accent1"/>
          </a:lnRef>
          <a:fillRef idx="1">
            <a:schemeClr val="lt1"/>
          </a:fillRef>
          <a:effectRef idx="0">
            <a:schemeClr val="accent1"/>
          </a:effectRef>
          <a:fontRef idx="minor">
            <a:schemeClr val="dk1"/>
          </a:fontRef>
        </p:style>
        <p:txBody>
          <a:bodyPr rtlCol="1" anchor="ctr"/>
          <a:lstStyle/>
          <a:p>
            <a:pPr algn="ctr"/>
            <a:r>
              <a:rPr lang="ar-OM" dirty="0" smtClean="0"/>
              <a:t>وصول الاسلام الى الصين</a:t>
            </a:r>
            <a:endParaRPr lang="ar-OM" dirty="0"/>
          </a:p>
        </p:txBody>
      </p:sp>
      <p:sp>
        <p:nvSpPr>
          <p:cNvPr id="29" name="Rounded Rectangle 28"/>
          <p:cNvSpPr/>
          <p:nvPr/>
        </p:nvSpPr>
        <p:spPr>
          <a:xfrm>
            <a:off x="2528201" y="5039564"/>
            <a:ext cx="3016551" cy="517491"/>
          </a:xfrm>
          <a:prstGeom prst="roundRect">
            <a:avLst/>
          </a:prstGeom>
          <a:ln w="28575">
            <a:solidFill>
              <a:srgbClr val="CC0099"/>
            </a:solidFill>
          </a:ln>
        </p:spPr>
        <p:style>
          <a:lnRef idx="2">
            <a:schemeClr val="accent6"/>
          </a:lnRef>
          <a:fillRef idx="1">
            <a:schemeClr val="lt1"/>
          </a:fillRef>
          <a:effectRef idx="0">
            <a:schemeClr val="accent6"/>
          </a:effectRef>
          <a:fontRef idx="minor">
            <a:schemeClr val="dk1"/>
          </a:fontRef>
        </p:style>
        <p:txBody>
          <a:bodyPr rtlCol="1" anchor="ctr"/>
          <a:lstStyle/>
          <a:p>
            <a:pPr algn="ctr"/>
            <a:r>
              <a:rPr lang="ar-OM" dirty="0" smtClean="0"/>
              <a:t>غزو المغول</a:t>
            </a:r>
            <a:endParaRPr lang="ar-OM" dirty="0"/>
          </a:p>
        </p:txBody>
      </p:sp>
      <p:sp>
        <p:nvSpPr>
          <p:cNvPr id="30" name="Rounded Rectangle 29"/>
          <p:cNvSpPr/>
          <p:nvPr/>
        </p:nvSpPr>
        <p:spPr>
          <a:xfrm>
            <a:off x="3059788" y="4416324"/>
            <a:ext cx="3991920" cy="517491"/>
          </a:xfrm>
          <a:prstGeom prst="roundRect">
            <a:avLst/>
          </a:prstGeom>
          <a:ln w="28575">
            <a:solidFill>
              <a:srgbClr val="FF3300"/>
            </a:solidFill>
          </a:ln>
        </p:spPr>
        <p:style>
          <a:lnRef idx="2">
            <a:schemeClr val="accent6"/>
          </a:lnRef>
          <a:fillRef idx="1">
            <a:schemeClr val="lt1"/>
          </a:fillRef>
          <a:effectRef idx="0">
            <a:schemeClr val="accent6"/>
          </a:effectRef>
          <a:fontRef idx="minor">
            <a:schemeClr val="dk1"/>
          </a:fontRef>
        </p:style>
        <p:txBody>
          <a:bodyPr rtlCol="1" anchor="ctr"/>
          <a:lstStyle/>
          <a:p>
            <a:pPr algn="ctr"/>
            <a:r>
              <a:rPr lang="ar-OM" dirty="0" smtClean="0"/>
              <a:t>الثورة الصناعية « استغلال مناجم الحديد والفحم»</a:t>
            </a:r>
            <a:endParaRPr lang="ar-OM" dirty="0"/>
          </a:p>
        </p:txBody>
      </p:sp>
      <p:sp>
        <p:nvSpPr>
          <p:cNvPr id="31" name="Oval 30"/>
          <p:cNvSpPr/>
          <p:nvPr/>
        </p:nvSpPr>
        <p:spPr>
          <a:xfrm>
            <a:off x="2096634" y="4285006"/>
            <a:ext cx="679163" cy="553435"/>
          </a:xfrm>
          <a:prstGeom prst="ellipse">
            <a:avLst/>
          </a:prstGeom>
          <a:solidFill>
            <a:schemeClr val="accent2">
              <a:lumMod val="60000"/>
              <a:lumOff val="40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OM" sz="1600" dirty="0" smtClean="0">
                <a:solidFill>
                  <a:schemeClr val="tx1"/>
                </a:solidFill>
              </a:rPr>
              <a:t>ق 18م</a:t>
            </a:r>
            <a:endParaRPr lang="ar-OM" sz="1600" dirty="0">
              <a:solidFill>
                <a:schemeClr val="tx1"/>
              </a:solidFill>
            </a:endParaRPr>
          </a:p>
        </p:txBody>
      </p:sp>
      <p:sp>
        <p:nvSpPr>
          <p:cNvPr id="32" name="Rounded Rectangle 31"/>
          <p:cNvSpPr/>
          <p:nvPr/>
        </p:nvSpPr>
        <p:spPr>
          <a:xfrm>
            <a:off x="3773245" y="3784589"/>
            <a:ext cx="3016551" cy="517491"/>
          </a:xfrm>
          <a:prstGeom prst="roundRect">
            <a:avLst/>
          </a:prstGeom>
          <a:ln w="28575">
            <a:solidFill>
              <a:srgbClr val="92D050"/>
            </a:solidFill>
          </a:ln>
        </p:spPr>
        <p:style>
          <a:lnRef idx="2">
            <a:schemeClr val="accent6"/>
          </a:lnRef>
          <a:fillRef idx="1">
            <a:schemeClr val="lt1"/>
          </a:fillRef>
          <a:effectRef idx="0">
            <a:schemeClr val="accent6"/>
          </a:effectRef>
          <a:fontRef idx="minor">
            <a:schemeClr val="dk1"/>
          </a:fontRef>
        </p:style>
        <p:txBody>
          <a:bodyPr rtlCol="1" anchor="ctr"/>
          <a:lstStyle/>
          <a:p>
            <a:pPr algn="ctr"/>
            <a:r>
              <a:rPr lang="ar-OM" dirty="0" smtClean="0">
                <a:hlinkClick r:id="rId4" action="ppaction://hlinksldjump"/>
              </a:rPr>
              <a:t>التنافس الأوروبي على الصين</a:t>
            </a:r>
            <a:endParaRPr lang="ar-OM" dirty="0"/>
          </a:p>
        </p:txBody>
      </p:sp>
      <p:sp>
        <p:nvSpPr>
          <p:cNvPr id="33" name="Rounded Rectangle 32"/>
          <p:cNvSpPr/>
          <p:nvPr/>
        </p:nvSpPr>
        <p:spPr>
          <a:xfrm>
            <a:off x="4347808" y="3161348"/>
            <a:ext cx="3016551" cy="517491"/>
          </a:xfrm>
          <a:prstGeom prst="roundRect">
            <a:avLst/>
          </a:prstGeom>
          <a:ln w="28575">
            <a:solidFill>
              <a:srgbClr val="00B0F0"/>
            </a:solidFill>
          </a:ln>
        </p:spPr>
        <p:style>
          <a:lnRef idx="2">
            <a:schemeClr val="accent6"/>
          </a:lnRef>
          <a:fillRef idx="1">
            <a:schemeClr val="lt1"/>
          </a:fillRef>
          <a:effectRef idx="0">
            <a:schemeClr val="accent6"/>
          </a:effectRef>
          <a:fontRef idx="minor">
            <a:schemeClr val="dk1"/>
          </a:fontRef>
        </p:style>
        <p:txBody>
          <a:bodyPr rtlCol="1" anchor="ctr"/>
          <a:lstStyle/>
          <a:p>
            <a:pPr algn="ctr"/>
            <a:r>
              <a:rPr lang="ar-OM" dirty="0" smtClean="0">
                <a:hlinkClick r:id="rId5" action="ppaction://hlinksldjump"/>
              </a:rPr>
              <a:t>حرب الأفيون</a:t>
            </a:r>
            <a:endParaRPr lang="ar-OM" dirty="0"/>
          </a:p>
        </p:txBody>
      </p:sp>
      <p:sp>
        <p:nvSpPr>
          <p:cNvPr id="34" name="Rounded Rectangle 33"/>
          <p:cNvSpPr/>
          <p:nvPr/>
        </p:nvSpPr>
        <p:spPr>
          <a:xfrm>
            <a:off x="5015536" y="2495802"/>
            <a:ext cx="4012554" cy="517491"/>
          </a:xfrm>
          <a:prstGeom prst="roundRect">
            <a:avLst/>
          </a:prstGeom>
          <a:ln w="28575">
            <a:solidFill>
              <a:srgbClr val="CC0099"/>
            </a:solidFill>
          </a:ln>
        </p:spPr>
        <p:style>
          <a:lnRef idx="2">
            <a:schemeClr val="accent6"/>
          </a:lnRef>
          <a:fillRef idx="1">
            <a:schemeClr val="lt1"/>
          </a:fillRef>
          <a:effectRef idx="0">
            <a:schemeClr val="accent6"/>
          </a:effectRef>
          <a:fontRef idx="minor">
            <a:schemeClr val="dk1"/>
          </a:fontRef>
        </p:style>
        <p:txBody>
          <a:bodyPr rtlCol="1" anchor="ctr"/>
          <a:lstStyle/>
          <a:p>
            <a:pPr algn="ctr"/>
            <a:r>
              <a:rPr lang="ar-OM" dirty="0" smtClean="0">
                <a:hlinkClick r:id="rId6" action="ppaction://hlinksldjump"/>
              </a:rPr>
              <a:t>توقيع معاهدة تنازل عن جزيرة هونج كونج «عقد ايجارـــــــــ1997»</a:t>
            </a:r>
            <a:endParaRPr lang="ar-OM" dirty="0"/>
          </a:p>
        </p:txBody>
      </p:sp>
      <p:sp>
        <p:nvSpPr>
          <p:cNvPr id="35" name="Rounded Rectangle 34"/>
          <p:cNvSpPr/>
          <p:nvPr/>
        </p:nvSpPr>
        <p:spPr>
          <a:xfrm>
            <a:off x="5673542" y="1872561"/>
            <a:ext cx="3354548" cy="517491"/>
          </a:xfrm>
          <a:prstGeom prst="roundRect">
            <a:avLst/>
          </a:prstGeom>
          <a:ln w="28575">
            <a:solidFill>
              <a:srgbClr val="FF3300"/>
            </a:solidFill>
          </a:ln>
        </p:spPr>
        <p:style>
          <a:lnRef idx="2">
            <a:schemeClr val="accent6"/>
          </a:lnRef>
          <a:fillRef idx="1">
            <a:schemeClr val="lt1"/>
          </a:fillRef>
          <a:effectRef idx="0">
            <a:schemeClr val="accent6"/>
          </a:effectRef>
          <a:fontRef idx="minor">
            <a:schemeClr val="dk1"/>
          </a:fontRef>
        </p:style>
        <p:txBody>
          <a:bodyPr rtlCol="1" anchor="ctr"/>
          <a:lstStyle/>
          <a:p>
            <a:pPr algn="ctr"/>
            <a:r>
              <a:rPr lang="ar-OM" dirty="0" smtClean="0">
                <a:hlinkClick r:id="rId7" action="ppaction://hlinksldjump"/>
              </a:rPr>
              <a:t>مهاجمة اليابان لمنطقة منشوريا «شمالي الصين»</a:t>
            </a:r>
            <a:endParaRPr lang="ar-OM" dirty="0"/>
          </a:p>
        </p:txBody>
      </p:sp>
      <p:sp>
        <p:nvSpPr>
          <p:cNvPr id="36" name="Rounded Rectangle 35"/>
          <p:cNvSpPr/>
          <p:nvPr/>
        </p:nvSpPr>
        <p:spPr>
          <a:xfrm>
            <a:off x="6260581" y="1245072"/>
            <a:ext cx="2767509" cy="517491"/>
          </a:xfrm>
          <a:prstGeom prst="roundRect">
            <a:avLst/>
          </a:prstGeom>
          <a:ln w="28575">
            <a:solidFill>
              <a:srgbClr val="92D050"/>
            </a:solidFill>
          </a:ln>
        </p:spPr>
        <p:style>
          <a:lnRef idx="2">
            <a:schemeClr val="accent6"/>
          </a:lnRef>
          <a:fillRef idx="1">
            <a:schemeClr val="lt1"/>
          </a:fillRef>
          <a:effectRef idx="0">
            <a:schemeClr val="accent6"/>
          </a:effectRef>
          <a:fontRef idx="minor">
            <a:schemeClr val="dk1"/>
          </a:fontRef>
        </p:style>
        <p:txBody>
          <a:bodyPr rtlCol="1" anchor="ctr"/>
          <a:lstStyle/>
          <a:p>
            <a:pPr algn="ctr"/>
            <a:r>
              <a:rPr lang="ar-OM" dirty="0" smtClean="0"/>
              <a:t>الحرب اليابانية الصينية</a:t>
            </a:r>
            <a:endParaRPr lang="ar-OM" dirty="0"/>
          </a:p>
        </p:txBody>
      </p:sp>
      <p:sp>
        <p:nvSpPr>
          <p:cNvPr id="37" name="Rounded Rectangle 36"/>
          <p:cNvSpPr/>
          <p:nvPr/>
        </p:nvSpPr>
        <p:spPr>
          <a:xfrm>
            <a:off x="7021813" y="605877"/>
            <a:ext cx="2006277" cy="517491"/>
          </a:xfrm>
          <a:prstGeom prst="roundRect">
            <a:avLst/>
          </a:prstGeom>
          <a:ln w="28575">
            <a:solidFill>
              <a:srgbClr val="FF3300"/>
            </a:solidFill>
          </a:ln>
        </p:spPr>
        <p:style>
          <a:lnRef idx="2">
            <a:schemeClr val="accent6"/>
          </a:lnRef>
          <a:fillRef idx="1">
            <a:schemeClr val="lt1"/>
          </a:fillRef>
          <a:effectRef idx="0">
            <a:schemeClr val="accent6"/>
          </a:effectRef>
          <a:fontRef idx="minor">
            <a:schemeClr val="dk1"/>
          </a:fontRef>
        </p:style>
        <p:txBody>
          <a:bodyPr rtlCol="1" anchor="ctr"/>
          <a:lstStyle/>
          <a:p>
            <a:pPr algn="ctr"/>
            <a:r>
              <a:rPr lang="ar-OM" dirty="0" smtClean="0"/>
              <a:t>الحرب الأهلية</a:t>
            </a:r>
            <a:endParaRPr lang="ar-OM" dirty="0"/>
          </a:p>
        </p:txBody>
      </p:sp>
      <p:sp>
        <p:nvSpPr>
          <p:cNvPr id="38" name="Rounded Rectangle 37"/>
          <p:cNvSpPr/>
          <p:nvPr/>
        </p:nvSpPr>
        <p:spPr>
          <a:xfrm>
            <a:off x="7524811" y="-1892"/>
            <a:ext cx="1503279" cy="517491"/>
          </a:xfrm>
          <a:prstGeom prst="roundRect">
            <a:avLst/>
          </a:prstGeom>
          <a:ln w="28575">
            <a:solidFill>
              <a:srgbClr val="FF3300"/>
            </a:solidFill>
          </a:ln>
        </p:spPr>
        <p:style>
          <a:lnRef idx="2">
            <a:schemeClr val="accent6"/>
          </a:lnRef>
          <a:fillRef idx="1">
            <a:schemeClr val="lt1"/>
          </a:fillRef>
          <a:effectRef idx="0">
            <a:schemeClr val="accent6"/>
          </a:effectRef>
          <a:fontRef idx="minor">
            <a:schemeClr val="dk1"/>
          </a:fontRef>
        </p:style>
        <p:txBody>
          <a:bodyPr rtlCol="1" anchor="ctr"/>
          <a:lstStyle/>
          <a:p>
            <a:pPr algn="ctr"/>
            <a:r>
              <a:rPr lang="ar-OM" dirty="0" smtClean="0"/>
              <a:t>قيام جمهورية الصين الشعبية</a:t>
            </a:r>
            <a:endParaRPr lang="ar-OM" dirty="0"/>
          </a:p>
        </p:txBody>
      </p:sp>
    </p:spTree>
    <p:extLst>
      <p:ext uri="{BB962C8B-B14F-4D97-AF65-F5344CB8AC3E}">
        <p14:creationId xmlns:p14="http://schemas.microsoft.com/office/powerpoint/2010/main" val="1688080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circle(in)">
                                      <p:cBhvr>
                                        <p:cTn id="7" dur="175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500" fill="hold"/>
                                        <p:tgtEl>
                                          <p:spTgt spid="27"/>
                                        </p:tgtEl>
                                        <p:attrNameLst>
                                          <p:attrName>ppt_x</p:attrName>
                                        </p:attrNameLst>
                                      </p:cBhvr>
                                      <p:tavLst>
                                        <p:tav tm="0">
                                          <p:val>
                                            <p:strVal val="1+#ppt_w/2"/>
                                          </p:val>
                                        </p:tav>
                                        <p:tav tm="100000">
                                          <p:val>
                                            <p:strVal val="#ppt_x"/>
                                          </p:val>
                                        </p:tav>
                                      </p:tavLst>
                                    </p:anim>
                                    <p:anim calcmode="lin" valueType="num">
                                      <p:cBhvr additive="base">
                                        <p:cTn id="13" dur="500" fill="hold"/>
                                        <p:tgtEl>
                                          <p:spTgt spid="27"/>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6" presetClass="entr" presetSubtype="16" fill="hold" grpId="0" nodeType="click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circle(in)">
                                      <p:cBhvr>
                                        <p:cTn id="18" dur="2000"/>
                                        <p:tgtEl>
                                          <p:spTgt spid="18"/>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grpId="0" nodeType="clickEffect">
                                  <p:stCondLst>
                                    <p:cond delay="0"/>
                                  </p:stCondLst>
                                  <p:childTnLst>
                                    <p:set>
                                      <p:cBhvr>
                                        <p:cTn id="22" dur="1" fill="hold">
                                          <p:stCondLst>
                                            <p:cond delay="0"/>
                                          </p:stCondLst>
                                        </p:cTn>
                                        <p:tgtEl>
                                          <p:spTgt spid="28"/>
                                        </p:tgtEl>
                                        <p:attrNameLst>
                                          <p:attrName>style.visibility</p:attrName>
                                        </p:attrNameLst>
                                      </p:cBhvr>
                                      <p:to>
                                        <p:strVal val="visible"/>
                                      </p:to>
                                    </p:set>
                                    <p:anim calcmode="lin" valueType="num">
                                      <p:cBhvr additive="base">
                                        <p:cTn id="23" dur="500" fill="hold"/>
                                        <p:tgtEl>
                                          <p:spTgt spid="28"/>
                                        </p:tgtEl>
                                        <p:attrNameLst>
                                          <p:attrName>ppt_x</p:attrName>
                                        </p:attrNameLst>
                                      </p:cBhvr>
                                      <p:tavLst>
                                        <p:tav tm="0">
                                          <p:val>
                                            <p:strVal val="1+#ppt_w/2"/>
                                          </p:val>
                                        </p:tav>
                                        <p:tav tm="100000">
                                          <p:val>
                                            <p:strVal val="#ppt_x"/>
                                          </p:val>
                                        </p:tav>
                                      </p:tavLst>
                                    </p:anim>
                                    <p:anim calcmode="lin" valueType="num">
                                      <p:cBhvr additive="base">
                                        <p:cTn id="24" dur="500" fill="hold"/>
                                        <p:tgtEl>
                                          <p:spTgt spid="28"/>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6" presetClass="entr" presetSubtype="16" fill="hold" grpId="0" nodeType="click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circle(in)">
                                      <p:cBhvr>
                                        <p:cTn id="29" dur="2000"/>
                                        <p:tgtEl>
                                          <p:spTgt spid="19"/>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2" fill="hold" grpId="0" nodeType="clickEffect">
                                  <p:stCondLst>
                                    <p:cond delay="0"/>
                                  </p:stCondLst>
                                  <p:childTnLst>
                                    <p:set>
                                      <p:cBhvr>
                                        <p:cTn id="33" dur="1" fill="hold">
                                          <p:stCondLst>
                                            <p:cond delay="0"/>
                                          </p:stCondLst>
                                        </p:cTn>
                                        <p:tgtEl>
                                          <p:spTgt spid="29"/>
                                        </p:tgtEl>
                                        <p:attrNameLst>
                                          <p:attrName>style.visibility</p:attrName>
                                        </p:attrNameLst>
                                      </p:cBhvr>
                                      <p:to>
                                        <p:strVal val="visible"/>
                                      </p:to>
                                    </p:set>
                                    <p:anim calcmode="lin" valueType="num">
                                      <p:cBhvr additive="base">
                                        <p:cTn id="34" dur="500" fill="hold"/>
                                        <p:tgtEl>
                                          <p:spTgt spid="29"/>
                                        </p:tgtEl>
                                        <p:attrNameLst>
                                          <p:attrName>ppt_x</p:attrName>
                                        </p:attrNameLst>
                                      </p:cBhvr>
                                      <p:tavLst>
                                        <p:tav tm="0">
                                          <p:val>
                                            <p:strVal val="1+#ppt_w/2"/>
                                          </p:val>
                                        </p:tav>
                                        <p:tav tm="100000">
                                          <p:val>
                                            <p:strVal val="#ppt_x"/>
                                          </p:val>
                                        </p:tav>
                                      </p:tavLst>
                                    </p:anim>
                                    <p:anim calcmode="lin" valueType="num">
                                      <p:cBhvr additive="base">
                                        <p:cTn id="35" dur="5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6" presetClass="entr" presetSubtype="16" fill="hold" grpId="0" nodeType="click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circle(in)">
                                      <p:cBhvr>
                                        <p:cTn id="40" dur="2000"/>
                                        <p:tgtEl>
                                          <p:spTgt spid="31"/>
                                        </p:tgtEl>
                                      </p:cBhvr>
                                    </p:animEffect>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grpId="0" nodeType="clickEffect">
                                  <p:stCondLst>
                                    <p:cond delay="0"/>
                                  </p:stCondLst>
                                  <p:childTnLst>
                                    <p:set>
                                      <p:cBhvr>
                                        <p:cTn id="44" dur="1" fill="hold">
                                          <p:stCondLst>
                                            <p:cond delay="0"/>
                                          </p:stCondLst>
                                        </p:cTn>
                                        <p:tgtEl>
                                          <p:spTgt spid="30"/>
                                        </p:tgtEl>
                                        <p:attrNameLst>
                                          <p:attrName>style.visibility</p:attrName>
                                        </p:attrNameLst>
                                      </p:cBhvr>
                                      <p:to>
                                        <p:strVal val="visible"/>
                                      </p:to>
                                    </p:set>
                                    <p:anim calcmode="lin" valueType="num">
                                      <p:cBhvr additive="base">
                                        <p:cTn id="45" dur="500" fill="hold"/>
                                        <p:tgtEl>
                                          <p:spTgt spid="30"/>
                                        </p:tgtEl>
                                        <p:attrNameLst>
                                          <p:attrName>ppt_x</p:attrName>
                                        </p:attrNameLst>
                                      </p:cBhvr>
                                      <p:tavLst>
                                        <p:tav tm="0">
                                          <p:val>
                                            <p:strVal val="1+#ppt_w/2"/>
                                          </p:val>
                                        </p:tav>
                                        <p:tav tm="100000">
                                          <p:val>
                                            <p:strVal val="#ppt_x"/>
                                          </p:val>
                                        </p:tav>
                                      </p:tavLst>
                                    </p:anim>
                                    <p:anim calcmode="lin" valueType="num">
                                      <p:cBhvr additive="base">
                                        <p:cTn id="46" dur="500" fill="hold"/>
                                        <p:tgtEl>
                                          <p:spTgt spid="30"/>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6" presetClass="entr" presetSubtype="16" fill="hold" grpId="0" nodeType="click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circle(in)">
                                      <p:cBhvr>
                                        <p:cTn id="51" dur="2000"/>
                                        <p:tgtEl>
                                          <p:spTgt spid="20"/>
                                        </p:tgtEl>
                                      </p:cBhvr>
                                    </p:animEffect>
                                  </p:childTnLst>
                                </p:cTn>
                              </p:par>
                            </p:childTnLst>
                          </p:cTn>
                        </p:par>
                      </p:childTnLst>
                    </p:cTn>
                  </p:par>
                  <p:par>
                    <p:cTn id="52" fill="hold">
                      <p:stCondLst>
                        <p:cond delay="indefinite"/>
                      </p:stCondLst>
                      <p:childTnLst>
                        <p:par>
                          <p:cTn id="53" fill="hold">
                            <p:stCondLst>
                              <p:cond delay="0"/>
                            </p:stCondLst>
                            <p:childTnLst>
                              <p:par>
                                <p:cTn id="54" presetID="2" presetClass="entr" presetSubtype="2" fill="hold" grpId="0" nodeType="clickEffect">
                                  <p:stCondLst>
                                    <p:cond delay="0"/>
                                  </p:stCondLst>
                                  <p:childTnLst>
                                    <p:set>
                                      <p:cBhvr>
                                        <p:cTn id="55" dur="1" fill="hold">
                                          <p:stCondLst>
                                            <p:cond delay="0"/>
                                          </p:stCondLst>
                                        </p:cTn>
                                        <p:tgtEl>
                                          <p:spTgt spid="32"/>
                                        </p:tgtEl>
                                        <p:attrNameLst>
                                          <p:attrName>style.visibility</p:attrName>
                                        </p:attrNameLst>
                                      </p:cBhvr>
                                      <p:to>
                                        <p:strVal val="visible"/>
                                      </p:to>
                                    </p:set>
                                    <p:anim calcmode="lin" valueType="num">
                                      <p:cBhvr additive="base">
                                        <p:cTn id="56" dur="500" fill="hold"/>
                                        <p:tgtEl>
                                          <p:spTgt spid="32"/>
                                        </p:tgtEl>
                                        <p:attrNameLst>
                                          <p:attrName>ppt_x</p:attrName>
                                        </p:attrNameLst>
                                      </p:cBhvr>
                                      <p:tavLst>
                                        <p:tav tm="0">
                                          <p:val>
                                            <p:strVal val="1+#ppt_w/2"/>
                                          </p:val>
                                        </p:tav>
                                        <p:tav tm="100000">
                                          <p:val>
                                            <p:strVal val="#ppt_x"/>
                                          </p:val>
                                        </p:tav>
                                      </p:tavLst>
                                    </p:anim>
                                    <p:anim calcmode="lin" valueType="num">
                                      <p:cBhvr additive="base">
                                        <p:cTn id="57" dur="500" fill="hold"/>
                                        <p:tgtEl>
                                          <p:spTgt spid="32"/>
                                        </p:tgtEl>
                                        <p:attrNameLst>
                                          <p:attrName>ppt_y</p:attrName>
                                        </p:attrNameLst>
                                      </p:cBhvr>
                                      <p:tavLst>
                                        <p:tav tm="0">
                                          <p:val>
                                            <p:strVal val="#ppt_y"/>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6" presetClass="entr" presetSubtype="16" fill="hold" grpId="0" nodeType="clickEffect">
                                  <p:stCondLst>
                                    <p:cond delay="0"/>
                                  </p:stCondLst>
                                  <p:childTnLst>
                                    <p:set>
                                      <p:cBhvr>
                                        <p:cTn id="61" dur="1" fill="hold">
                                          <p:stCondLst>
                                            <p:cond delay="0"/>
                                          </p:stCondLst>
                                        </p:cTn>
                                        <p:tgtEl>
                                          <p:spTgt spid="21"/>
                                        </p:tgtEl>
                                        <p:attrNameLst>
                                          <p:attrName>style.visibility</p:attrName>
                                        </p:attrNameLst>
                                      </p:cBhvr>
                                      <p:to>
                                        <p:strVal val="visible"/>
                                      </p:to>
                                    </p:set>
                                    <p:animEffect transition="in" filter="circle(in)">
                                      <p:cBhvr>
                                        <p:cTn id="62" dur="2000"/>
                                        <p:tgtEl>
                                          <p:spTgt spid="21"/>
                                        </p:tgtEl>
                                      </p:cBhvr>
                                    </p:animEffect>
                                  </p:childTnLst>
                                </p:cTn>
                              </p:par>
                            </p:childTnLst>
                          </p:cTn>
                        </p:par>
                      </p:childTnLst>
                    </p:cTn>
                  </p:par>
                  <p:par>
                    <p:cTn id="63" fill="hold">
                      <p:stCondLst>
                        <p:cond delay="indefinite"/>
                      </p:stCondLst>
                      <p:childTnLst>
                        <p:par>
                          <p:cTn id="64" fill="hold">
                            <p:stCondLst>
                              <p:cond delay="0"/>
                            </p:stCondLst>
                            <p:childTnLst>
                              <p:par>
                                <p:cTn id="65" presetID="2" presetClass="entr" presetSubtype="2" fill="hold" grpId="0" nodeType="clickEffect">
                                  <p:stCondLst>
                                    <p:cond delay="0"/>
                                  </p:stCondLst>
                                  <p:childTnLst>
                                    <p:set>
                                      <p:cBhvr>
                                        <p:cTn id="66" dur="1" fill="hold">
                                          <p:stCondLst>
                                            <p:cond delay="0"/>
                                          </p:stCondLst>
                                        </p:cTn>
                                        <p:tgtEl>
                                          <p:spTgt spid="33"/>
                                        </p:tgtEl>
                                        <p:attrNameLst>
                                          <p:attrName>style.visibility</p:attrName>
                                        </p:attrNameLst>
                                      </p:cBhvr>
                                      <p:to>
                                        <p:strVal val="visible"/>
                                      </p:to>
                                    </p:set>
                                    <p:anim calcmode="lin" valueType="num">
                                      <p:cBhvr additive="base">
                                        <p:cTn id="67" dur="500" fill="hold"/>
                                        <p:tgtEl>
                                          <p:spTgt spid="33"/>
                                        </p:tgtEl>
                                        <p:attrNameLst>
                                          <p:attrName>ppt_x</p:attrName>
                                        </p:attrNameLst>
                                      </p:cBhvr>
                                      <p:tavLst>
                                        <p:tav tm="0">
                                          <p:val>
                                            <p:strVal val="1+#ppt_w/2"/>
                                          </p:val>
                                        </p:tav>
                                        <p:tav tm="100000">
                                          <p:val>
                                            <p:strVal val="#ppt_x"/>
                                          </p:val>
                                        </p:tav>
                                      </p:tavLst>
                                    </p:anim>
                                    <p:anim calcmode="lin" valueType="num">
                                      <p:cBhvr additive="base">
                                        <p:cTn id="68" dur="500" fill="hold"/>
                                        <p:tgtEl>
                                          <p:spTgt spid="33"/>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6" presetClass="entr" presetSubtype="16" fill="hold" grpId="0" nodeType="clickEffect">
                                  <p:stCondLst>
                                    <p:cond delay="0"/>
                                  </p:stCondLst>
                                  <p:childTnLst>
                                    <p:set>
                                      <p:cBhvr>
                                        <p:cTn id="72" dur="1" fill="hold">
                                          <p:stCondLst>
                                            <p:cond delay="0"/>
                                          </p:stCondLst>
                                        </p:cTn>
                                        <p:tgtEl>
                                          <p:spTgt spid="22"/>
                                        </p:tgtEl>
                                        <p:attrNameLst>
                                          <p:attrName>style.visibility</p:attrName>
                                        </p:attrNameLst>
                                      </p:cBhvr>
                                      <p:to>
                                        <p:strVal val="visible"/>
                                      </p:to>
                                    </p:set>
                                    <p:animEffect transition="in" filter="circle(in)">
                                      <p:cBhvr>
                                        <p:cTn id="73" dur="2000"/>
                                        <p:tgtEl>
                                          <p:spTgt spid="22"/>
                                        </p:tgtEl>
                                      </p:cBhvr>
                                    </p:animEffect>
                                  </p:childTnLst>
                                </p:cTn>
                              </p:par>
                            </p:childTnLst>
                          </p:cTn>
                        </p:par>
                      </p:childTnLst>
                    </p:cTn>
                  </p:par>
                  <p:par>
                    <p:cTn id="74" fill="hold">
                      <p:stCondLst>
                        <p:cond delay="indefinite"/>
                      </p:stCondLst>
                      <p:childTnLst>
                        <p:par>
                          <p:cTn id="75" fill="hold">
                            <p:stCondLst>
                              <p:cond delay="0"/>
                            </p:stCondLst>
                            <p:childTnLst>
                              <p:par>
                                <p:cTn id="76" presetID="2" presetClass="entr" presetSubtype="2" fill="hold" grpId="0" nodeType="clickEffect">
                                  <p:stCondLst>
                                    <p:cond delay="0"/>
                                  </p:stCondLst>
                                  <p:childTnLst>
                                    <p:set>
                                      <p:cBhvr>
                                        <p:cTn id="77" dur="1" fill="hold">
                                          <p:stCondLst>
                                            <p:cond delay="0"/>
                                          </p:stCondLst>
                                        </p:cTn>
                                        <p:tgtEl>
                                          <p:spTgt spid="34"/>
                                        </p:tgtEl>
                                        <p:attrNameLst>
                                          <p:attrName>style.visibility</p:attrName>
                                        </p:attrNameLst>
                                      </p:cBhvr>
                                      <p:to>
                                        <p:strVal val="visible"/>
                                      </p:to>
                                    </p:set>
                                    <p:anim calcmode="lin" valueType="num">
                                      <p:cBhvr additive="base">
                                        <p:cTn id="78" dur="500" fill="hold"/>
                                        <p:tgtEl>
                                          <p:spTgt spid="34"/>
                                        </p:tgtEl>
                                        <p:attrNameLst>
                                          <p:attrName>ppt_x</p:attrName>
                                        </p:attrNameLst>
                                      </p:cBhvr>
                                      <p:tavLst>
                                        <p:tav tm="0">
                                          <p:val>
                                            <p:strVal val="1+#ppt_w/2"/>
                                          </p:val>
                                        </p:tav>
                                        <p:tav tm="100000">
                                          <p:val>
                                            <p:strVal val="#ppt_x"/>
                                          </p:val>
                                        </p:tav>
                                      </p:tavLst>
                                    </p:anim>
                                    <p:anim calcmode="lin" valueType="num">
                                      <p:cBhvr additive="base">
                                        <p:cTn id="79" dur="500" fill="hold"/>
                                        <p:tgtEl>
                                          <p:spTgt spid="34"/>
                                        </p:tgtEl>
                                        <p:attrNameLst>
                                          <p:attrName>ppt_y</p:attrName>
                                        </p:attrNameLst>
                                      </p:cBhvr>
                                      <p:tavLst>
                                        <p:tav tm="0">
                                          <p:val>
                                            <p:strVal val="#ppt_y"/>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6" presetClass="entr" presetSubtype="16" fill="hold" grpId="0" nodeType="clickEffect">
                                  <p:stCondLst>
                                    <p:cond delay="0"/>
                                  </p:stCondLst>
                                  <p:childTnLst>
                                    <p:set>
                                      <p:cBhvr>
                                        <p:cTn id="83" dur="1" fill="hold">
                                          <p:stCondLst>
                                            <p:cond delay="0"/>
                                          </p:stCondLst>
                                        </p:cTn>
                                        <p:tgtEl>
                                          <p:spTgt spid="23"/>
                                        </p:tgtEl>
                                        <p:attrNameLst>
                                          <p:attrName>style.visibility</p:attrName>
                                        </p:attrNameLst>
                                      </p:cBhvr>
                                      <p:to>
                                        <p:strVal val="visible"/>
                                      </p:to>
                                    </p:set>
                                    <p:animEffect transition="in" filter="circle(in)">
                                      <p:cBhvr>
                                        <p:cTn id="84" dur="2000"/>
                                        <p:tgtEl>
                                          <p:spTgt spid="23"/>
                                        </p:tgtEl>
                                      </p:cBhvr>
                                    </p:animEffect>
                                  </p:childTnLst>
                                </p:cTn>
                              </p:par>
                            </p:childTnLst>
                          </p:cTn>
                        </p:par>
                      </p:childTnLst>
                    </p:cTn>
                  </p:par>
                  <p:par>
                    <p:cTn id="85" fill="hold">
                      <p:stCondLst>
                        <p:cond delay="indefinite"/>
                      </p:stCondLst>
                      <p:childTnLst>
                        <p:par>
                          <p:cTn id="86" fill="hold">
                            <p:stCondLst>
                              <p:cond delay="0"/>
                            </p:stCondLst>
                            <p:childTnLst>
                              <p:par>
                                <p:cTn id="87" presetID="2" presetClass="entr" presetSubtype="2" fill="hold" grpId="0" nodeType="clickEffect">
                                  <p:stCondLst>
                                    <p:cond delay="0"/>
                                  </p:stCondLst>
                                  <p:childTnLst>
                                    <p:set>
                                      <p:cBhvr>
                                        <p:cTn id="88" dur="1" fill="hold">
                                          <p:stCondLst>
                                            <p:cond delay="0"/>
                                          </p:stCondLst>
                                        </p:cTn>
                                        <p:tgtEl>
                                          <p:spTgt spid="35"/>
                                        </p:tgtEl>
                                        <p:attrNameLst>
                                          <p:attrName>style.visibility</p:attrName>
                                        </p:attrNameLst>
                                      </p:cBhvr>
                                      <p:to>
                                        <p:strVal val="visible"/>
                                      </p:to>
                                    </p:set>
                                    <p:anim calcmode="lin" valueType="num">
                                      <p:cBhvr additive="base">
                                        <p:cTn id="89" dur="500" fill="hold"/>
                                        <p:tgtEl>
                                          <p:spTgt spid="35"/>
                                        </p:tgtEl>
                                        <p:attrNameLst>
                                          <p:attrName>ppt_x</p:attrName>
                                        </p:attrNameLst>
                                      </p:cBhvr>
                                      <p:tavLst>
                                        <p:tav tm="0">
                                          <p:val>
                                            <p:strVal val="1+#ppt_w/2"/>
                                          </p:val>
                                        </p:tav>
                                        <p:tav tm="100000">
                                          <p:val>
                                            <p:strVal val="#ppt_x"/>
                                          </p:val>
                                        </p:tav>
                                      </p:tavLst>
                                    </p:anim>
                                    <p:anim calcmode="lin" valueType="num">
                                      <p:cBhvr additive="base">
                                        <p:cTn id="90" dur="500" fill="hold"/>
                                        <p:tgtEl>
                                          <p:spTgt spid="35"/>
                                        </p:tgtEl>
                                        <p:attrNameLst>
                                          <p:attrName>ppt_y</p:attrName>
                                        </p:attrNameLst>
                                      </p:cBhvr>
                                      <p:tavLst>
                                        <p:tav tm="0">
                                          <p:val>
                                            <p:strVal val="#ppt_y"/>
                                          </p:val>
                                        </p:tav>
                                        <p:tav tm="100000">
                                          <p:val>
                                            <p:strVal val="#ppt_y"/>
                                          </p:val>
                                        </p:tav>
                                      </p:tavLst>
                                    </p:anim>
                                  </p:childTnLst>
                                </p:cTn>
                              </p:par>
                            </p:childTnLst>
                          </p:cTn>
                        </p:par>
                      </p:childTnLst>
                    </p:cTn>
                  </p:par>
                  <p:par>
                    <p:cTn id="91" fill="hold">
                      <p:stCondLst>
                        <p:cond delay="indefinite"/>
                      </p:stCondLst>
                      <p:childTnLst>
                        <p:par>
                          <p:cTn id="92" fill="hold">
                            <p:stCondLst>
                              <p:cond delay="0"/>
                            </p:stCondLst>
                            <p:childTnLst>
                              <p:par>
                                <p:cTn id="93" presetID="6" presetClass="entr" presetSubtype="16" fill="hold" grpId="0" nodeType="clickEffect">
                                  <p:stCondLst>
                                    <p:cond delay="0"/>
                                  </p:stCondLst>
                                  <p:childTnLst>
                                    <p:set>
                                      <p:cBhvr>
                                        <p:cTn id="94" dur="1" fill="hold">
                                          <p:stCondLst>
                                            <p:cond delay="0"/>
                                          </p:stCondLst>
                                        </p:cTn>
                                        <p:tgtEl>
                                          <p:spTgt spid="24"/>
                                        </p:tgtEl>
                                        <p:attrNameLst>
                                          <p:attrName>style.visibility</p:attrName>
                                        </p:attrNameLst>
                                      </p:cBhvr>
                                      <p:to>
                                        <p:strVal val="visible"/>
                                      </p:to>
                                    </p:set>
                                    <p:animEffect transition="in" filter="circle(in)">
                                      <p:cBhvr>
                                        <p:cTn id="95" dur="2000"/>
                                        <p:tgtEl>
                                          <p:spTgt spid="24"/>
                                        </p:tgtEl>
                                      </p:cBhvr>
                                    </p:animEffect>
                                  </p:childTnLst>
                                </p:cTn>
                              </p:par>
                            </p:childTnLst>
                          </p:cTn>
                        </p:par>
                      </p:childTnLst>
                    </p:cTn>
                  </p:par>
                  <p:par>
                    <p:cTn id="96" fill="hold">
                      <p:stCondLst>
                        <p:cond delay="indefinite"/>
                      </p:stCondLst>
                      <p:childTnLst>
                        <p:par>
                          <p:cTn id="97" fill="hold">
                            <p:stCondLst>
                              <p:cond delay="0"/>
                            </p:stCondLst>
                            <p:childTnLst>
                              <p:par>
                                <p:cTn id="98" presetID="2" presetClass="entr" presetSubtype="2" fill="hold" grpId="0" nodeType="clickEffect">
                                  <p:stCondLst>
                                    <p:cond delay="0"/>
                                  </p:stCondLst>
                                  <p:childTnLst>
                                    <p:set>
                                      <p:cBhvr>
                                        <p:cTn id="99" dur="1" fill="hold">
                                          <p:stCondLst>
                                            <p:cond delay="0"/>
                                          </p:stCondLst>
                                        </p:cTn>
                                        <p:tgtEl>
                                          <p:spTgt spid="36"/>
                                        </p:tgtEl>
                                        <p:attrNameLst>
                                          <p:attrName>style.visibility</p:attrName>
                                        </p:attrNameLst>
                                      </p:cBhvr>
                                      <p:to>
                                        <p:strVal val="visible"/>
                                      </p:to>
                                    </p:set>
                                    <p:anim calcmode="lin" valueType="num">
                                      <p:cBhvr additive="base">
                                        <p:cTn id="100" dur="500" fill="hold"/>
                                        <p:tgtEl>
                                          <p:spTgt spid="36"/>
                                        </p:tgtEl>
                                        <p:attrNameLst>
                                          <p:attrName>ppt_x</p:attrName>
                                        </p:attrNameLst>
                                      </p:cBhvr>
                                      <p:tavLst>
                                        <p:tav tm="0">
                                          <p:val>
                                            <p:strVal val="1+#ppt_w/2"/>
                                          </p:val>
                                        </p:tav>
                                        <p:tav tm="100000">
                                          <p:val>
                                            <p:strVal val="#ppt_x"/>
                                          </p:val>
                                        </p:tav>
                                      </p:tavLst>
                                    </p:anim>
                                    <p:anim calcmode="lin" valueType="num">
                                      <p:cBhvr additive="base">
                                        <p:cTn id="101" dur="500" fill="hold"/>
                                        <p:tgtEl>
                                          <p:spTgt spid="36"/>
                                        </p:tgtEl>
                                        <p:attrNameLst>
                                          <p:attrName>ppt_y</p:attrName>
                                        </p:attrNameLst>
                                      </p:cBhvr>
                                      <p:tavLst>
                                        <p:tav tm="0">
                                          <p:val>
                                            <p:strVal val="#ppt_y"/>
                                          </p:val>
                                        </p:tav>
                                        <p:tav tm="100000">
                                          <p:val>
                                            <p:strVal val="#ppt_y"/>
                                          </p:val>
                                        </p:tav>
                                      </p:tavLst>
                                    </p:anim>
                                  </p:childTnLst>
                                </p:cTn>
                              </p:par>
                            </p:childTnLst>
                          </p:cTn>
                        </p:par>
                      </p:childTnLst>
                    </p:cTn>
                  </p:par>
                  <p:par>
                    <p:cTn id="102" fill="hold">
                      <p:stCondLst>
                        <p:cond delay="indefinite"/>
                      </p:stCondLst>
                      <p:childTnLst>
                        <p:par>
                          <p:cTn id="103" fill="hold">
                            <p:stCondLst>
                              <p:cond delay="0"/>
                            </p:stCondLst>
                            <p:childTnLst>
                              <p:par>
                                <p:cTn id="104" presetID="6" presetClass="entr" presetSubtype="16" fill="hold" grpId="0" nodeType="clickEffect">
                                  <p:stCondLst>
                                    <p:cond delay="0"/>
                                  </p:stCondLst>
                                  <p:childTnLst>
                                    <p:set>
                                      <p:cBhvr>
                                        <p:cTn id="105" dur="1" fill="hold">
                                          <p:stCondLst>
                                            <p:cond delay="0"/>
                                          </p:stCondLst>
                                        </p:cTn>
                                        <p:tgtEl>
                                          <p:spTgt spid="25"/>
                                        </p:tgtEl>
                                        <p:attrNameLst>
                                          <p:attrName>style.visibility</p:attrName>
                                        </p:attrNameLst>
                                      </p:cBhvr>
                                      <p:to>
                                        <p:strVal val="visible"/>
                                      </p:to>
                                    </p:set>
                                    <p:animEffect transition="in" filter="circle(in)">
                                      <p:cBhvr>
                                        <p:cTn id="106" dur="2000"/>
                                        <p:tgtEl>
                                          <p:spTgt spid="25"/>
                                        </p:tgtEl>
                                      </p:cBhvr>
                                    </p:animEffect>
                                  </p:childTnLst>
                                </p:cTn>
                              </p:par>
                            </p:childTnLst>
                          </p:cTn>
                        </p:par>
                      </p:childTnLst>
                    </p:cTn>
                  </p:par>
                  <p:par>
                    <p:cTn id="107" fill="hold">
                      <p:stCondLst>
                        <p:cond delay="indefinite"/>
                      </p:stCondLst>
                      <p:childTnLst>
                        <p:par>
                          <p:cTn id="108" fill="hold">
                            <p:stCondLst>
                              <p:cond delay="0"/>
                            </p:stCondLst>
                            <p:childTnLst>
                              <p:par>
                                <p:cTn id="109" presetID="2" presetClass="entr" presetSubtype="2" fill="hold" grpId="0" nodeType="clickEffect">
                                  <p:stCondLst>
                                    <p:cond delay="0"/>
                                  </p:stCondLst>
                                  <p:childTnLst>
                                    <p:set>
                                      <p:cBhvr>
                                        <p:cTn id="110" dur="1" fill="hold">
                                          <p:stCondLst>
                                            <p:cond delay="0"/>
                                          </p:stCondLst>
                                        </p:cTn>
                                        <p:tgtEl>
                                          <p:spTgt spid="37"/>
                                        </p:tgtEl>
                                        <p:attrNameLst>
                                          <p:attrName>style.visibility</p:attrName>
                                        </p:attrNameLst>
                                      </p:cBhvr>
                                      <p:to>
                                        <p:strVal val="visible"/>
                                      </p:to>
                                    </p:set>
                                    <p:anim calcmode="lin" valueType="num">
                                      <p:cBhvr additive="base">
                                        <p:cTn id="111" dur="500" fill="hold"/>
                                        <p:tgtEl>
                                          <p:spTgt spid="37"/>
                                        </p:tgtEl>
                                        <p:attrNameLst>
                                          <p:attrName>ppt_x</p:attrName>
                                        </p:attrNameLst>
                                      </p:cBhvr>
                                      <p:tavLst>
                                        <p:tav tm="0">
                                          <p:val>
                                            <p:strVal val="1+#ppt_w/2"/>
                                          </p:val>
                                        </p:tav>
                                        <p:tav tm="100000">
                                          <p:val>
                                            <p:strVal val="#ppt_x"/>
                                          </p:val>
                                        </p:tav>
                                      </p:tavLst>
                                    </p:anim>
                                    <p:anim calcmode="lin" valueType="num">
                                      <p:cBhvr additive="base">
                                        <p:cTn id="112" dur="500" fill="hold"/>
                                        <p:tgtEl>
                                          <p:spTgt spid="37"/>
                                        </p:tgtEl>
                                        <p:attrNameLst>
                                          <p:attrName>ppt_y</p:attrName>
                                        </p:attrNameLst>
                                      </p:cBhvr>
                                      <p:tavLst>
                                        <p:tav tm="0">
                                          <p:val>
                                            <p:strVal val="#ppt_y"/>
                                          </p:val>
                                        </p:tav>
                                        <p:tav tm="100000">
                                          <p:val>
                                            <p:strVal val="#ppt_y"/>
                                          </p:val>
                                        </p:tav>
                                      </p:tavLst>
                                    </p:anim>
                                  </p:childTnLst>
                                </p:cTn>
                              </p:par>
                            </p:childTnLst>
                          </p:cTn>
                        </p:par>
                      </p:childTnLst>
                    </p:cTn>
                  </p:par>
                  <p:par>
                    <p:cTn id="113" fill="hold">
                      <p:stCondLst>
                        <p:cond delay="indefinite"/>
                      </p:stCondLst>
                      <p:childTnLst>
                        <p:par>
                          <p:cTn id="114" fill="hold">
                            <p:stCondLst>
                              <p:cond delay="0"/>
                            </p:stCondLst>
                            <p:childTnLst>
                              <p:par>
                                <p:cTn id="115" presetID="6" presetClass="entr" presetSubtype="16" fill="hold" grpId="0" nodeType="clickEffect">
                                  <p:stCondLst>
                                    <p:cond delay="0"/>
                                  </p:stCondLst>
                                  <p:childTnLst>
                                    <p:set>
                                      <p:cBhvr>
                                        <p:cTn id="116" dur="1" fill="hold">
                                          <p:stCondLst>
                                            <p:cond delay="0"/>
                                          </p:stCondLst>
                                        </p:cTn>
                                        <p:tgtEl>
                                          <p:spTgt spid="26"/>
                                        </p:tgtEl>
                                        <p:attrNameLst>
                                          <p:attrName>style.visibility</p:attrName>
                                        </p:attrNameLst>
                                      </p:cBhvr>
                                      <p:to>
                                        <p:strVal val="visible"/>
                                      </p:to>
                                    </p:set>
                                    <p:animEffect transition="in" filter="circle(in)">
                                      <p:cBhvr>
                                        <p:cTn id="117" dur="2000"/>
                                        <p:tgtEl>
                                          <p:spTgt spid="26"/>
                                        </p:tgtEl>
                                      </p:cBhvr>
                                    </p:animEffect>
                                  </p:childTnLst>
                                </p:cTn>
                              </p:par>
                            </p:childTnLst>
                          </p:cTn>
                        </p:par>
                      </p:childTnLst>
                    </p:cTn>
                  </p:par>
                  <p:par>
                    <p:cTn id="118" fill="hold">
                      <p:stCondLst>
                        <p:cond delay="indefinite"/>
                      </p:stCondLst>
                      <p:childTnLst>
                        <p:par>
                          <p:cTn id="119" fill="hold">
                            <p:stCondLst>
                              <p:cond delay="0"/>
                            </p:stCondLst>
                            <p:childTnLst>
                              <p:par>
                                <p:cTn id="120" presetID="2" presetClass="entr" presetSubtype="2" fill="hold" grpId="0" nodeType="clickEffect">
                                  <p:stCondLst>
                                    <p:cond delay="0"/>
                                  </p:stCondLst>
                                  <p:childTnLst>
                                    <p:set>
                                      <p:cBhvr>
                                        <p:cTn id="121" dur="1" fill="hold">
                                          <p:stCondLst>
                                            <p:cond delay="0"/>
                                          </p:stCondLst>
                                        </p:cTn>
                                        <p:tgtEl>
                                          <p:spTgt spid="38"/>
                                        </p:tgtEl>
                                        <p:attrNameLst>
                                          <p:attrName>style.visibility</p:attrName>
                                        </p:attrNameLst>
                                      </p:cBhvr>
                                      <p:to>
                                        <p:strVal val="visible"/>
                                      </p:to>
                                    </p:set>
                                    <p:anim calcmode="lin" valueType="num">
                                      <p:cBhvr additive="base">
                                        <p:cTn id="122" dur="500" fill="hold"/>
                                        <p:tgtEl>
                                          <p:spTgt spid="38"/>
                                        </p:tgtEl>
                                        <p:attrNameLst>
                                          <p:attrName>ppt_x</p:attrName>
                                        </p:attrNameLst>
                                      </p:cBhvr>
                                      <p:tavLst>
                                        <p:tav tm="0">
                                          <p:val>
                                            <p:strVal val="1+#ppt_w/2"/>
                                          </p:val>
                                        </p:tav>
                                        <p:tav tm="100000">
                                          <p:val>
                                            <p:strVal val="#ppt_x"/>
                                          </p:val>
                                        </p:tav>
                                      </p:tavLst>
                                    </p:anim>
                                    <p:anim calcmode="lin" valueType="num">
                                      <p:cBhvr additive="base">
                                        <p:cTn id="123" dur="5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32586" y="154548"/>
            <a:ext cx="5795493" cy="3825024"/>
          </a:xfrm>
          <a:prstGeom prst="rect">
            <a:avLst/>
          </a:prstGeom>
        </p:spPr>
      </p:pic>
      <p:sp>
        <p:nvSpPr>
          <p:cNvPr id="3" name="TextBox 2"/>
          <p:cNvSpPr txBox="1"/>
          <p:nvPr/>
        </p:nvSpPr>
        <p:spPr>
          <a:xfrm>
            <a:off x="128788" y="3979572"/>
            <a:ext cx="8873543" cy="2793842"/>
          </a:xfrm>
          <a:prstGeom prst="rect">
            <a:avLst/>
          </a:prstGeom>
          <a:noFill/>
        </p:spPr>
        <p:txBody>
          <a:bodyPr wrap="square" rtlCol="1">
            <a:spAutoFit/>
          </a:bodyPr>
          <a:lstStyle/>
          <a:p>
            <a:pPr algn="just">
              <a:lnSpc>
                <a:spcPct val="150000"/>
              </a:lnSpc>
            </a:pPr>
            <a:r>
              <a:rPr lang="ar-OM" sz="2400" b="1" dirty="0" smtClean="0"/>
              <a:t>حرب </a:t>
            </a:r>
            <a:r>
              <a:rPr lang="ar-OM" sz="2400" b="1" dirty="0"/>
              <a:t>الأفيون</a:t>
            </a:r>
            <a:r>
              <a:rPr lang="ar-OM" sz="2400" dirty="0"/>
              <a:t> هي </a:t>
            </a:r>
            <a:r>
              <a:rPr lang="ar-OM" sz="2400" dirty="0" smtClean="0"/>
              <a:t>حرب قامت </a:t>
            </a:r>
            <a:r>
              <a:rPr lang="ar-OM" sz="2400" dirty="0"/>
              <a:t>بين الصين الامبراطورية المحكومة انذاك من قبل سلالة تشينغ وبريطانيا. </a:t>
            </a:r>
            <a:r>
              <a:rPr lang="ar-OM" sz="2400" dirty="0" smtClean="0"/>
              <a:t>وكان </a:t>
            </a:r>
            <a:r>
              <a:rPr lang="ar-OM" sz="2400" dirty="0"/>
              <a:t>السبب هو محاولة الصين الحد من زراعة الأفيون واستيراده، مما حدا ببريطانيا ان تقف في وجهها بسبب الأرباح الكبيرة التي كانت تجنيها بريطانيا من تجارة الأفيون في الصين.قامت حرب الأفيون في عام </a:t>
            </a:r>
            <a:r>
              <a:rPr lang="ar-OM" sz="2400" dirty="0" smtClean="0"/>
              <a:t>1839 </a:t>
            </a:r>
            <a:r>
              <a:rPr lang="ar-OM" sz="2400" dirty="0"/>
              <a:t>م، وكان من نتائجها أن أصبحت هونغ كونغ مستعمرة بريطانية.</a:t>
            </a:r>
          </a:p>
        </p:txBody>
      </p:sp>
      <p:sp>
        <p:nvSpPr>
          <p:cNvPr id="4" name="Right Arrow 3">
            <a:hlinkClick r:id="rId3" action="ppaction://hlinksldjump"/>
          </p:cNvPr>
          <p:cNvSpPr/>
          <p:nvPr/>
        </p:nvSpPr>
        <p:spPr>
          <a:xfrm flipH="1">
            <a:off x="0" y="6369476"/>
            <a:ext cx="618186" cy="48852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OM"/>
          </a:p>
        </p:txBody>
      </p:sp>
    </p:spTree>
    <p:extLst>
      <p:ext uri="{BB962C8B-B14F-4D97-AF65-F5344CB8AC3E}">
        <p14:creationId xmlns:p14="http://schemas.microsoft.com/office/powerpoint/2010/main" val="279050773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descr="dvfggfrhrth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304800"/>
            <a:ext cx="8839200" cy="6305550"/>
          </a:xfrm>
          <a:prstGeom prst="rect">
            <a:avLst/>
          </a:prstGeom>
          <a:noFill/>
          <a:ln w="193675">
            <a:solidFill>
              <a:schemeClr val="hlink"/>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7900538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TextBox 2"/>
          <p:cNvSpPr txBox="1"/>
          <p:nvPr/>
        </p:nvSpPr>
        <p:spPr>
          <a:xfrm>
            <a:off x="5318974" y="4031087"/>
            <a:ext cx="1493949" cy="461665"/>
          </a:xfrm>
          <a:prstGeom prst="rect">
            <a:avLst/>
          </a:prstGeom>
          <a:noFill/>
        </p:spPr>
        <p:txBody>
          <a:bodyPr wrap="square" rtlCol="1">
            <a:spAutoFit/>
          </a:bodyPr>
          <a:lstStyle/>
          <a:p>
            <a:r>
              <a:rPr lang="ar-OM" sz="2400" b="1" dirty="0" smtClean="0"/>
              <a:t>هونج كونج</a:t>
            </a:r>
            <a:endParaRPr lang="ar-OM" sz="2400" b="1" dirty="0"/>
          </a:p>
        </p:txBody>
      </p:sp>
      <p:sp>
        <p:nvSpPr>
          <p:cNvPr id="4" name="Right Arrow 3">
            <a:hlinkClick r:id="rId3" action="ppaction://hlinksldjump"/>
          </p:cNvPr>
          <p:cNvSpPr/>
          <p:nvPr/>
        </p:nvSpPr>
        <p:spPr>
          <a:xfrm flipH="1">
            <a:off x="0" y="6369476"/>
            <a:ext cx="618186" cy="48852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OM"/>
          </a:p>
        </p:txBody>
      </p:sp>
    </p:spTree>
    <p:extLst>
      <p:ext uri="{BB962C8B-B14F-4D97-AF65-F5344CB8AC3E}">
        <p14:creationId xmlns:p14="http://schemas.microsoft.com/office/powerpoint/2010/main" val="277129859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9144000" cy="6858000"/>
          </a:xfrm>
          <a:prstGeom prst="rect">
            <a:avLst/>
          </a:prstGeom>
        </p:spPr>
      </p:pic>
      <p:sp>
        <p:nvSpPr>
          <p:cNvPr id="3" name="Right Arrow 2">
            <a:hlinkClick r:id="rId3" action="ppaction://hlinksldjump"/>
          </p:cNvPr>
          <p:cNvSpPr/>
          <p:nvPr/>
        </p:nvSpPr>
        <p:spPr>
          <a:xfrm flipH="1">
            <a:off x="0" y="6369476"/>
            <a:ext cx="618186" cy="48852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OM"/>
          </a:p>
        </p:txBody>
      </p:sp>
    </p:spTree>
    <p:extLst>
      <p:ext uri="{BB962C8B-B14F-4D97-AF65-F5344CB8AC3E}">
        <p14:creationId xmlns:p14="http://schemas.microsoft.com/office/powerpoint/2010/main" val="39607168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7" name="TextBox 16"/>
          <p:cNvSpPr txBox="1"/>
          <p:nvPr/>
        </p:nvSpPr>
        <p:spPr>
          <a:xfrm>
            <a:off x="6220496" y="5743978"/>
            <a:ext cx="1571222" cy="461665"/>
          </a:xfrm>
          <a:prstGeom prst="rect">
            <a:avLst/>
          </a:prstGeom>
          <a:noFill/>
        </p:spPr>
        <p:txBody>
          <a:bodyPr wrap="square" rtlCol="1">
            <a:spAutoFit/>
          </a:bodyPr>
          <a:lstStyle/>
          <a:p>
            <a:r>
              <a:rPr lang="ar-OM" sz="2400" b="1" dirty="0" smtClean="0">
                <a:solidFill>
                  <a:srgbClr val="980000"/>
                </a:solidFill>
              </a:rPr>
              <a:t>هونج كونج</a:t>
            </a:r>
            <a:endParaRPr lang="ar-OM" sz="2400" b="1" dirty="0">
              <a:solidFill>
                <a:srgbClr val="980000"/>
              </a:solidFill>
            </a:endParaRPr>
          </a:p>
        </p:txBody>
      </p:sp>
      <p:grpSp>
        <p:nvGrpSpPr>
          <p:cNvPr id="20" name="Group 19"/>
          <p:cNvGrpSpPr/>
          <p:nvPr/>
        </p:nvGrpSpPr>
        <p:grpSpPr>
          <a:xfrm>
            <a:off x="206022" y="1126900"/>
            <a:ext cx="5924322" cy="1661377"/>
            <a:chOff x="206022" y="1126900"/>
            <a:chExt cx="5924322" cy="1661377"/>
          </a:xfrm>
        </p:grpSpPr>
        <p:cxnSp>
          <p:nvCxnSpPr>
            <p:cNvPr id="8" name="Straight Connector 7"/>
            <p:cNvCxnSpPr/>
            <p:nvPr/>
          </p:nvCxnSpPr>
          <p:spPr>
            <a:xfrm flipH="1" flipV="1">
              <a:off x="296214" y="2775398"/>
              <a:ext cx="5834130" cy="12879"/>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19" name="Freeform 18"/>
            <p:cNvSpPr/>
            <p:nvPr/>
          </p:nvSpPr>
          <p:spPr>
            <a:xfrm>
              <a:off x="206022" y="1126900"/>
              <a:ext cx="5924322" cy="1635617"/>
            </a:xfrm>
            <a:custGeom>
              <a:avLst/>
              <a:gdLst>
                <a:gd name="connsiteX0" fmla="*/ 90192 w 5924322"/>
                <a:gd name="connsiteY0" fmla="*/ 1635617 h 1635617"/>
                <a:gd name="connsiteX1" fmla="*/ 90192 w 5924322"/>
                <a:gd name="connsiteY1" fmla="*/ 1416676 h 1635617"/>
                <a:gd name="connsiteX2" fmla="*/ 51556 w 5924322"/>
                <a:gd name="connsiteY2" fmla="*/ 1403797 h 1635617"/>
                <a:gd name="connsiteX3" fmla="*/ 12919 w 5924322"/>
                <a:gd name="connsiteY3" fmla="*/ 1378040 h 1635617"/>
                <a:gd name="connsiteX4" fmla="*/ 40 w 5924322"/>
                <a:gd name="connsiteY4" fmla="*/ 1339403 h 1635617"/>
                <a:gd name="connsiteX5" fmla="*/ 12919 w 5924322"/>
                <a:gd name="connsiteY5" fmla="*/ 1236372 h 1635617"/>
                <a:gd name="connsiteX6" fmla="*/ 64435 w 5924322"/>
                <a:gd name="connsiteY6" fmla="*/ 1197735 h 1635617"/>
                <a:gd name="connsiteX7" fmla="*/ 115950 w 5924322"/>
                <a:gd name="connsiteY7" fmla="*/ 1184857 h 1635617"/>
                <a:gd name="connsiteX8" fmla="*/ 360649 w 5924322"/>
                <a:gd name="connsiteY8" fmla="*/ 1159099 h 1635617"/>
                <a:gd name="connsiteX9" fmla="*/ 412164 w 5924322"/>
                <a:gd name="connsiteY9" fmla="*/ 1146220 h 1635617"/>
                <a:gd name="connsiteX10" fmla="*/ 450801 w 5924322"/>
                <a:gd name="connsiteY10" fmla="*/ 1133341 h 1635617"/>
                <a:gd name="connsiteX11" fmla="*/ 605347 w 5924322"/>
                <a:gd name="connsiteY11" fmla="*/ 1120462 h 1635617"/>
                <a:gd name="connsiteX12" fmla="*/ 798530 w 5924322"/>
                <a:gd name="connsiteY12" fmla="*/ 1094704 h 1635617"/>
                <a:gd name="connsiteX13" fmla="*/ 837167 w 5924322"/>
                <a:gd name="connsiteY13" fmla="*/ 1081826 h 1635617"/>
                <a:gd name="connsiteX14" fmla="*/ 888682 w 5924322"/>
                <a:gd name="connsiteY14" fmla="*/ 1068947 h 1635617"/>
                <a:gd name="connsiteX15" fmla="*/ 978835 w 5924322"/>
                <a:gd name="connsiteY15" fmla="*/ 1030310 h 1635617"/>
                <a:gd name="connsiteX16" fmla="*/ 1056108 w 5924322"/>
                <a:gd name="connsiteY16" fmla="*/ 978795 h 1635617"/>
                <a:gd name="connsiteX17" fmla="*/ 1172018 w 5924322"/>
                <a:gd name="connsiteY17" fmla="*/ 927279 h 1635617"/>
                <a:gd name="connsiteX18" fmla="*/ 1210654 w 5924322"/>
                <a:gd name="connsiteY18" fmla="*/ 721217 h 1635617"/>
                <a:gd name="connsiteX19" fmla="*/ 1236412 w 5924322"/>
                <a:gd name="connsiteY19" fmla="*/ 669702 h 1635617"/>
                <a:gd name="connsiteX20" fmla="*/ 1249291 w 5924322"/>
                <a:gd name="connsiteY20" fmla="*/ 618186 h 1635617"/>
                <a:gd name="connsiteX21" fmla="*/ 1275049 w 5924322"/>
                <a:gd name="connsiteY21" fmla="*/ 540913 h 1635617"/>
                <a:gd name="connsiteX22" fmla="*/ 1287928 w 5924322"/>
                <a:gd name="connsiteY22" fmla="*/ 399245 h 1635617"/>
                <a:gd name="connsiteX23" fmla="*/ 1416716 w 5924322"/>
                <a:gd name="connsiteY23" fmla="*/ 437882 h 1635617"/>
                <a:gd name="connsiteX24" fmla="*/ 1493990 w 5924322"/>
                <a:gd name="connsiteY24" fmla="*/ 463640 h 1635617"/>
                <a:gd name="connsiteX25" fmla="*/ 1532626 w 5924322"/>
                <a:gd name="connsiteY25" fmla="*/ 476519 h 1635617"/>
                <a:gd name="connsiteX26" fmla="*/ 1571263 w 5924322"/>
                <a:gd name="connsiteY26" fmla="*/ 450761 h 1635617"/>
                <a:gd name="connsiteX27" fmla="*/ 1597021 w 5924322"/>
                <a:gd name="connsiteY27" fmla="*/ 360609 h 1635617"/>
                <a:gd name="connsiteX28" fmla="*/ 1609899 w 5924322"/>
                <a:gd name="connsiteY28" fmla="*/ 283335 h 1635617"/>
                <a:gd name="connsiteX29" fmla="*/ 1674294 w 5924322"/>
                <a:gd name="connsiteY29" fmla="*/ 257578 h 1635617"/>
                <a:gd name="connsiteX30" fmla="*/ 1725809 w 5924322"/>
                <a:gd name="connsiteY30" fmla="*/ 231820 h 1635617"/>
                <a:gd name="connsiteX31" fmla="*/ 1764446 w 5924322"/>
                <a:gd name="connsiteY31" fmla="*/ 206062 h 1635617"/>
                <a:gd name="connsiteX32" fmla="*/ 1803082 w 5924322"/>
                <a:gd name="connsiteY32" fmla="*/ 193183 h 1635617"/>
                <a:gd name="connsiteX33" fmla="*/ 1970508 w 5924322"/>
                <a:gd name="connsiteY33" fmla="*/ 206062 h 1635617"/>
                <a:gd name="connsiteX34" fmla="*/ 2060660 w 5924322"/>
                <a:gd name="connsiteY34" fmla="*/ 231820 h 1635617"/>
                <a:gd name="connsiteX35" fmla="*/ 2112175 w 5924322"/>
                <a:gd name="connsiteY35" fmla="*/ 206062 h 1635617"/>
                <a:gd name="connsiteX36" fmla="*/ 2150812 w 5924322"/>
                <a:gd name="connsiteY36" fmla="*/ 38637 h 1635617"/>
                <a:gd name="connsiteX37" fmla="*/ 2228085 w 5924322"/>
                <a:gd name="connsiteY37" fmla="*/ 0 h 1635617"/>
                <a:gd name="connsiteX38" fmla="*/ 2459905 w 5924322"/>
                <a:gd name="connsiteY38" fmla="*/ 12879 h 1635617"/>
                <a:gd name="connsiteX39" fmla="*/ 2498542 w 5924322"/>
                <a:gd name="connsiteY39" fmla="*/ 64395 h 1635617"/>
                <a:gd name="connsiteX40" fmla="*/ 2537178 w 5924322"/>
                <a:gd name="connsiteY40" fmla="*/ 77273 h 1635617"/>
                <a:gd name="connsiteX41" fmla="*/ 2550057 w 5924322"/>
                <a:gd name="connsiteY41" fmla="*/ 115910 h 1635617"/>
                <a:gd name="connsiteX42" fmla="*/ 2614451 w 5924322"/>
                <a:gd name="connsiteY42" fmla="*/ 193183 h 1635617"/>
                <a:gd name="connsiteX43" fmla="*/ 2653088 w 5924322"/>
                <a:gd name="connsiteY43" fmla="*/ 218941 h 1635617"/>
                <a:gd name="connsiteX44" fmla="*/ 2691725 w 5924322"/>
                <a:gd name="connsiteY44" fmla="*/ 231820 h 1635617"/>
                <a:gd name="connsiteX45" fmla="*/ 2730361 w 5924322"/>
                <a:gd name="connsiteY45" fmla="*/ 309093 h 1635617"/>
                <a:gd name="connsiteX46" fmla="*/ 2743240 w 5924322"/>
                <a:gd name="connsiteY46" fmla="*/ 360609 h 1635617"/>
                <a:gd name="connsiteX47" fmla="*/ 2781877 w 5924322"/>
                <a:gd name="connsiteY47" fmla="*/ 373488 h 1635617"/>
                <a:gd name="connsiteX48" fmla="*/ 2859150 w 5924322"/>
                <a:gd name="connsiteY48" fmla="*/ 412124 h 1635617"/>
                <a:gd name="connsiteX49" fmla="*/ 2897787 w 5924322"/>
                <a:gd name="connsiteY49" fmla="*/ 489397 h 1635617"/>
                <a:gd name="connsiteX50" fmla="*/ 2884908 w 5924322"/>
                <a:gd name="connsiteY50" fmla="*/ 553792 h 1635617"/>
                <a:gd name="connsiteX51" fmla="*/ 2897787 w 5924322"/>
                <a:gd name="connsiteY51" fmla="*/ 631065 h 1635617"/>
                <a:gd name="connsiteX52" fmla="*/ 2936423 w 5924322"/>
                <a:gd name="connsiteY52" fmla="*/ 669702 h 1635617"/>
                <a:gd name="connsiteX53" fmla="*/ 2975060 w 5924322"/>
                <a:gd name="connsiteY53" fmla="*/ 682580 h 1635617"/>
                <a:gd name="connsiteX54" fmla="*/ 3078091 w 5924322"/>
                <a:gd name="connsiteY54" fmla="*/ 708338 h 1635617"/>
                <a:gd name="connsiteX55" fmla="*/ 3155364 w 5924322"/>
                <a:gd name="connsiteY55" fmla="*/ 734096 h 1635617"/>
                <a:gd name="connsiteX56" fmla="*/ 3194001 w 5924322"/>
                <a:gd name="connsiteY56" fmla="*/ 772733 h 1635617"/>
                <a:gd name="connsiteX57" fmla="*/ 3232637 w 5924322"/>
                <a:gd name="connsiteY57" fmla="*/ 798490 h 1635617"/>
                <a:gd name="connsiteX58" fmla="*/ 3258395 w 5924322"/>
                <a:gd name="connsiteY58" fmla="*/ 837127 h 1635617"/>
                <a:gd name="connsiteX59" fmla="*/ 3297032 w 5924322"/>
                <a:gd name="connsiteY59" fmla="*/ 888642 h 1635617"/>
                <a:gd name="connsiteX60" fmla="*/ 3335668 w 5924322"/>
                <a:gd name="connsiteY60" fmla="*/ 914400 h 1635617"/>
                <a:gd name="connsiteX61" fmla="*/ 3412942 w 5924322"/>
                <a:gd name="connsiteY61" fmla="*/ 978795 h 1635617"/>
                <a:gd name="connsiteX62" fmla="*/ 3503094 w 5924322"/>
                <a:gd name="connsiteY62" fmla="*/ 1107583 h 1635617"/>
                <a:gd name="connsiteX63" fmla="*/ 3528851 w 5924322"/>
                <a:gd name="connsiteY63" fmla="*/ 1146220 h 1635617"/>
                <a:gd name="connsiteX64" fmla="*/ 3606125 w 5924322"/>
                <a:gd name="connsiteY64" fmla="*/ 1197735 h 1635617"/>
                <a:gd name="connsiteX65" fmla="*/ 3966733 w 5924322"/>
                <a:gd name="connsiteY65" fmla="*/ 1236372 h 1635617"/>
                <a:gd name="connsiteX66" fmla="*/ 4044006 w 5924322"/>
                <a:gd name="connsiteY66" fmla="*/ 1262130 h 1635617"/>
                <a:gd name="connsiteX67" fmla="*/ 4082643 w 5924322"/>
                <a:gd name="connsiteY67" fmla="*/ 1275009 h 1635617"/>
                <a:gd name="connsiteX68" fmla="*/ 4121280 w 5924322"/>
                <a:gd name="connsiteY68" fmla="*/ 1287888 h 1635617"/>
                <a:gd name="connsiteX69" fmla="*/ 4172795 w 5924322"/>
                <a:gd name="connsiteY69" fmla="*/ 1300766 h 1635617"/>
                <a:gd name="connsiteX70" fmla="*/ 4237190 w 5924322"/>
                <a:gd name="connsiteY70" fmla="*/ 1313645 h 1635617"/>
                <a:gd name="connsiteX71" fmla="*/ 4456130 w 5924322"/>
                <a:gd name="connsiteY71" fmla="*/ 1326524 h 1635617"/>
                <a:gd name="connsiteX72" fmla="*/ 4597798 w 5924322"/>
                <a:gd name="connsiteY72" fmla="*/ 1339403 h 1635617"/>
                <a:gd name="connsiteX73" fmla="*/ 4649313 w 5924322"/>
                <a:gd name="connsiteY73" fmla="*/ 1352282 h 1635617"/>
                <a:gd name="connsiteX74" fmla="*/ 4687950 w 5924322"/>
                <a:gd name="connsiteY74" fmla="*/ 1365161 h 1635617"/>
                <a:gd name="connsiteX75" fmla="*/ 5074316 w 5924322"/>
                <a:gd name="connsiteY75" fmla="*/ 1339403 h 1635617"/>
                <a:gd name="connsiteX76" fmla="*/ 5190226 w 5924322"/>
                <a:gd name="connsiteY76" fmla="*/ 1313645 h 1635617"/>
                <a:gd name="connsiteX77" fmla="*/ 5228863 w 5924322"/>
                <a:gd name="connsiteY77" fmla="*/ 1300766 h 1635617"/>
                <a:gd name="connsiteX78" fmla="*/ 5306136 w 5924322"/>
                <a:gd name="connsiteY78" fmla="*/ 1287888 h 1635617"/>
                <a:gd name="connsiteX79" fmla="*/ 5357651 w 5924322"/>
                <a:gd name="connsiteY79" fmla="*/ 1262130 h 1635617"/>
                <a:gd name="connsiteX80" fmla="*/ 5447804 w 5924322"/>
                <a:gd name="connsiteY80" fmla="*/ 1210614 h 1635617"/>
                <a:gd name="connsiteX81" fmla="*/ 5473561 w 5924322"/>
                <a:gd name="connsiteY81" fmla="*/ 1171978 h 1635617"/>
                <a:gd name="connsiteX82" fmla="*/ 5550835 w 5924322"/>
                <a:gd name="connsiteY82" fmla="*/ 1146220 h 1635617"/>
                <a:gd name="connsiteX83" fmla="*/ 5589471 w 5924322"/>
                <a:gd name="connsiteY83" fmla="*/ 1120462 h 1635617"/>
                <a:gd name="connsiteX84" fmla="*/ 5653866 w 5924322"/>
                <a:gd name="connsiteY84" fmla="*/ 1094704 h 1635617"/>
                <a:gd name="connsiteX85" fmla="*/ 5782654 w 5924322"/>
                <a:gd name="connsiteY85" fmla="*/ 991673 h 1635617"/>
                <a:gd name="connsiteX86" fmla="*/ 5872806 w 5924322"/>
                <a:gd name="connsiteY86" fmla="*/ 940158 h 1635617"/>
                <a:gd name="connsiteX87" fmla="*/ 5885685 w 5924322"/>
                <a:gd name="connsiteY87" fmla="*/ 811369 h 1635617"/>
                <a:gd name="connsiteX88" fmla="*/ 5924322 w 5924322"/>
                <a:gd name="connsiteY88" fmla="*/ 837127 h 1635617"/>
                <a:gd name="connsiteX89" fmla="*/ 5911443 w 5924322"/>
                <a:gd name="connsiteY89" fmla="*/ 991673 h 1635617"/>
                <a:gd name="connsiteX90" fmla="*/ 5898564 w 5924322"/>
                <a:gd name="connsiteY90" fmla="*/ 1043189 h 1635617"/>
                <a:gd name="connsiteX91" fmla="*/ 5911443 w 5924322"/>
                <a:gd name="connsiteY91" fmla="*/ 1133341 h 1635617"/>
                <a:gd name="connsiteX92" fmla="*/ 5911443 w 5924322"/>
                <a:gd name="connsiteY92" fmla="*/ 1635617 h 1635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924322" h="1635617">
                  <a:moveTo>
                    <a:pt x="90192" y="1635617"/>
                  </a:moveTo>
                  <a:cubicBezTo>
                    <a:pt x="98688" y="1567650"/>
                    <a:pt x="117232" y="1484276"/>
                    <a:pt x="90192" y="1416676"/>
                  </a:cubicBezTo>
                  <a:cubicBezTo>
                    <a:pt x="85150" y="1404072"/>
                    <a:pt x="63698" y="1409868"/>
                    <a:pt x="51556" y="1403797"/>
                  </a:cubicBezTo>
                  <a:cubicBezTo>
                    <a:pt x="37712" y="1396875"/>
                    <a:pt x="25798" y="1386626"/>
                    <a:pt x="12919" y="1378040"/>
                  </a:cubicBezTo>
                  <a:cubicBezTo>
                    <a:pt x="8626" y="1365161"/>
                    <a:pt x="40" y="1352979"/>
                    <a:pt x="40" y="1339403"/>
                  </a:cubicBezTo>
                  <a:cubicBezTo>
                    <a:pt x="40" y="1304792"/>
                    <a:pt x="-1403" y="1267881"/>
                    <a:pt x="12919" y="1236372"/>
                  </a:cubicBezTo>
                  <a:cubicBezTo>
                    <a:pt x="21801" y="1216831"/>
                    <a:pt x="45236" y="1207334"/>
                    <a:pt x="64435" y="1197735"/>
                  </a:cubicBezTo>
                  <a:cubicBezTo>
                    <a:pt x="80266" y="1189819"/>
                    <a:pt x="98931" y="1189719"/>
                    <a:pt x="115950" y="1184857"/>
                  </a:cubicBezTo>
                  <a:cubicBezTo>
                    <a:pt x="242052" y="1148829"/>
                    <a:pt x="28619" y="1179851"/>
                    <a:pt x="360649" y="1159099"/>
                  </a:cubicBezTo>
                  <a:cubicBezTo>
                    <a:pt x="377821" y="1154806"/>
                    <a:pt x="395145" y="1151083"/>
                    <a:pt x="412164" y="1146220"/>
                  </a:cubicBezTo>
                  <a:cubicBezTo>
                    <a:pt x="425217" y="1142490"/>
                    <a:pt x="437344" y="1135135"/>
                    <a:pt x="450801" y="1133341"/>
                  </a:cubicBezTo>
                  <a:cubicBezTo>
                    <a:pt x="502041" y="1126509"/>
                    <a:pt x="553832" y="1124755"/>
                    <a:pt x="605347" y="1120462"/>
                  </a:cubicBezTo>
                  <a:cubicBezTo>
                    <a:pt x="704059" y="1087558"/>
                    <a:pt x="588441" y="1122715"/>
                    <a:pt x="798530" y="1094704"/>
                  </a:cubicBezTo>
                  <a:cubicBezTo>
                    <a:pt x="811986" y="1092910"/>
                    <a:pt x="824114" y="1085555"/>
                    <a:pt x="837167" y="1081826"/>
                  </a:cubicBezTo>
                  <a:cubicBezTo>
                    <a:pt x="854186" y="1076964"/>
                    <a:pt x="871663" y="1073810"/>
                    <a:pt x="888682" y="1068947"/>
                  </a:cubicBezTo>
                  <a:cubicBezTo>
                    <a:pt x="922597" y="1059257"/>
                    <a:pt x="947612" y="1049043"/>
                    <a:pt x="978835" y="1030310"/>
                  </a:cubicBezTo>
                  <a:cubicBezTo>
                    <a:pt x="1005380" y="1014383"/>
                    <a:pt x="1026740" y="988585"/>
                    <a:pt x="1056108" y="978795"/>
                  </a:cubicBezTo>
                  <a:cubicBezTo>
                    <a:pt x="1148065" y="948142"/>
                    <a:pt x="1110790" y="968098"/>
                    <a:pt x="1172018" y="927279"/>
                  </a:cubicBezTo>
                  <a:cubicBezTo>
                    <a:pt x="1235669" y="831799"/>
                    <a:pt x="1171831" y="941212"/>
                    <a:pt x="1210654" y="721217"/>
                  </a:cubicBezTo>
                  <a:cubicBezTo>
                    <a:pt x="1213990" y="702311"/>
                    <a:pt x="1227826" y="686874"/>
                    <a:pt x="1236412" y="669702"/>
                  </a:cubicBezTo>
                  <a:cubicBezTo>
                    <a:pt x="1240705" y="652530"/>
                    <a:pt x="1244205" y="635140"/>
                    <a:pt x="1249291" y="618186"/>
                  </a:cubicBezTo>
                  <a:cubicBezTo>
                    <a:pt x="1257093" y="592180"/>
                    <a:pt x="1275049" y="540913"/>
                    <a:pt x="1275049" y="540913"/>
                  </a:cubicBezTo>
                  <a:cubicBezTo>
                    <a:pt x="1279342" y="493690"/>
                    <a:pt x="1258307" y="436272"/>
                    <a:pt x="1287928" y="399245"/>
                  </a:cubicBezTo>
                  <a:cubicBezTo>
                    <a:pt x="1323136" y="355235"/>
                    <a:pt x="1388652" y="425409"/>
                    <a:pt x="1416716" y="437882"/>
                  </a:cubicBezTo>
                  <a:cubicBezTo>
                    <a:pt x="1441527" y="448909"/>
                    <a:pt x="1468232" y="455054"/>
                    <a:pt x="1493990" y="463640"/>
                  </a:cubicBezTo>
                  <a:lnTo>
                    <a:pt x="1532626" y="476519"/>
                  </a:lnTo>
                  <a:cubicBezTo>
                    <a:pt x="1545505" y="467933"/>
                    <a:pt x="1561594" y="462848"/>
                    <a:pt x="1571263" y="450761"/>
                  </a:cubicBezTo>
                  <a:cubicBezTo>
                    <a:pt x="1577809" y="442578"/>
                    <a:pt x="1596404" y="363694"/>
                    <a:pt x="1597021" y="360609"/>
                  </a:cubicBezTo>
                  <a:cubicBezTo>
                    <a:pt x="1602142" y="335003"/>
                    <a:pt x="1594231" y="304226"/>
                    <a:pt x="1609899" y="283335"/>
                  </a:cubicBezTo>
                  <a:cubicBezTo>
                    <a:pt x="1623770" y="264840"/>
                    <a:pt x="1653168" y="266967"/>
                    <a:pt x="1674294" y="257578"/>
                  </a:cubicBezTo>
                  <a:cubicBezTo>
                    <a:pt x="1691838" y="249781"/>
                    <a:pt x="1709140" y="241345"/>
                    <a:pt x="1725809" y="231820"/>
                  </a:cubicBezTo>
                  <a:cubicBezTo>
                    <a:pt x="1739248" y="224140"/>
                    <a:pt x="1750602" y="212984"/>
                    <a:pt x="1764446" y="206062"/>
                  </a:cubicBezTo>
                  <a:cubicBezTo>
                    <a:pt x="1776588" y="199991"/>
                    <a:pt x="1790203" y="197476"/>
                    <a:pt x="1803082" y="193183"/>
                  </a:cubicBezTo>
                  <a:cubicBezTo>
                    <a:pt x="1858891" y="197476"/>
                    <a:pt x="1914918" y="199522"/>
                    <a:pt x="1970508" y="206062"/>
                  </a:cubicBezTo>
                  <a:cubicBezTo>
                    <a:pt x="1995499" y="209002"/>
                    <a:pt x="2035676" y="223492"/>
                    <a:pt x="2060660" y="231820"/>
                  </a:cubicBezTo>
                  <a:cubicBezTo>
                    <a:pt x="2077832" y="223234"/>
                    <a:pt x="2098600" y="219637"/>
                    <a:pt x="2112175" y="206062"/>
                  </a:cubicBezTo>
                  <a:cubicBezTo>
                    <a:pt x="2157121" y="161116"/>
                    <a:pt x="2132163" y="89922"/>
                    <a:pt x="2150812" y="38637"/>
                  </a:cubicBezTo>
                  <a:cubicBezTo>
                    <a:pt x="2157699" y="19698"/>
                    <a:pt x="2212517" y="5189"/>
                    <a:pt x="2228085" y="0"/>
                  </a:cubicBezTo>
                  <a:cubicBezTo>
                    <a:pt x="2305358" y="4293"/>
                    <a:pt x="2384617" y="-5047"/>
                    <a:pt x="2459905" y="12879"/>
                  </a:cubicBezTo>
                  <a:cubicBezTo>
                    <a:pt x="2480786" y="17851"/>
                    <a:pt x="2482052" y="50653"/>
                    <a:pt x="2498542" y="64395"/>
                  </a:cubicBezTo>
                  <a:cubicBezTo>
                    <a:pt x="2508971" y="73086"/>
                    <a:pt x="2524299" y="72980"/>
                    <a:pt x="2537178" y="77273"/>
                  </a:cubicBezTo>
                  <a:cubicBezTo>
                    <a:pt x="2541471" y="90152"/>
                    <a:pt x="2543986" y="103768"/>
                    <a:pt x="2550057" y="115910"/>
                  </a:cubicBezTo>
                  <a:cubicBezTo>
                    <a:pt x="2564529" y="144855"/>
                    <a:pt x="2590037" y="172838"/>
                    <a:pt x="2614451" y="193183"/>
                  </a:cubicBezTo>
                  <a:cubicBezTo>
                    <a:pt x="2626342" y="203092"/>
                    <a:pt x="2639243" y="212019"/>
                    <a:pt x="2653088" y="218941"/>
                  </a:cubicBezTo>
                  <a:cubicBezTo>
                    <a:pt x="2665230" y="225012"/>
                    <a:pt x="2678846" y="227527"/>
                    <a:pt x="2691725" y="231820"/>
                  </a:cubicBezTo>
                  <a:cubicBezTo>
                    <a:pt x="2719945" y="274152"/>
                    <a:pt x="2717031" y="262439"/>
                    <a:pt x="2730361" y="309093"/>
                  </a:cubicBezTo>
                  <a:cubicBezTo>
                    <a:pt x="2735224" y="326112"/>
                    <a:pt x="2732183" y="346787"/>
                    <a:pt x="2743240" y="360609"/>
                  </a:cubicBezTo>
                  <a:cubicBezTo>
                    <a:pt x="2751721" y="371210"/>
                    <a:pt x="2769735" y="367417"/>
                    <a:pt x="2781877" y="373488"/>
                  </a:cubicBezTo>
                  <a:cubicBezTo>
                    <a:pt x="2881742" y="423420"/>
                    <a:pt x="2762034" y="379752"/>
                    <a:pt x="2859150" y="412124"/>
                  </a:cubicBezTo>
                  <a:cubicBezTo>
                    <a:pt x="2872172" y="431658"/>
                    <a:pt x="2897787" y="462738"/>
                    <a:pt x="2897787" y="489397"/>
                  </a:cubicBezTo>
                  <a:cubicBezTo>
                    <a:pt x="2897787" y="511287"/>
                    <a:pt x="2889201" y="532327"/>
                    <a:pt x="2884908" y="553792"/>
                  </a:cubicBezTo>
                  <a:cubicBezTo>
                    <a:pt x="2889201" y="579550"/>
                    <a:pt x="2887182" y="607203"/>
                    <a:pt x="2897787" y="631065"/>
                  </a:cubicBezTo>
                  <a:cubicBezTo>
                    <a:pt x="2905184" y="647709"/>
                    <a:pt x="2921268" y="659599"/>
                    <a:pt x="2936423" y="669702"/>
                  </a:cubicBezTo>
                  <a:cubicBezTo>
                    <a:pt x="2947719" y="677232"/>
                    <a:pt x="2961963" y="679008"/>
                    <a:pt x="2975060" y="682580"/>
                  </a:cubicBezTo>
                  <a:cubicBezTo>
                    <a:pt x="3009213" y="691894"/>
                    <a:pt x="3044507" y="697143"/>
                    <a:pt x="3078091" y="708338"/>
                  </a:cubicBezTo>
                  <a:lnTo>
                    <a:pt x="3155364" y="734096"/>
                  </a:lnTo>
                  <a:cubicBezTo>
                    <a:pt x="3168243" y="746975"/>
                    <a:pt x="3180009" y="761073"/>
                    <a:pt x="3194001" y="772733"/>
                  </a:cubicBezTo>
                  <a:cubicBezTo>
                    <a:pt x="3205892" y="782642"/>
                    <a:pt x="3221692" y="787545"/>
                    <a:pt x="3232637" y="798490"/>
                  </a:cubicBezTo>
                  <a:cubicBezTo>
                    <a:pt x="3243582" y="809435"/>
                    <a:pt x="3249398" y="824532"/>
                    <a:pt x="3258395" y="837127"/>
                  </a:cubicBezTo>
                  <a:cubicBezTo>
                    <a:pt x="3270871" y="854594"/>
                    <a:pt x="3281854" y="873464"/>
                    <a:pt x="3297032" y="888642"/>
                  </a:cubicBezTo>
                  <a:cubicBezTo>
                    <a:pt x="3307977" y="899587"/>
                    <a:pt x="3323777" y="904491"/>
                    <a:pt x="3335668" y="914400"/>
                  </a:cubicBezTo>
                  <a:cubicBezTo>
                    <a:pt x="3434826" y="997032"/>
                    <a:pt x="3317019" y="914846"/>
                    <a:pt x="3412942" y="978795"/>
                  </a:cubicBezTo>
                  <a:cubicBezTo>
                    <a:pt x="3531395" y="1156476"/>
                    <a:pt x="3407725" y="974066"/>
                    <a:pt x="3503094" y="1107583"/>
                  </a:cubicBezTo>
                  <a:cubicBezTo>
                    <a:pt x="3512091" y="1120178"/>
                    <a:pt x="3517202" y="1136027"/>
                    <a:pt x="3528851" y="1146220"/>
                  </a:cubicBezTo>
                  <a:cubicBezTo>
                    <a:pt x="3552149" y="1166605"/>
                    <a:pt x="3576757" y="1187945"/>
                    <a:pt x="3606125" y="1197735"/>
                  </a:cubicBezTo>
                  <a:cubicBezTo>
                    <a:pt x="3773089" y="1253390"/>
                    <a:pt x="3656275" y="1222260"/>
                    <a:pt x="3966733" y="1236372"/>
                  </a:cubicBezTo>
                  <a:lnTo>
                    <a:pt x="4044006" y="1262130"/>
                  </a:lnTo>
                  <a:lnTo>
                    <a:pt x="4082643" y="1275009"/>
                  </a:lnTo>
                  <a:cubicBezTo>
                    <a:pt x="4095522" y="1279302"/>
                    <a:pt x="4108110" y="1284596"/>
                    <a:pt x="4121280" y="1287888"/>
                  </a:cubicBezTo>
                  <a:cubicBezTo>
                    <a:pt x="4138452" y="1292181"/>
                    <a:pt x="4155516" y="1296926"/>
                    <a:pt x="4172795" y="1300766"/>
                  </a:cubicBezTo>
                  <a:cubicBezTo>
                    <a:pt x="4194164" y="1305514"/>
                    <a:pt x="4215390" y="1311663"/>
                    <a:pt x="4237190" y="1313645"/>
                  </a:cubicBezTo>
                  <a:cubicBezTo>
                    <a:pt x="4309996" y="1320264"/>
                    <a:pt x="4383210" y="1321315"/>
                    <a:pt x="4456130" y="1326524"/>
                  </a:cubicBezTo>
                  <a:cubicBezTo>
                    <a:pt x="4503427" y="1329902"/>
                    <a:pt x="4550575" y="1335110"/>
                    <a:pt x="4597798" y="1339403"/>
                  </a:cubicBezTo>
                  <a:cubicBezTo>
                    <a:pt x="4614970" y="1343696"/>
                    <a:pt x="4632294" y="1347419"/>
                    <a:pt x="4649313" y="1352282"/>
                  </a:cubicBezTo>
                  <a:cubicBezTo>
                    <a:pt x="4662366" y="1356012"/>
                    <a:pt x="4674374" y="1365161"/>
                    <a:pt x="4687950" y="1365161"/>
                  </a:cubicBezTo>
                  <a:cubicBezTo>
                    <a:pt x="4752614" y="1365161"/>
                    <a:pt x="4994902" y="1345512"/>
                    <a:pt x="5074316" y="1339403"/>
                  </a:cubicBezTo>
                  <a:cubicBezTo>
                    <a:pt x="5118582" y="1330550"/>
                    <a:pt x="5147785" y="1325771"/>
                    <a:pt x="5190226" y="1313645"/>
                  </a:cubicBezTo>
                  <a:cubicBezTo>
                    <a:pt x="5203279" y="1309915"/>
                    <a:pt x="5215611" y="1303711"/>
                    <a:pt x="5228863" y="1300766"/>
                  </a:cubicBezTo>
                  <a:cubicBezTo>
                    <a:pt x="5254354" y="1295101"/>
                    <a:pt x="5280378" y="1292181"/>
                    <a:pt x="5306136" y="1287888"/>
                  </a:cubicBezTo>
                  <a:cubicBezTo>
                    <a:pt x="5323308" y="1279302"/>
                    <a:pt x="5341371" y="1272305"/>
                    <a:pt x="5357651" y="1262130"/>
                  </a:cubicBezTo>
                  <a:cubicBezTo>
                    <a:pt x="5446758" y="1206437"/>
                    <a:pt x="5371897" y="1235916"/>
                    <a:pt x="5447804" y="1210614"/>
                  </a:cubicBezTo>
                  <a:cubicBezTo>
                    <a:pt x="5456390" y="1197735"/>
                    <a:pt x="5460436" y="1180181"/>
                    <a:pt x="5473561" y="1171978"/>
                  </a:cubicBezTo>
                  <a:cubicBezTo>
                    <a:pt x="5496585" y="1157588"/>
                    <a:pt x="5550835" y="1146220"/>
                    <a:pt x="5550835" y="1146220"/>
                  </a:cubicBezTo>
                  <a:cubicBezTo>
                    <a:pt x="5563714" y="1137634"/>
                    <a:pt x="5575627" y="1127384"/>
                    <a:pt x="5589471" y="1120462"/>
                  </a:cubicBezTo>
                  <a:cubicBezTo>
                    <a:pt x="5610149" y="1110123"/>
                    <a:pt x="5634630" y="1107528"/>
                    <a:pt x="5653866" y="1094704"/>
                  </a:cubicBezTo>
                  <a:cubicBezTo>
                    <a:pt x="5699609" y="1064208"/>
                    <a:pt x="5733481" y="1016258"/>
                    <a:pt x="5782654" y="991673"/>
                  </a:cubicBezTo>
                  <a:cubicBezTo>
                    <a:pt x="5848014" y="958994"/>
                    <a:pt x="5818196" y="976566"/>
                    <a:pt x="5872806" y="940158"/>
                  </a:cubicBezTo>
                  <a:cubicBezTo>
                    <a:pt x="5858051" y="895888"/>
                    <a:pt x="5837770" y="859284"/>
                    <a:pt x="5885685" y="811369"/>
                  </a:cubicBezTo>
                  <a:cubicBezTo>
                    <a:pt x="5896630" y="800424"/>
                    <a:pt x="5911443" y="828541"/>
                    <a:pt x="5924322" y="837127"/>
                  </a:cubicBezTo>
                  <a:cubicBezTo>
                    <a:pt x="5920029" y="888642"/>
                    <a:pt x="5917855" y="940378"/>
                    <a:pt x="5911443" y="991673"/>
                  </a:cubicBezTo>
                  <a:cubicBezTo>
                    <a:pt x="5909248" y="1009237"/>
                    <a:pt x="5898564" y="1025489"/>
                    <a:pt x="5898564" y="1043189"/>
                  </a:cubicBezTo>
                  <a:cubicBezTo>
                    <a:pt x="5898564" y="1073545"/>
                    <a:pt x="5910783" y="1102992"/>
                    <a:pt x="5911443" y="1133341"/>
                  </a:cubicBezTo>
                  <a:cubicBezTo>
                    <a:pt x="5915082" y="1300727"/>
                    <a:pt x="5911443" y="1468192"/>
                    <a:pt x="5911443" y="1635617"/>
                  </a:cubicBezTo>
                </a:path>
              </a:pathLst>
            </a:cu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OM"/>
            </a:p>
          </p:txBody>
        </p:sp>
      </p:grpSp>
      <p:sp>
        <p:nvSpPr>
          <p:cNvPr id="21" name="TextBox 20"/>
          <p:cNvSpPr txBox="1"/>
          <p:nvPr/>
        </p:nvSpPr>
        <p:spPr>
          <a:xfrm>
            <a:off x="1596980" y="2015543"/>
            <a:ext cx="1493950" cy="646331"/>
          </a:xfrm>
          <a:prstGeom prst="rect">
            <a:avLst/>
          </a:prstGeom>
          <a:noFill/>
        </p:spPr>
        <p:txBody>
          <a:bodyPr wrap="square" rtlCol="1">
            <a:spAutoFit/>
          </a:bodyPr>
          <a:lstStyle/>
          <a:p>
            <a:r>
              <a:rPr lang="ar-OM" sz="3600" dirty="0" smtClean="0"/>
              <a:t>الروس</a:t>
            </a:r>
            <a:endParaRPr lang="ar-OM" sz="3600" dirty="0"/>
          </a:p>
        </p:txBody>
      </p:sp>
      <p:grpSp>
        <p:nvGrpSpPr>
          <p:cNvPr id="29" name="Group 28"/>
          <p:cNvGrpSpPr/>
          <p:nvPr/>
        </p:nvGrpSpPr>
        <p:grpSpPr>
          <a:xfrm>
            <a:off x="605307" y="3721994"/>
            <a:ext cx="3233419" cy="1262130"/>
            <a:chOff x="605307" y="3721994"/>
            <a:chExt cx="3233419" cy="1262130"/>
          </a:xfrm>
        </p:grpSpPr>
        <p:cxnSp>
          <p:nvCxnSpPr>
            <p:cNvPr id="15" name="Straight Connector 14"/>
            <p:cNvCxnSpPr/>
            <p:nvPr/>
          </p:nvCxnSpPr>
          <p:spPr>
            <a:xfrm>
              <a:off x="3812146" y="3756578"/>
              <a:ext cx="0" cy="1124515"/>
            </a:xfrm>
            <a:prstGeom prst="line">
              <a:avLst/>
            </a:prstGeom>
            <a:ln w="57150">
              <a:solidFill>
                <a:srgbClr val="0070C0"/>
              </a:solidFill>
              <a:prstDash val="dash"/>
            </a:ln>
          </p:spPr>
          <p:style>
            <a:lnRef idx="1">
              <a:schemeClr val="accent1"/>
            </a:lnRef>
            <a:fillRef idx="0">
              <a:schemeClr val="accent1"/>
            </a:fillRef>
            <a:effectRef idx="0">
              <a:schemeClr val="accent1"/>
            </a:effectRef>
            <a:fontRef idx="minor">
              <a:schemeClr val="tx1"/>
            </a:fontRef>
          </p:style>
        </p:cxnSp>
        <p:grpSp>
          <p:nvGrpSpPr>
            <p:cNvPr id="28" name="Group 27"/>
            <p:cNvGrpSpPr/>
            <p:nvPr/>
          </p:nvGrpSpPr>
          <p:grpSpPr>
            <a:xfrm>
              <a:off x="605307" y="3721994"/>
              <a:ext cx="3233419" cy="1262130"/>
              <a:chOff x="605307" y="3721994"/>
              <a:chExt cx="3233419" cy="1262130"/>
            </a:xfrm>
          </p:grpSpPr>
          <p:cxnSp>
            <p:nvCxnSpPr>
              <p:cNvPr id="13" name="Straight Connector 12"/>
              <p:cNvCxnSpPr/>
              <p:nvPr/>
            </p:nvCxnSpPr>
            <p:spPr>
              <a:xfrm>
                <a:off x="618186" y="3733441"/>
                <a:ext cx="3193960" cy="31003"/>
              </a:xfrm>
              <a:prstGeom prst="line">
                <a:avLst/>
              </a:prstGeom>
              <a:ln w="76200">
                <a:solidFill>
                  <a:srgbClr val="0070C0"/>
                </a:solidFill>
                <a:prstDash val="solid"/>
              </a:ln>
            </p:spPr>
            <p:style>
              <a:lnRef idx="1">
                <a:schemeClr val="accent1"/>
              </a:lnRef>
              <a:fillRef idx="0">
                <a:schemeClr val="accent1"/>
              </a:fillRef>
              <a:effectRef idx="0">
                <a:schemeClr val="accent1"/>
              </a:effectRef>
              <a:fontRef idx="minor">
                <a:schemeClr val="tx1"/>
              </a:fontRef>
            </p:style>
          </p:cxnSp>
          <p:sp>
            <p:nvSpPr>
              <p:cNvPr id="27" name="Freeform 26"/>
              <p:cNvSpPr/>
              <p:nvPr/>
            </p:nvSpPr>
            <p:spPr>
              <a:xfrm>
                <a:off x="605307" y="3721994"/>
                <a:ext cx="3233419" cy="1262130"/>
              </a:xfrm>
              <a:custGeom>
                <a:avLst/>
                <a:gdLst>
                  <a:gd name="connsiteX0" fmla="*/ 141668 w 3233419"/>
                  <a:gd name="connsiteY0" fmla="*/ 0 h 1262130"/>
                  <a:gd name="connsiteX1" fmla="*/ 128789 w 3233419"/>
                  <a:gd name="connsiteY1" fmla="*/ 141668 h 1262130"/>
                  <a:gd name="connsiteX2" fmla="*/ 25758 w 3233419"/>
                  <a:gd name="connsiteY2" fmla="*/ 128789 h 1262130"/>
                  <a:gd name="connsiteX3" fmla="*/ 0 w 3233419"/>
                  <a:gd name="connsiteY3" fmla="*/ 167426 h 1262130"/>
                  <a:gd name="connsiteX4" fmla="*/ 12879 w 3233419"/>
                  <a:gd name="connsiteY4" fmla="*/ 257578 h 1262130"/>
                  <a:gd name="connsiteX5" fmla="*/ 51516 w 3233419"/>
                  <a:gd name="connsiteY5" fmla="*/ 283336 h 1262130"/>
                  <a:gd name="connsiteX6" fmla="*/ 141668 w 3233419"/>
                  <a:gd name="connsiteY6" fmla="*/ 309093 h 1262130"/>
                  <a:gd name="connsiteX7" fmla="*/ 180304 w 3233419"/>
                  <a:gd name="connsiteY7" fmla="*/ 347730 h 1262130"/>
                  <a:gd name="connsiteX8" fmla="*/ 206062 w 3233419"/>
                  <a:gd name="connsiteY8" fmla="*/ 450761 h 1262130"/>
                  <a:gd name="connsiteX9" fmla="*/ 218941 w 3233419"/>
                  <a:gd name="connsiteY9" fmla="*/ 489398 h 1262130"/>
                  <a:gd name="connsiteX10" fmla="*/ 244699 w 3233419"/>
                  <a:gd name="connsiteY10" fmla="*/ 528034 h 1262130"/>
                  <a:gd name="connsiteX11" fmla="*/ 257578 w 3233419"/>
                  <a:gd name="connsiteY11" fmla="*/ 566671 h 1262130"/>
                  <a:gd name="connsiteX12" fmla="*/ 296214 w 3233419"/>
                  <a:gd name="connsiteY12" fmla="*/ 579550 h 1262130"/>
                  <a:gd name="connsiteX13" fmla="*/ 502276 w 3233419"/>
                  <a:gd name="connsiteY13" fmla="*/ 592429 h 1262130"/>
                  <a:gd name="connsiteX14" fmla="*/ 540913 w 3233419"/>
                  <a:gd name="connsiteY14" fmla="*/ 605307 h 1262130"/>
                  <a:gd name="connsiteX15" fmla="*/ 605307 w 3233419"/>
                  <a:gd name="connsiteY15" fmla="*/ 682581 h 1262130"/>
                  <a:gd name="connsiteX16" fmla="*/ 618186 w 3233419"/>
                  <a:gd name="connsiteY16" fmla="*/ 721217 h 1262130"/>
                  <a:gd name="connsiteX17" fmla="*/ 695459 w 3233419"/>
                  <a:gd name="connsiteY17" fmla="*/ 798491 h 1262130"/>
                  <a:gd name="connsiteX18" fmla="*/ 734096 w 3233419"/>
                  <a:gd name="connsiteY18" fmla="*/ 837127 h 1262130"/>
                  <a:gd name="connsiteX19" fmla="*/ 772732 w 3233419"/>
                  <a:gd name="connsiteY19" fmla="*/ 875764 h 1262130"/>
                  <a:gd name="connsiteX20" fmla="*/ 850006 w 3233419"/>
                  <a:gd name="connsiteY20" fmla="*/ 927279 h 1262130"/>
                  <a:gd name="connsiteX21" fmla="*/ 888642 w 3233419"/>
                  <a:gd name="connsiteY21" fmla="*/ 978795 h 1262130"/>
                  <a:gd name="connsiteX22" fmla="*/ 940158 w 3233419"/>
                  <a:gd name="connsiteY22" fmla="*/ 991674 h 1262130"/>
                  <a:gd name="connsiteX23" fmla="*/ 1068947 w 3233419"/>
                  <a:gd name="connsiteY23" fmla="*/ 1030310 h 1262130"/>
                  <a:gd name="connsiteX24" fmla="*/ 1120462 w 3233419"/>
                  <a:gd name="connsiteY24" fmla="*/ 1056068 h 1262130"/>
                  <a:gd name="connsiteX25" fmla="*/ 1159099 w 3233419"/>
                  <a:gd name="connsiteY25" fmla="*/ 1081826 h 1262130"/>
                  <a:gd name="connsiteX26" fmla="*/ 1223493 w 3233419"/>
                  <a:gd name="connsiteY26" fmla="*/ 1094705 h 1262130"/>
                  <a:gd name="connsiteX27" fmla="*/ 1275008 w 3233419"/>
                  <a:gd name="connsiteY27" fmla="*/ 1107583 h 1262130"/>
                  <a:gd name="connsiteX28" fmla="*/ 1326524 w 3233419"/>
                  <a:gd name="connsiteY28" fmla="*/ 1133341 h 1262130"/>
                  <a:gd name="connsiteX29" fmla="*/ 1416676 w 3233419"/>
                  <a:gd name="connsiteY29" fmla="*/ 1159099 h 1262130"/>
                  <a:gd name="connsiteX30" fmla="*/ 1532586 w 3233419"/>
                  <a:gd name="connsiteY30" fmla="*/ 1171978 h 1262130"/>
                  <a:gd name="connsiteX31" fmla="*/ 1584101 w 3233419"/>
                  <a:gd name="connsiteY31" fmla="*/ 1223493 h 1262130"/>
                  <a:gd name="connsiteX32" fmla="*/ 1622738 w 3233419"/>
                  <a:gd name="connsiteY32" fmla="*/ 1236372 h 1262130"/>
                  <a:gd name="connsiteX33" fmla="*/ 1700011 w 3233419"/>
                  <a:gd name="connsiteY33" fmla="*/ 1197736 h 1262130"/>
                  <a:gd name="connsiteX34" fmla="*/ 1738648 w 3233419"/>
                  <a:gd name="connsiteY34" fmla="*/ 1159099 h 1262130"/>
                  <a:gd name="connsiteX35" fmla="*/ 2021983 w 3233419"/>
                  <a:gd name="connsiteY35" fmla="*/ 1171978 h 1262130"/>
                  <a:gd name="connsiteX36" fmla="*/ 2060620 w 3233419"/>
                  <a:gd name="connsiteY36" fmla="*/ 1184857 h 1262130"/>
                  <a:gd name="connsiteX37" fmla="*/ 2202287 w 3233419"/>
                  <a:gd name="connsiteY37" fmla="*/ 1210614 h 1262130"/>
                  <a:gd name="connsiteX38" fmla="*/ 2240924 w 3233419"/>
                  <a:gd name="connsiteY38" fmla="*/ 1223493 h 1262130"/>
                  <a:gd name="connsiteX39" fmla="*/ 2382592 w 3233419"/>
                  <a:gd name="connsiteY39" fmla="*/ 1210614 h 1262130"/>
                  <a:gd name="connsiteX40" fmla="*/ 2446986 w 3233419"/>
                  <a:gd name="connsiteY40" fmla="*/ 1133341 h 1262130"/>
                  <a:gd name="connsiteX41" fmla="*/ 2485623 w 3233419"/>
                  <a:gd name="connsiteY41" fmla="*/ 1107583 h 1262130"/>
                  <a:gd name="connsiteX42" fmla="*/ 2575775 w 3233419"/>
                  <a:gd name="connsiteY42" fmla="*/ 1043189 h 1262130"/>
                  <a:gd name="connsiteX43" fmla="*/ 2691685 w 3233419"/>
                  <a:gd name="connsiteY43" fmla="*/ 1017431 h 1262130"/>
                  <a:gd name="connsiteX44" fmla="*/ 2923504 w 3233419"/>
                  <a:gd name="connsiteY44" fmla="*/ 1030310 h 1262130"/>
                  <a:gd name="connsiteX45" fmla="*/ 2949262 w 3233419"/>
                  <a:gd name="connsiteY45" fmla="*/ 1068947 h 1262130"/>
                  <a:gd name="connsiteX46" fmla="*/ 2975020 w 3233419"/>
                  <a:gd name="connsiteY46" fmla="*/ 1262130 h 1262130"/>
                  <a:gd name="connsiteX47" fmla="*/ 3206839 w 3233419"/>
                  <a:gd name="connsiteY47" fmla="*/ 1236372 h 1262130"/>
                  <a:gd name="connsiteX48" fmla="*/ 3232597 w 3233419"/>
                  <a:gd name="connsiteY48" fmla="*/ 1197736 h 1262130"/>
                  <a:gd name="connsiteX49" fmla="*/ 3219718 w 3233419"/>
                  <a:gd name="connsiteY49" fmla="*/ 1081826 h 1262130"/>
                  <a:gd name="connsiteX50" fmla="*/ 3193961 w 3233419"/>
                  <a:gd name="connsiteY50" fmla="*/ 1043189 h 1262130"/>
                  <a:gd name="connsiteX51" fmla="*/ 3193961 w 3233419"/>
                  <a:gd name="connsiteY51" fmla="*/ 64395 h 1262130"/>
                  <a:gd name="connsiteX52" fmla="*/ 3155324 w 3233419"/>
                  <a:gd name="connsiteY52" fmla="*/ 51516 h 1262130"/>
                  <a:gd name="connsiteX53" fmla="*/ 2871989 w 3233419"/>
                  <a:gd name="connsiteY53" fmla="*/ 38637 h 1262130"/>
                  <a:gd name="connsiteX54" fmla="*/ 2781837 w 3233419"/>
                  <a:gd name="connsiteY54" fmla="*/ 25758 h 1262130"/>
                  <a:gd name="connsiteX55" fmla="*/ 2176530 w 3233419"/>
                  <a:gd name="connsiteY55" fmla="*/ 51516 h 1262130"/>
                  <a:gd name="connsiteX56" fmla="*/ 1648496 w 3233419"/>
                  <a:gd name="connsiteY56" fmla="*/ 38637 h 1262130"/>
                  <a:gd name="connsiteX57" fmla="*/ 1390918 w 3233419"/>
                  <a:gd name="connsiteY57" fmla="*/ 25758 h 1262130"/>
                  <a:gd name="connsiteX58" fmla="*/ 141668 w 3233419"/>
                  <a:gd name="connsiteY58" fmla="*/ 0 h 1262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3233419" h="1262130">
                    <a:moveTo>
                      <a:pt x="141668" y="0"/>
                    </a:moveTo>
                    <a:cubicBezTo>
                      <a:pt x="137375" y="47223"/>
                      <a:pt x="160510" y="106423"/>
                      <a:pt x="128789" y="141668"/>
                    </a:cubicBezTo>
                    <a:cubicBezTo>
                      <a:pt x="105636" y="167394"/>
                      <a:pt x="59697" y="122001"/>
                      <a:pt x="25758" y="128789"/>
                    </a:cubicBezTo>
                    <a:cubicBezTo>
                      <a:pt x="10580" y="131825"/>
                      <a:pt x="8586" y="154547"/>
                      <a:pt x="0" y="167426"/>
                    </a:cubicBezTo>
                    <a:cubicBezTo>
                      <a:pt x="4293" y="197477"/>
                      <a:pt x="550" y="229839"/>
                      <a:pt x="12879" y="257578"/>
                    </a:cubicBezTo>
                    <a:cubicBezTo>
                      <a:pt x="19166" y="271723"/>
                      <a:pt x="37671" y="276414"/>
                      <a:pt x="51516" y="283336"/>
                    </a:cubicBezTo>
                    <a:cubicBezTo>
                      <a:pt x="69989" y="292572"/>
                      <a:pt x="125168" y="304968"/>
                      <a:pt x="141668" y="309093"/>
                    </a:cubicBezTo>
                    <a:cubicBezTo>
                      <a:pt x="154547" y="321972"/>
                      <a:pt x="172767" y="331149"/>
                      <a:pt x="180304" y="347730"/>
                    </a:cubicBezTo>
                    <a:cubicBezTo>
                      <a:pt x="194953" y="379958"/>
                      <a:pt x="194867" y="417177"/>
                      <a:pt x="206062" y="450761"/>
                    </a:cubicBezTo>
                    <a:cubicBezTo>
                      <a:pt x="210355" y="463640"/>
                      <a:pt x="212870" y="477256"/>
                      <a:pt x="218941" y="489398"/>
                    </a:cubicBezTo>
                    <a:cubicBezTo>
                      <a:pt x="225863" y="503242"/>
                      <a:pt x="236113" y="515155"/>
                      <a:pt x="244699" y="528034"/>
                    </a:cubicBezTo>
                    <a:cubicBezTo>
                      <a:pt x="248992" y="540913"/>
                      <a:pt x="247979" y="557071"/>
                      <a:pt x="257578" y="566671"/>
                    </a:cubicBezTo>
                    <a:cubicBezTo>
                      <a:pt x="267177" y="576270"/>
                      <a:pt x="282713" y="578129"/>
                      <a:pt x="296214" y="579550"/>
                    </a:cubicBezTo>
                    <a:cubicBezTo>
                      <a:pt x="364657" y="586755"/>
                      <a:pt x="433589" y="588136"/>
                      <a:pt x="502276" y="592429"/>
                    </a:cubicBezTo>
                    <a:cubicBezTo>
                      <a:pt x="515155" y="596722"/>
                      <a:pt x="529617" y="597777"/>
                      <a:pt x="540913" y="605307"/>
                    </a:cubicBezTo>
                    <a:cubicBezTo>
                      <a:pt x="562274" y="619548"/>
                      <a:pt x="593429" y="658824"/>
                      <a:pt x="605307" y="682581"/>
                    </a:cubicBezTo>
                    <a:cubicBezTo>
                      <a:pt x="611378" y="694723"/>
                      <a:pt x="609852" y="710501"/>
                      <a:pt x="618186" y="721217"/>
                    </a:cubicBezTo>
                    <a:cubicBezTo>
                      <a:pt x="640550" y="749971"/>
                      <a:pt x="669701" y="772733"/>
                      <a:pt x="695459" y="798491"/>
                    </a:cubicBezTo>
                    <a:lnTo>
                      <a:pt x="734096" y="837127"/>
                    </a:lnTo>
                    <a:cubicBezTo>
                      <a:pt x="746975" y="850006"/>
                      <a:pt x="757577" y="865661"/>
                      <a:pt x="772732" y="875764"/>
                    </a:cubicBezTo>
                    <a:lnTo>
                      <a:pt x="850006" y="927279"/>
                    </a:lnTo>
                    <a:cubicBezTo>
                      <a:pt x="862885" y="944451"/>
                      <a:pt x="871175" y="966319"/>
                      <a:pt x="888642" y="978795"/>
                    </a:cubicBezTo>
                    <a:cubicBezTo>
                      <a:pt x="903045" y="989083"/>
                      <a:pt x="923204" y="986588"/>
                      <a:pt x="940158" y="991674"/>
                    </a:cubicBezTo>
                    <a:cubicBezTo>
                      <a:pt x="1096934" y="1038706"/>
                      <a:pt x="950208" y="1000625"/>
                      <a:pt x="1068947" y="1030310"/>
                    </a:cubicBezTo>
                    <a:cubicBezTo>
                      <a:pt x="1086119" y="1038896"/>
                      <a:pt x="1103793" y="1046543"/>
                      <a:pt x="1120462" y="1056068"/>
                    </a:cubicBezTo>
                    <a:cubicBezTo>
                      <a:pt x="1133901" y="1063748"/>
                      <a:pt x="1144606" y="1076391"/>
                      <a:pt x="1159099" y="1081826"/>
                    </a:cubicBezTo>
                    <a:cubicBezTo>
                      <a:pt x="1179595" y="1089512"/>
                      <a:pt x="1202124" y="1089957"/>
                      <a:pt x="1223493" y="1094705"/>
                    </a:cubicBezTo>
                    <a:cubicBezTo>
                      <a:pt x="1240772" y="1098545"/>
                      <a:pt x="1257836" y="1103290"/>
                      <a:pt x="1275008" y="1107583"/>
                    </a:cubicBezTo>
                    <a:cubicBezTo>
                      <a:pt x="1292180" y="1116169"/>
                      <a:pt x="1308877" y="1125778"/>
                      <a:pt x="1326524" y="1133341"/>
                    </a:cubicBezTo>
                    <a:cubicBezTo>
                      <a:pt x="1345372" y="1141419"/>
                      <a:pt x="1399685" y="1156485"/>
                      <a:pt x="1416676" y="1159099"/>
                    </a:cubicBezTo>
                    <a:cubicBezTo>
                      <a:pt x="1455098" y="1165010"/>
                      <a:pt x="1493949" y="1167685"/>
                      <a:pt x="1532586" y="1171978"/>
                    </a:cubicBezTo>
                    <a:cubicBezTo>
                      <a:pt x="1635620" y="1206323"/>
                      <a:pt x="1515414" y="1154806"/>
                      <a:pt x="1584101" y="1223493"/>
                    </a:cubicBezTo>
                    <a:cubicBezTo>
                      <a:pt x="1593700" y="1233092"/>
                      <a:pt x="1609859" y="1232079"/>
                      <a:pt x="1622738" y="1236372"/>
                    </a:cubicBezTo>
                    <a:cubicBezTo>
                      <a:pt x="1648496" y="1223493"/>
                      <a:pt x="1676050" y="1213710"/>
                      <a:pt x="1700011" y="1197736"/>
                    </a:cubicBezTo>
                    <a:cubicBezTo>
                      <a:pt x="1715166" y="1187633"/>
                      <a:pt x="1720492" y="1160551"/>
                      <a:pt x="1738648" y="1159099"/>
                    </a:cubicBezTo>
                    <a:cubicBezTo>
                      <a:pt x="1832889" y="1151560"/>
                      <a:pt x="1927538" y="1167685"/>
                      <a:pt x="2021983" y="1171978"/>
                    </a:cubicBezTo>
                    <a:cubicBezTo>
                      <a:pt x="2034862" y="1176271"/>
                      <a:pt x="2047368" y="1181912"/>
                      <a:pt x="2060620" y="1184857"/>
                    </a:cubicBezTo>
                    <a:cubicBezTo>
                      <a:pt x="2163940" y="1207817"/>
                      <a:pt x="2108552" y="1187181"/>
                      <a:pt x="2202287" y="1210614"/>
                    </a:cubicBezTo>
                    <a:cubicBezTo>
                      <a:pt x="2215457" y="1213906"/>
                      <a:pt x="2228045" y="1219200"/>
                      <a:pt x="2240924" y="1223493"/>
                    </a:cubicBezTo>
                    <a:cubicBezTo>
                      <a:pt x="2288147" y="1219200"/>
                      <a:pt x="2336999" y="1223640"/>
                      <a:pt x="2382592" y="1210614"/>
                    </a:cubicBezTo>
                    <a:cubicBezTo>
                      <a:pt x="2412129" y="1202175"/>
                      <a:pt x="2428160" y="1152167"/>
                      <a:pt x="2446986" y="1133341"/>
                    </a:cubicBezTo>
                    <a:cubicBezTo>
                      <a:pt x="2457931" y="1122396"/>
                      <a:pt x="2473028" y="1116580"/>
                      <a:pt x="2485623" y="1107583"/>
                    </a:cubicBezTo>
                    <a:cubicBezTo>
                      <a:pt x="2499235" y="1097860"/>
                      <a:pt x="2555541" y="1053306"/>
                      <a:pt x="2575775" y="1043189"/>
                    </a:cubicBezTo>
                    <a:cubicBezTo>
                      <a:pt x="2607481" y="1027336"/>
                      <a:pt x="2662005" y="1022378"/>
                      <a:pt x="2691685" y="1017431"/>
                    </a:cubicBezTo>
                    <a:cubicBezTo>
                      <a:pt x="2768958" y="1021724"/>
                      <a:pt x="2847615" y="1015132"/>
                      <a:pt x="2923504" y="1030310"/>
                    </a:cubicBezTo>
                    <a:cubicBezTo>
                      <a:pt x="2938682" y="1033346"/>
                      <a:pt x="2945904" y="1053837"/>
                      <a:pt x="2949262" y="1068947"/>
                    </a:cubicBezTo>
                    <a:cubicBezTo>
                      <a:pt x="2963355" y="1132364"/>
                      <a:pt x="2966434" y="1197736"/>
                      <a:pt x="2975020" y="1262130"/>
                    </a:cubicBezTo>
                    <a:cubicBezTo>
                      <a:pt x="3052293" y="1253544"/>
                      <a:pt x="3131412" y="1255229"/>
                      <a:pt x="3206839" y="1236372"/>
                    </a:cubicBezTo>
                    <a:cubicBezTo>
                      <a:pt x="3221855" y="1232618"/>
                      <a:pt x="3231312" y="1213161"/>
                      <a:pt x="3232597" y="1197736"/>
                    </a:cubicBezTo>
                    <a:cubicBezTo>
                      <a:pt x="3235825" y="1158996"/>
                      <a:pt x="3229146" y="1119540"/>
                      <a:pt x="3219718" y="1081826"/>
                    </a:cubicBezTo>
                    <a:cubicBezTo>
                      <a:pt x="3215964" y="1066810"/>
                      <a:pt x="3202547" y="1056068"/>
                      <a:pt x="3193961" y="1043189"/>
                    </a:cubicBezTo>
                    <a:cubicBezTo>
                      <a:pt x="3198227" y="855468"/>
                      <a:pt x="3221276" y="289748"/>
                      <a:pt x="3193961" y="64395"/>
                    </a:cubicBezTo>
                    <a:cubicBezTo>
                      <a:pt x="3192327" y="50918"/>
                      <a:pt x="3168856" y="52599"/>
                      <a:pt x="3155324" y="51516"/>
                    </a:cubicBezTo>
                    <a:cubicBezTo>
                      <a:pt x="3061083" y="43977"/>
                      <a:pt x="2966434" y="42930"/>
                      <a:pt x="2871989" y="38637"/>
                    </a:cubicBezTo>
                    <a:cubicBezTo>
                      <a:pt x="2841938" y="34344"/>
                      <a:pt x="2812193" y="25758"/>
                      <a:pt x="2781837" y="25758"/>
                    </a:cubicBezTo>
                    <a:cubicBezTo>
                      <a:pt x="2263511" y="25758"/>
                      <a:pt x="2402083" y="-4873"/>
                      <a:pt x="2176530" y="51516"/>
                    </a:cubicBezTo>
                    <a:lnTo>
                      <a:pt x="1648496" y="38637"/>
                    </a:lnTo>
                    <a:cubicBezTo>
                      <a:pt x="1562576" y="35820"/>
                      <a:pt x="1476882" y="26474"/>
                      <a:pt x="1390918" y="25758"/>
                    </a:cubicBezTo>
                    <a:lnTo>
                      <a:pt x="141668" y="0"/>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OM"/>
              </a:p>
            </p:txBody>
          </p:sp>
        </p:grpSp>
      </p:grpSp>
      <p:sp>
        <p:nvSpPr>
          <p:cNvPr id="30" name="TextBox 29"/>
          <p:cNvSpPr txBox="1"/>
          <p:nvPr/>
        </p:nvSpPr>
        <p:spPr>
          <a:xfrm>
            <a:off x="1596980" y="3953814"/>
            <a:ext cx="1493950" cy="584775"/>
          </a:xfrm>
          <a:prstGeom prst="rect">
            <a:avLst/>
          </a:prstGeom>
          <a:noFill/>
        </p:spPr>
        <p:txBody>
          <a:bodyPr wrap="square" rtlCol="1">
            <a:spAutoFit/>
          </a:bodyPr>
          <a:lstStyle/>
          <a:p>
            <a:r>
              <a:rPr lang="ar-OM" sz="3200" dirty="0" smtClean="0"/>
              <a:t>الفرنسيون</a:t>
            </a:r>
            <a:endParaRPr lang="ar-OM" sz="3200" dirty="0"/>
          </a:p>
        </p:txBody>
      </p:sp>
      <p:grpSp>
        <p:nvGrpSpPr>
          <p:cNvPr id="32" name="Group 31"/>
          <p:cNvGrpSpPr/>
          <p:nvPr/>
        </p:nvGrpSpPr>
        <p:grpSpPr>
          <a:xfrm>
            <a:off x="3668197" y="4639614"/>
            <a:ext cx="4123521" cy="1712890"/>
            <a:chOff x="3668197" y="4639614"/>
            <a:chExt cx="4123521" cy="1712890"/>
          </a:xfrm>
        </p:grpSpPr>
        <p:cxnSp>
          <p:nvCxnSpPr>
            <p:cNvPr id="10" name="Straight Connector 9"/>
            <p:cNvCxnSpPr/>
            <p:nvPr/>
          </p:nvCxnSpPr>
          <p:spPr>
            <a:xfrm flipH="1">
              <a:off x="3812146" y="4696496"/>
              <a:ext cx="3979572" cy="0"/>
            </a:xfrm>
            <a:prstGeom prst="line">
              <a:avLst/>
            </a:prstGeom>
            <a:ln w="76200">
              <a:solidFill>
                <a:srgbClr val="FF0000"/>
              </a:solidFill>
              <a:prstDash val="solid"/>
            </a:ln>
          </p:spPr>
          <p:style>
            <a:lnRef idx="1">
              <a:schemeClr val="accent1"/>
            </a:lnRef>
            <a:fillRef idx="0">
              <a:schemeClr val="accent1"/>
            </a:fillRef>
            <a:effectRef idx="0">
              <a:schemeClr val="accent1"/>
            </a:effectRef>
            <a:fontRef idx="minor">
              <a:schemeClr val="tx1"/>
            </a:fontRef>
          </p:style>
        </p:cxnSp>
        <p:sp>
          <p:nvSpPr>
            <p:cNvPr id="31" name="Freeform 30"/>
            <p:cNvSpPr/>
            <p:nvPr/>
          </p:nvSpPr>
          <p:spPr>
            <a:xfrm>
              <a:off x="3668197" y="4639614"/>
              <a:ext cx="4123521" cy="1712890"/>
            </a:xfrm>
            <a:custGeom>
              <a:avLst/>
              <a:gdLst>
                <a:gd name="connsiteX0" fmla="*/ 128789 w 4123521"/>
                <a:gd name="connsiteY0" fmla="*/ 64394 h 1712890"/>
                <a:gd name="connsiteX1" fmla="*/ 128789 w 4123521"/>
                <a:gd name="connsiteY1" fmla="*/ 309093 h 1712890"/>
                <a:gd name="connsiteX2" fmla="*/ 154547 w 4123521"/>
                <a:gd name="connsiteY2" fmla="*/ 347730 h 1712890"/>
                <a:gd name="connsiteX3" fmla="*/ 244699 w 4123521"/>
                <a:gd name="connsiteY3" fmla="*/ 386366 h 1712890"/>
                <a:gd name="connsiteX4" fmla="*/ 283336 w 4123521"/>
                <a:gd name="connsiteY4" fmla="*/ 463640 h 1712890"/>
                <a:gd name="connsiteX5" fmla="*/ 231820 w 4123521"/>
                <a:gd name="connsiteY5" fmla="*/ 643944 h 1712890"/>
                <a:gd name="connsiteX6" fmla="*/ 218941 w 4123521"/>
                <a:gd name="connsiteY6" fmla="*/ 682580 h 1712890"/>
                <a:gd name="connsiteX7" fmla="*/ 206062 w 4123521"/>
                <a:gd name="connsiteY7" fmla="*/ 734096 h 1712890"/>
                <a:gd name="connsiteX8" fmla="*/ 167426 w 4123521"/>
                <a:gd name="connsiteY8" fmla="*/ 785611 h 1712890"/>
                <a:gd name="connsiteX9" fmla="*/ 141668 w 4123521"/>
                <a:gd name="connsiteY9" fmla="*/ 837127 h 1712890"/>
                <a:gd name="connsiteX10" fmla="*/ 64395 w 4123521"/>
                <a:gd name="connsiteY10" fmla="*/ 888642 h 1712890"/>
                <a:gd name="connsiteX11" fmla="*/ 0 w 4123521"/>
                <a:gd name="connsiteY11" fmla="*/ 1004552 h 1712890"/>
                <a:gd name="connsiteX12" fmla="*/ 12879 w 4123521"/>
                <a:gd name="connsiteY12" fmla="*/ 1043189 h 1712890"/>
                <a:gd name="connsiteX13" fmla="*/ 77274 w 4123521"/>
                <a:gd name="connsiteY13" fmla="*/ 1030310 h 1712890"/>
                <a:gd name="connsiteX14" fmla="*/ 167426 w 4123521"/>
                <a:gd name="connsiteY14" fmla="*/ 1043189 h 1712890"/>
                <a:gd name="connsiteX15" fmla="*/ 231820 w 4123521"/>
                <a:gd name="connsiteY15" fmla="*/ 1133341 h 1712890"/>
                <a:gd name="connsiteX16" fmla="*/ 257578 w 4123521"/>
                <a:gd name="connsiteY16" fmla="*/ 1210614 h 1712890"/>
                <a:gd name="connsiteX17" fmla="*/ 334851 w 4123521"/>
                <a:gd name="connsiteY17" fmla="*/ 1249251 h 1712890"/>
                <a:gd name="connsiteX18" fmla="*/ 360609 w 4123521"/>
                <a:gd name="connsiteY18" fmla="*/ 1287887 h 1712890"/>
                <a:gd name="connsiteX19" fmla="*/ 373488 w 4123521"/>
                <a:gd name="connsiteY19" fmla="*/ 1403797 h 1712890"/>
                <a:gd name="connsiteX20" fmla="*/ 489398 w 4123521"/>
                <a:gd name="connsiteY20" fmla="*/ 1416676 h 1712890"/>
                <a:gd name="connsiteX21" fmla="*/ 566671 w 4123521"/>
                <a:gd name="connsiteY21" fmla="*/ 1442434 h 1712890"/>
                <a:gd name="connsiteX22" fmla="*/ 643944 w 4123521"/>
                <a:gd name="connsiteY22" fmla="*/ 1506828 h 1712890"/>
                <a:gd name="connsiteX23" fmla="*/ 772733 w 4123521"/>
                <a:gd name="connsiteY23" fmla="*/ 1390918 h 1712890"/>
                <a:gd name="connsiteX24" fmla="*/ 811369 w 4123521"/>
                <a:gd name="connsiteY24" fmla="*/ 1378040 h 1712890"/>
                <a:gd name="connsiteX25" fmla="*/ 875764 w 4123521"/>
                <a:gd name="connsiteY25" fmla="*/ 1365161 h 1712890"/>
                <a:gd name="connsiteX26" fmla="*/ 991674 w 4123521"/>
                <a:gd name="connsiteY26" fmla="*/ 1339403 h 1712890"/>
                <a:gd name="connsiteX27" fmla="*/ 1094705 w 4123521"/>
                <a:gd name="connsiteY27" fmla="*/ 1300766 h 1712890"/>
                <a:gd name="connsiteX28" fmla="*/ 1133341 w 4123521"/>
                <a:gd name="connsiteY28" fmla="*/ 1287887 h 1712890"/>
                <a:gd name="connsiteX29" fmla="*/ 1249251 w 4123521"/>
                <a:gd name="connsiteY29" fmla="*/ 1275009 h 1712890"/>
                <a:gd name="connsiteX30" fmla="*/ 1365161 w 4123521"/>
                <a:gd name="connsiteY30" fmla="*/ 1249251 h 1712890"/>
                <a:gd name="connsiteX31" fmla="*/ 1455313 w 4123521"/>
                <a:gd name="connsiteY31" fmla="*/ 1236372 h 1712890"/>
                <a:gd name="connsiteX32" fmla="*/ 1648496 w 4123521"/>
                <a:gd name="connsiteY32" fmla="*/ 1249251 h 1712890"/>
                <a:gd name="connsiteX33" fmla="*/ 1712891 w 4123521"/>
                <a:gd name="connsiteY33" fmla="*/ 1326524 h 1712890"/>
                <a:gd name="connsiteX34" fmla="*/ 1751527 w 4123521"/>
                <a:gd name="connsiteY34" fmla="*/ 1352282 h 1712890"/>
                <a:gd name="connsiteX35" fmla="*/ 1841679 w 4123521"/>
                <a:gd name="connsiteY35" fmla="*/ 1416676 h 1712890"/>
                <a:gd name="connsiteX36" fmla="*/ 2279561 w 4123521"/>
                <a:gd name="connsiteY36" fmla="*/ 1455313 h 1712890"/>
                <a:gd name="connsiteX37" fmla="*/ 2305319 w 4123521"/>
                <a:gd name="connsiteY37" fmla="*/ 1584102 h 1712890"/>
                <a:gd name="connsiteX38" fmla="*/ 2343955 w 4123521"/>
                <a:gd name="connsiteY38" fmla="*/ 1687133 h 1712890"/>
                <a:gd name="connsiteX39" fmla="*/ 2382592 w 4123521"/>
                <a:gd name="connsiteY39" fmla="*/ 1712890 h 1712890"/>
                <a:gd name="connsiteX40" fmla="*/ 2472744 w 4123521"/>
                <a:gd name="connsiteY40" fmla="*/ 1661375 h 1712890"/>
                <a:gd name="connsiteX41" fmla="*/ 2446986 w 4123521"/>
                <a:gd name="connsiteY41" fmla="*/ 1622738 h 1712890"/>
                <a:gd name="connsiteX42" fmla="*/ 2369713 w 4123521"/>
                <a:gd name="connsiteY42" fmla="*/ 1596980 h 1712890"/>
                <a:gd name="connsiteX43" fmla="*/ 2356834 w 4123521"/>
                <a:gd name="connsiteY43" fmla="*/ 1545465 h 1712890"/>
                <a:gd name="connsiteX44" fmla="*/ 2408350 w 4123521"/>
                <a:gd name="connsiteY44" fmla="*/ 1532586 h 1712890"/>
                <a:gd name="connsiteX45" fmla="*/ 2498502 w 4123521"/>
                <a:gd name="connsiteY45" fmla="*/ 1481071 h 1712890"/>
                <a:gd name="connsiteX46" fmla="*/ 2665927 w 4123521"/>
                <a:gd name="connsiteY46" fmla="*/ 1442434 h 1712890"/>
                <a:gd name="connsiteX47" fmla="*/ 2756079 w 4123521"/>
                <a:gd name="connsiteY47" fmla="*/ 1403797 h 1712890"/>
                <a:gd name="connsiteX48" fmla="*/ 2794716 w 4123521"/>
                <a:gd name="connsiteY48" fmla="*/ 1390918 h 1712890"/>
                <a:gd name="connsiteX49" fmla="*/ 2859110 w 4123521"/>
                <a:gd name="connsiteY49" fmla="*/ 1352282 h 1712890"/>
                <a:gd name="connsiteX50" fmla="*/ 2936383 w 4123521"/>
                <a:gd name="connsiteY50" fmla="*/ 1300766 h 1712890"/>
                <a:gd name="connsiteX51" fmla="*/ 2962141 w 4123521"/>
                <a:gd name="connsiteY51" fmla="*/ 1236372 h 1712890"/>
                <a:gd name="connsiteX52" fmla="*/ 3078051 w 4123521"/>
                <a:gd name="connsiteY52" fmla="*/ 1171978 h 1712890"/>
                <a:gd name="connsiteX53" fmla="*/ 3245476 w 4123521"/>
                <a:gd name="connsiteY53" fmla="*/ 1146220 h 1712890"/>
                <a:gd name="connsiteX54" fmla="*/ 3348507 w 4123521"/>
                <a:gd name="connsiteY54" fmla="*/ 1120462 h 1712890"/>
                <a:gd name="connsiteX55" fmla="*/ 3451538 w 4123521"/>
                <a:gd name="connsiteY55" fmla="*/ 1068947 h 1712890"/>
                <a:gd name="connsiteX56" fmla="*/ 3554569 w 4123521"/>
                <a:gd name="connsiteY56" fmla="*/ 991673 h 1712890"/>
                <a:gd name="connsiteX57" fmla="*/ 3606085 w 4123521"/>
                <a:gd name="connsiteY57" fmla="*/ 940158 h 1712890"/>
                <a:gd name="connsiteX58" fmla="*/ 3644721 w 4123521"/>
                <a:gd name="connsiteY58" fmla="*/ 914400 h 1712890"/>
                <a:gd name="connsiteX59" fmla="*/ 3696237 w 4123521"/>
                <a:gd name="connsiteY59" fmla="*/ 875763 h 1712890"/>
                <a:gd name="connsiteX60" fmla="*/ 3734874 w 4123521"/>
                <a:gd name="connsiteY60" fmla="*/ 837127 h 1712890"/>
                <a:gd name="connsiteX61" fmla="*/ 3825026 w 4123521"/>
                <a:gd name="connsiteY61" fmla="*/ 759854 h 1712890"/>
                <a:gd name="connsiteX62" fmla="*/ 3850783 w 4123521"/>
                <a:gd name="connsiteY62" fmla="*/ 708338 h 1712890"/>
                <a:gd name="connsiteX63" fmla="*/ 3902299 w 4123521"/>
                <a:gd name="connsiteY63" fmla="*/ 643944 h 1712890"/>
                <a:gd name="connsiteX64" fmla="*/ 3928057 w 4123521"/>
                <a:gd name="connsiteY64" fmla="*/ 605307 h 1712890"/>
                <a:gd name="connsiteX65" fmla="*/ 3953814 w 4123521"/>
                <a:gd name="connsiteY65" fmla="*/ 489397 h 1712890"/>
                <a:gd name="connsiteX66" fmla="*/ 3992451 w 4123521"/>
                <a:gd name="connsiteY66" fmla="*/ 450761 h 1712890"/>
                <a:gd name="connsiteX67" fmla="*/ 4005330 w 4123521"/>
                <a:gd name="connsiteY67" fmla="*/ 412124 h 1712890"/>
                <a:gd name="connsiteX68" fmla="*/ 4018209 w 4123521"/>
                <a:gd name="connsiteY68" fmla="*/ 334851 h 1712890"/>
                <a:gd name="connsiteX69" fmla="*/ 4095482 w 4123521"/>
                <a:gd name="connsiteY69" fmla="*/ 218941 h 1712890"/>
                <a:gd name="connsiteX70" fmla="*/ 4082603 w 4123521"/>
                <a:gd name="connsiteY70" fmla="*/ 115910 h 1712890"/>
                <a:gd name="connsiteX71" fmla="*/ 4069724 w 4123521"/>
                <a:gd name="connsiteY71" fmla="*/ 77273 h 1712890"/>
                <a:gd name="connsiteX72" fmla="*/ 3825026 w 4123521"/>
                <a:gd name="connsiteY72" fmla="*/ 64394 h 1712890"/>
                <a:gd name="connsiteX73" fmla="*/ 2756079 w 4123521"/>
                <a:gd name="connsiteY73" fmla="*/ 77273 h 1712890"/>
                <a:gd name="connsiteX74" fmla="*/ 2524260 w 4123521"/>
                <a:gd name="connsiteY74" fmla="*/ 64394 h 1712890"/>
                <a:gd name="connsiteX75" fmla="*/ 2472744 w 4123521"/>
                <a:gd name="connsiteY75" fmla="*/ 51516 h 1712890"/>
                <a:gd name="connsiteX76" fmla="*/ 2189409 w 4123521"/>
                <a:gd name="connsiteY76" fmla="*/ 38637 h 1712890"/>
                <a:gd name="connsiteX77" fmla="*/ 1571223 w 4123521"/>
                <a:gd name="connsiteY77" fmla="*/ 12879 h 1712890"/>
                <a:gd name="connsiteX78" fmla="*/ 1429555 w 4123521"/>
                <a:gd name="connsiteY78" fmla="*/ 0 h 1712890"/>
                <a:gd name="connsiteX79" fmla="*/ 167426 w 4123521"/>
                <a:gd name="connsiteY79" fmla="*/ 12879 h 1712890"/>
                <a:gd name="connsiteX80" fmla="*/ 115910 w 4123521"/>
                <a:gd name="connsiteY80" fmla="*/ 64394 h 1712890"/>
                <a:gd name="connsiteX81" fmla="*/ 77274 w 4123521"/>
                <a:gd name="connsiteY81" fmla="*/ 141668 h 1712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4123521" h="1712890">
                  <a:moveTo>
                    <a:pt x="128789" y="64394"/>
                  </a:moveTo>
                  <a:cubicBezTo>
                    <a:pt x="124735" y="125197"/>
                    <a:pt x="97514" y="236118"/>
                    <a:pt x="128789" y="309093"/>
                  </a:cubicBezTo>
                  <a:cubicBezTo>
                    <a:pt x="134886" y="323320"/>
                    <a:pt x="142656" y="337821"/>
                    <a:pt x="154547" y="347730"/>
                  </a:cubicBezTo>
                  <a:cubicBezTo>
                    <a:pt x="175765" y="365412"/>
                    <a:pt x="217859" y="377419"/>
                    <a:pt x="244699" y="386366"/>
                  </a:cubicBezTo>
                  <a:cubicBezTo>
                    <a:pt x="255626" y="402756"/>
                    <a:pt x="285175" y="439737"/>
                    <a:pt x="283336" y="463640"/>
                  </a:cubicBezTo>
                  <a:cubicBezTo>
                    <a:pt x="272725" y="601585"/>
                    <a:pt x="268863" y="557511"/>
                    <a:pt x="231820" y="643944"/>
                  </a:cubicBezTo>
                  <a:cubicBezTo>
                    <a:pt x="226472" y="656422"/>
                    <a:pt x="222670" y="669527"/>
                    <a:pt x="218941" y="682580"/>
                  </a:cubicBezTo>
                  <a:cubicBezTo>
                    <a:pt x="214078" y="699599"/>
                    <a:pt x="213978" y="718264"/>
                    <a:pt x="206062" y="734096"/>
                  </a:cubicBezTo>
                  <a:cubicBezTo>
                    <a:pt x="196463" y="753294"/>
                    <a:pt x="178802" y="767409"/>
                    <a:pt x="167426" y="785611"/>
                  </a:cubicBezTo>
                  <a:cubicBezTo>
                    <a:pt x="157251" y="801892"/>
                    <a:pt x="155244" y="823551"/>
                    <a:pt x="141668" y="837127"/>
                  </a:cubicBezTo>
                  <a:cubicBezTo>
                    <a:pt x="119778" y="859017"/>
                    <a:pt x="64395" y="888642"/>
                    <a:pt x="64395" y="888642"/>
                  </a:cubicBezTo>
                  <a:cubicBezTo>
                    <a:pt x="5349" y="977211"/>
                    <a:pt x="22669" y="936547"/>
                    <a:pt x="0" y="1004552"/>
                  </a:cubicBezTo>
                  <a:cubicBezTo>
                    <a:pt x="4293" y="1017431"/>
                    <a:pt x="0" y="1038896"/>
                    <a:pt x="12879" y="1043189"/>
                  </a:cubicBezTo>
                  <a:cubicBezTo>
                    <a:pt x="33646" y="1050111"/>
                    <a:pt x="55384" y="1030310"/>
                    <a:pt x="77274" y="1030310"/>
                  </a:cubicBezTo>
                  <a:cubicBezTo>
                    <a:pt x="107630" y="1030310"/>
                    <a:pt x="137375" y="1038896"/>
                    <a:pt x="167426" y="1043189"/>
                  </a:cubicBezTo>
                  <a:cubicBezTo>
                    <a:pt x="172615" y="1050108"/>
                    <a:pt x="224972" y="1117933"/>
                    <a:pt x="231820" y="1133341"/>
                  </a:cubicBezTo>
                  <a:cubicBezTo>
                    <a:pt x="242847" y="1158152"/>
                    <a:pt x="231820" y="1202028"/>
                    <a:pt x="257578" y="1210614"/>
                  </a:cubicBezTo>
                  <a:cubicBezTo>
                    <a:pt x="310898" y="1228388"/>
                    <a:pt x="284919" y="1215963"/>
                    <a:pt x="334851" y="1249251"/>
                  </a:cubicBezTo>
                  <a:cubicBezTo>
                    <a:pt x="343437" y="1262130"/>
                    <a:pt x="356855" y="1272871"/>
                    <a:pt x="360609" y="1287887"/>
                  </a:cubicBezTo>
                  <a:cubicBezTo>
                    <a:pt x="370038" y="1325601"/>
                    <a:pt x="346000" y="1376309"/>
                    <a:pt x="373488" y="1403797"/>
                  </a:cubicBezTo>
                  <a:cubicBezTo>
                    <a:pt x="400976" y="1431285"/>
                    <a:pt x="450761" y="1412383"/>
                    <a:pt x="489398" y="1416676"/>
                  </a:cubicBezTo>
                  <a:cubicBezTo>
                    <a:pt x="515156" y="1425262"/>
                    <a:pt x="547473" y="1423235"/>
                    <a:pt x="566671" y="1442434"/>
                  </a:cubicBezTo>
                  <a:cubicBezTo>
                    <a:pt x="616252" y="1492016"/>
                    <a:pt x="590152" y="1470968"/>
                    <a:pt x="643944" y="1506828"/>
                  </a:cubicBezTo>
                  <a:cubicBezTo>
                    <a:pt x="847699" y="1484188"/>
                    <a:pt x="707448" y="1537810"/>
                    <a:pt x="772733" y="1390918"/>
                  </a:cubicBezTo>
                  <a:cubicBezTo>
                    <a:pt x="778246" y="1378513"/>
                    <a:pt x="798199" y="1381332"/>
                    <a:pt x="811369" y="1378040"/>
                  </a:cubicBezTo>
                  <a:cubicBezTo>
                    <a:pt x="832606" y="1372731"/>
                    <a:pt x="854528" y="1370470"/>
                    <a:pt x="875764" y="1365161"/>
                  </a:cubicBezTo>
                  <a:cubicBezTo>
                    <a:pt x="1002585" y="1333455"/>
                    <a:pt x="779031" y="1374844"/>
                    <a:pt x="991674" y="1339403"/>
                  </a:cubicBezTo>
                  <a:cubicBezTo>
                    <a:pt x="1071701" y="1299389"/>
                    <a:pt x="1012873" y="1324147"/>
                    <a:pt x="1094705" y="1300766"/>
                  </a:cubicBezTo>
                  <a:cubicBezTo>
                    <a:pt x="1107758" y="1297037"/>
                    <a:pt x="1119950" y="1290119"/>
                    <a:pt x="1133341" y="1287887"/>
                  </a:cubicBezTo>
                  <a:cubicBezTo>
                    <a:pt x="1171686" y="1281496"/>
                    <a:pt x="1210767" y="1280507"/>
                    <a:pt x="1249251" y="1275009"/>
                  </a:cubicBezTo>
                  <a:cubicBezTo>
                    <a:pt x="1368527" y="1257970"/>
                    <a:pt x="1262065" y="1267996"/>
                    <a:pt x="1365161" y="1249251"/>
                  </a:cubicBezTo>
                  <a:cubicBezTo>
                    <a:pt x="1395027" y="1243821"/>
                    <a:pt x="1425262" y="1240665"/>
                    <a:pt x="1455313" y="1236372"/>
                  </a:cubicBezTo>
                  <a:cubicBezTo>
                    <a:pt x="1519707" y="1240665"/>
                    <a:pt x="1585496" y="1235251"/>
                    <a:pt x="1648496" y="1249251"/>
                  </a:cubicBezTo>
                  <a:cubicBezTo>
                    <a:pt x="1675624" y="1255279"/>
                    <a:pt x="1696113" y="1309746"/>
                    <a:pt x="1712891" y="1326524"/>
                  </a:cubicBezTo>
                  <a:cubicBezTo>
                    <a:pt x="1723836" y="1337469"/>
                    <a:pt x="1738932" y="1343285"/>
                    <a:pt x="1751527" y="1352282"/>
                  </a:cubicBezTo>
                  <a:cubicBezTo>
                    <a:pt x="1754220" y="1354206"/>
                    <a:pt x="1829319" y="1412181"/>
                    <a:pt x="1841679" y="1416676"/>
                  </a:cubicBezTo>
                  <a:cubicBezTo>
                    <a:pt x="1979199" y="1466684"/>
                    <a:pt x="2142434" y="1450039"/>
                    <a:pt x="2279561" y="1455313"/>
                  </a:cubicBezTo>
                  <a:cubicBezTo>
                    <a:pt x="2304246" y="1529365"/>
                    <a:pt x="2285587" y="1465711"/>
                    <a:pt x="2305319" y="1584102"/>
                  </a:cubicBezTo>
                  <a:cubicBezTo>
                    <a:pt x="2312690" y="1628329"/>
                    <a:pt x="2312097" y="1655275"/>
                    <a:pt x="2343955" y="1687133"/>
                  </a:cubicBezTo>
                  <a:cubicBezTo>
                    <a:pt x="2354900" y="1698078"/>
                    <a:pt x="2369713" y="1704304"/>
                    <a:pt x="2382592" y="1712890"/>
                  </a:cubicBezTo>
                  <a:cubicBezTo>
                    <a:pt x="2413917" y="1707669"/>
                    <a:pt x="2482455" y="1719642"/>
                    <a:pt x="2472744" y="1661375"/>
                  </a:cubicBezTo>
                  <a:cubicBezTo>
                    <a:pt x="2470199" y="1646107"/>
                    <a:pt x="2460112" y="1630942"/>
                    <a:pt x="2446986" y="1622738"/>
                  </a:cubicBezTo>
                  <a:cubicBezTo>
                    <a:pt x="2423962" y="1608348"/>
                    <a:pt x="2369713" y="1596980"/>
                    <a:pt x="2369713" y="1596980"/>
                  </a:cubicBezTo>
                  <a:cubicBezTo>
                    <a:pt x="2365420" y="1579808"/>
                    <a:pt x="2347727" y="1560643"/>
                    <a:pt x="2356834" y="1545465"/>
                  </a:cubicBezTo>
                  <a:cubicBezTo>
                    <a:pt x="2365941" y="1530287"/>
                    <a:pt x="2392982" y="1541368"/>
                    <a:pt x="2408350" y="1532586"/>
                  </a:cubicBezTo>
                  <a:cubicBezTo>
                    <a:pt x="2527702" y="1464384"/>
                    <a:pt x="2363037" y="1514935"/>
                    <a:pt x="2498502" y="1481071"/>
                  </a:cubicBezTo>
                  <a:cubicBezTo>
                    <a:pt x="2578467" y="1427760"/>
                    <a:pt x="2506597" y="1466946"/>
                    <a:pt x="2665927" y="1442434"/>
                  </a:cubicBezTo>
                  <a:cubicBezTo>
                    <a:pt x="2697340" y="1437601"/>
                    <a:pt x="2728395" y="1415662"/>
                    <a:pt x="2756079" y="1403797"/>
                  </a:cubicBezTo>
                  <a:cubicBezTo>
                    <a:pt x="2768557" y="1398449"/>
                    <a:pt x="2782574" y="1396989"/>
                    <a:pt x="2794716" y="1390918"/>
                  </a:cubicBezTo>
                  <a:cubicBezTo>
                    <a:pt x="2817105" y="1379724"/>
                    <a:pt x="2837992" y="1365721"/>
                    <a:pt x="2859110" y="1352282"/>
                  </a:cubicBezTo>
                  <a:cubicBezTo>
                    <a:pt x="2885227" y="1335662"/>
                    <a:pt x="2936383" y="1300766"/>
                    <a:pt x="2936383" y="1300766"/>
                  </a:cubicBezTo>
                  <a:cubicBezTo>
                    <a:pt x="2944969" y="1279301"/>
                    <a:pt x="2947948" y="1254620"/>
                    <a:pt x="2962141" y="1236372"/>
                  </a:cubicBezTo>
                  <a:cubicBezTo>
                    <a:pt x="2998061" y="1190189"/>
                    <a:pt x="3027103" y="1180969"/>
                    <a:pt x="3078051" y="1171978"/>
                  </a:cubicBezTo>
                  <a:cubicBezTo>
                    <a:pt x="3133657" y="1162165"/>
                    <a:pt x="3190008" y="1156785"/>
                    <a:pt x="3245476" y="1146220"/>
                  </a:cubicBezTo>
                  <a:cubicBezTo>
                    <a:pt x="3280251" y="1139596"/>
                    <a:pt x="3315360" y="1132892"/>
                    <a:pt x="3348507" y="1120462"/>
                  </a:cubicBezTo>
                  <a:cubicBezTo>
                    <a:pt x="3384460" y="1106980"/>
                    <a:pt x="3451538" y="1068947"/>
                    <a:pt x="3451538" y="1068947"/>
                  </a:cubicBezTo>
                  <a:cubicBezTo>
                    <a:pt x="3609262" y="911223"/>
                    <a:pt x="3408101" y="1101523"/>
                    <a:pt x="3554569" y="991673"/>
                  </a:cubicBezTo>
                  <a:cubicBezTo>
                    <a:pt x="3573997" y="977102"/>
                    <a:pt x="3587647" y="955962"/>
                    <a:pt x="3606085" y="940158"/>
                  </a:cubicBezTo>
                  <a:cubicBezTo>
                    <a:pt x="3617837" y="930085"/>
                    <a:pt x="3632126" y="923397"/>
                    <a:pt x="3644721" y="914400"/>
                  </a:cubicBezTo>
                  <a:cubicBezTo>
                    <a:pt x="3662188" y="901924"/>
                    <a:pt x="3679939" y="889732"/>
                    <a:pt x="3696237" y="875763"/>
                  </a:cubicBezTo>
                  <a:cubicBezTo>
                    <a:pt x="3710066" y="863910"/>
                    <a:pt x="3720882" y="848787"/>
                    <a:pt x="3734874" y="837127"/>
                  </a:cubicBezTo>
                  <a:cubicBezTo>
                    <a:pt x="3852557" y="739058"/>
                    <a:pt x="3670247" y="914630"/>
                    <a:pt x="3825026" y="759854"/>
                  </a:cubicBezTo>
                  <a:cubicBezTo>
                    <a:pt x="3833612" y="742682"/>
                    <a:pt x="3840133" y="724312"/>
                    <a:pt x="3850783" y="708338"/>
                  </a:cubicBezTo>
                  <a:cubicBezTo>
                    <a:pt x="3866031" y="685466"/>
                    <a:pt x="3885806" y="665935"/>
                    <a:pt x="3902299" y="643944"/>
                  </a:cubicBezTo>
                  <a:cubicBezTo>
                    <a:pt x="3911586" y="631561"/>
                    <a:pt x="3919471" y="618186"/>
                    <a:pt x="3928057" y="605307"/>
                  </a:cubicBezTo>
                  <a:cubicBezTo>
                    <a:pt x="3929614" y="595964"/>
                    <a:pt x="3939725" y="510530"/>
                    <a:pt x="3953814" y="489397"/>
                  </a:cubicBezTo>
                  <a:cubicBezTo>
                    <a:pt x="3963917" y="474242"/>
                    <a:pt x="3979572" y="463640"/>
                    <a:pt x="3992451" y="450761"/>
                  </a:cubicBezTo>
                  <a:cubicBezTo>
                    <a:pt x="3996744" y="437882"/>
                    <a:pt x="4002385" y="425376"/>
                    <a:pt x="4005330" y="412124"/>
                  </a:cubicBezTo>
                  <a:cubicBezTo>
                    <a:pt x="4010995" y="386633"/>
                    <a:pt x="4009285" y="359392"/>
                    <a:pt x="4018209" y="334851"/>
                  </a:cubicBezTo>
                  <a:cubicBezTo>
                    <a:pt x="4029900" y="302700"/>
                    <a:pt x="4074400" y="247050"/>
                    <a:pt x="4095482" y="218941"/>
                  </a:cubicBezTo>
                  <a:cubicBezTo>
                    <a:pt x="4126135" y="126984"/>
                    <a:pt x="4143831" y="156729"/>
                    <a:pt x="4082603" y="115910"/>
                  </a:cubicBezTo>
                  <a:cubicBezTo>
                    <a:pt x="4078310" y="103031"/>
                    <a:pt x="4078205" y="87874"/>
                    <a:pt x="4069724" y="77273"/>
                  </a:cubicBezTo>
                  <a:cubicBezTo>
                    <a:pt x="4016208" y="10378"/>
                    <a:pt x="3858086" y="63726"/>
                    <a:pt x="3825026" y="64394"/>
                  </a:cubicBezTo>
                  <a:lnTo>
                    <a:pt x="2756079" y="77273"/>
                  </a:lnTo>
                  <a:cubicBezTo>
                    <a:pt x="2678806" y="72980"/>
                    <a:pt x="2601334" y="71401"/>
                    <a:pt x="2524260" y="64394"/>
                  </a:cubicBezTo>
                  <a:cubicBezTo>
                    <a:pt x="2506632" y="62792"/>
                    <a:pt x="2490392" y="52874"/>
                    <a:pt x="2472744" y="51516"/>
                  </a:cubicBezTo>
                  <a:cubicBezTo>
                    <a:pt x="2378480" y="44265"/>
                    <a:pt x="2283854" y="42930"/>
                    <a:pt x="2189409" y="38637"/>
                  </a:cubicBezTo>
                  <a:cubicBezTo>
                    <a:pt x="1965568" y="-35977"/>
                    <a:pt x="2191233" y="35022"/>
                    <a:pt x="1571223" y="12879"/>
                  </a:cubicBezTo>
                  <a:cubicBezTo>
                    <a:pt x="1523836" y="11187"/>
                    <a:pt x="1476778" y="4293"/>
                    <a:pt x="1429555" y="0"/>
                  </a:cubicBezTo>
                  <a:lnTo>
                    <a:pt x="167426" y="12879"/>
                  </a:lnTo>
                  <a:cubicBezTo>
                    <a:pt x="109421" y="14028"/>
                    <a:pt x="139571" y="28902"/>
                    <a:pt x="115910" y="64394"/>
                  </a:cubicBezTo>
                  <a:cubicBezTo>
                    <a:pt x="68167" y="136009"/>
                    <a:pt x="77274" y="67938"/>
                    <a:pt x="77274" y="141668"/>
                  </a:cubicBezTo>
                </a:path>
              </a:pathLst>
            </a:custGeom>
            <a:solidFill>
              <a:srgbClr val="FF33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OM"/>
            </a:p>
          </p:txBody>
        </p:sp>
      </p:grpSp>
      <p:sp>
        <p:nvSpPr>
          <p:cNvPr id="33" name="TextBox 32"/>
          <p:cNvSpPr txBox="1"/>
          <p:nvPr/>
        </p:nvSpPr>
        <p:spPr>
          <a:xfrm>
            <a:off x="4095482" y="5064617"/>
            <a:ext cx="2910625" cy="523220"/>
          </a:xfrm>
          <a:prstGeom prst="rect">
            <a:avLst/>
          </a:prstGeom>
          <a:noFill/>
        </p:spPr>
        <p:txBody>
          <a:bodyPr wrap="square" rtlCol="1">
            <a:spAutoFit/>
          </a:bodyPr>
          <a:lstStyle/>
          <a:p>
            <a:r>
              <a:rPr lang="ar-OM" sz="2800" b="1" dirty="0" smtClean="0"/>
              <a:t>الألمان والأمريكيون</a:t>
            </a:r>
            <a:endParaRPr lang="ar-OM" sz="2800" b="1" dirty="0"/>
          </a:p>
        </p:txBody>
      </p:sp>
      <p:cxnSp>
        <p:nvCxnSpPr>
          <p:cNvPr id="35" name="Straight Arrow Connector 34"/>
          <p:cNvCxnSpPr/>
          <p:nvPr/>
        </p:nvCxnSpPr>
        <p:spPr>
          <a:xfrm>
            <a:off x="7847797" y="4156483"/>
            <a:ext cx="772733" cy="1080026"/>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a:stCxn id="17" idx="0"/>
            <a:endCxn id="38" idx="2"/>
          </p:cNvCxnSpPr>
          <p:nvPr/>
        </p:nvCxnSpPr>
        <p:spPr>
          <a:xfrm flipV="1">
            <a:off x="7006107" y="5715449"/>
            <a:ext cx="1087034" cy="28529"/>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8" name="Oval 37"/>
          <p:cNvSpPr/>
          <p:nvPr/>
        </p:nvSpPr>
        <p:spPr>
          <a:xfrm>
            <a:off x="8093141" y="5225255"/>
            <a:ext cx="1114433" cy="980388"/>
          </a:xfrm>
          <a:prstGeom prst="ellipse">
            <a:avLst/>
          </a:prstGeom>
        </p:spPr>
        <p:style>
          <a:lnRef idx="2">
            <a:schemeClr val="dk1"/>
          </a:lnRef>
          <a:fillRef idx="1">
            <a:schemeClr val="lt1"/>
          </a:fillRef>
          <a:effectRef idx="0">
            <a:schemeClr val="dk1"/>
          </a:effectRef>
          <a:fontRef idx="minor">
            <a:schemeClr val="dk1"/>
          </a:fontRef>
        </p:style>
        <p:txBody>
          <a:bodyPr rtlCol="1" anchor="ctr"/>
          <a:lstStyle/>
          <a:p>
            <a:pPr algn="ctr"/>
            <a:r>
              <a:rPr lang="ar-OM" dirty="0" smtClean="0"/>
              <a:t>الانجليز</a:t>
            </a:r>
            <a:endParaRPr lang="ar-OM" dirty="0"/>
          </a:p>
        </p:txBody>
      </p:sp>
      <p:sp>
        <p:nvSpPr>
          <p:cNvPr id="41" name="Freeform 40"/>
          <p:cNvSpPr/>
          <p:nvPr/>
        </p:nvSpPr>
        <p:spPr>
          <a:xfrm>
            <a:off x="6116310" y="154546"/>
            <a:ext cx="2886022" cy="4547096"/>
          </a:xfrm>
          <a:custGeom>
            <a:avLst/>
            <a:gdLst>
              <a:gd name="connsiteX0" fmla="*/ 155701 w 2886022"/>
              <a:gd name="connsiteY0" fmla="*/ 1764406 h 4547096"/>
              <a:gd name="connsiteX1" fmla="*/ 220096 w 2886022"/>
              <a:gd name="connsiteY1" fmla="*/ 1725769 h 4547096"/>
              <a:gd name="connsiteX2" fmla="*/ 271611 w 2886022"/>
              <a:gd name="connsiteY2" fmla="*/ 1687133 h 4547096"/>
              <a:gd name="connsiteX3" fmla="*/ 387521 w 2886022"/>
              <a:gd name="connsiteY3" fmla="*/ 1648496 h 4547096"/>
              <a:gd name="connsiteX4" fmla="*/ 426158 w 2886022"/>
              <a:gd name="connsiteY4" fmla="*/ 1635617 h 4547096"/>
              <a:gd name="connsiteX5" fmla="*/ 464794 w 2886022"/>
              <a:gd name="connsiteY5" fmla="*/ 1609860 h 4547096"/>
              <a:gd name="connsiteX6" fmla="*/ 490552 w 2886022"/>
              <a:gd name="connsiteY6" fmla="*/ 1481071 h 4547096"/>
              <a:gd name="connsiteX7" fmla="*/ 503431 w 2886022"/>
              <a:gd name="connsiteY7" fmla="*/ 1442434 h 4547096"/>
              <a:gd name="connsiteX8" fmla="*/ 593583 w 2886022"/>
              <a:gd name="connsiteY8" fmla="*/ 1403798 h 4547096"/>
              <a:gd name="connsiteX9" fmla="*/ 632220 w 2886022"/>
              <a:gd name="connsiteY9" fmla="*/ 1378040 h 4547096"/>
              <a:gd name="connsiteX10" fmla="*/ 915555 w 2886022"/>
              <a:gd name="connsiteY10" fmla="*/ 1339403 h 4547096"/>
              <a:gd name="connsiteX11" fmla="*/ 941313 w 2886022"/>
              <a:gd name="connsiteY11" fmla="*/ 1300767 h 4547096"/>
              <a:gd name="connsiteX12" fmla="*/ 889797 w 2886022"/>
              <a:gd name="connsiteY12" fmla="*/ 1184857 h 4547096"/>
              <a:gd name="connsiteX13" fmla="*/ 851160 w 2886022"/>
              <a:gd name="connsiteY13" fmla="*/ 1159099 h 4547096"/>
              <a:gd name="connsiteX14" fmla="*/ 799645 w 2886022"/>
              <a:gd name="connsiteY14" fmla="*/ 1146220 h 4547096"/>
              <a:gd name="connsiteX15" fmla="*/ 580704 w 2886022"/>
              <a:gd name="connsiteY15" fmla="*/ 1159099 h 4547096"/>
              <a:gd name="connsiteX16" fmla="*/ 503431 w 2886022"/>
              <a:gd name="connsiteY16" fmla="*/ 1184857 h 4547096"/>
              <a:gd name="connsiteX17" fmla="*/ 323127 w 2886022"/>
              <a:gd name="connsiteY17" fmla="*/ 1171978 h 4547096"/>
              <a:gd name="connsiteX18" fmla="*/ 348884 w 2886022"/>
              <a:gd name="connsiteY18" fmla="*/ 1017431 h 4547096"/>
              <a:gd name="connsiteX19" fmla="*/ 374642 w 2886022"/>
              <a:gd name="connsiteY19" fmla="*/ 978795 h 4547096"/>
              <a:gd name="connsiteX20" fmla="*/ 387521 w 2886022"/>
              <a:gd name="connsiteY20" fmla="*/ 862885 h 4547096"/>
              <a:gd name="connsiteX21" fmla="*/ 464794 w 2886022"/>
              <a:gd name="connsiteY21" fmla="*/ 811369 h 4547096"/>
              <a:gd name="connsiteX22" fmla="*/ 567825 w 2886022"/>
              <a:gd name="connsiteY22" fmla="*/ 798491 h 4547096"/>
              <a:gd name="connsiteX23" fmla="*/ 606462 w 2886022"/>
              <a:gd name="connsiteY23" fmla="*/ 785612 h 4547096"/>
              <a:gd name="connsiteX24" fmla="*/ 696614 w 2886022"/>
              <a:gd name="connsiteY24" fmla="*/ 721217 h 4547096"/>
              <a:gd name="connsiteX25" fmla="*/ 722372 w 2886022"/>
              <a:gd name="connsiteY25" fmla="*/ 566671 h 4547096"/>
              <a:gd name="connsiteX26" fmla="*/ 761008 w 2886022"/>
              <a:gd name="connsiteY26" fmla="*/ 489398 h 4547096"/>
              <a:gd name="connsiteX27" fmla="*/ 786766 w 2886022"/>
              <a:gd name="connsiteY27" fmla="*/ 399246 h 4547096"/>
              <a:gd name="connsiteX28" fmla="*/ 799645 w 2886022"/>
              <a:gd name="connsiteY28" fmla="*/ 360609 h 4547096"/>
              <a:gd name="connsiteX29" fmla="*/ 851160 w 2886022"/>
              <a:gd name="connsiteY29" fmla="*/ 64395 h 4547096"/>
              <a:gd name="connsiteX30" fmla="*/ 902676 w 2886022"/>
              <a:gd name="connsiteY30" fmla="*/ 51516 h 4547096"/>
              <a:gd name="connsiteX31" fmla="*/ 954191 w 2886022"/>
              <a:gd name="connsiteY31" fmla="*/ 25758 h 4547096"/>
              <a:gd name="connsiteX32" fmla="*/ 1340558 w 2886022"/>
              <a:gd name="connsiteY32" fmla="*/ 0 h 4547096"/>
              <a:gd name="connsiteX33" fmla="*/ 1469346 w 2886022"/>
              <a:gd name="connsiteY33" fmla="*/ 12879 h 4547096"/>
              <a:gd name="connsiteX34" fmla="*/ 1507983 w 2886022"/>
              <a:gd name="connsiteY34" fmla="*/ 51516 h 4547096"/>
              <a:gd name="connsiteX35" fmla="*/ 1533741 w 2886022"/>
              <a:gd name="connsiteY35" fmla="*/ 128789 h 4547096"/>
              <a:gd name="connsiteX36" fmla="*/ 1546620 w 2886022"/>
              <a:gd name="connsiteY36" fmla="*/ 167426 h 4547096"/>
              <a:gd name="connsiteX37" fmla="*/ 1585256 w 2886022"/>
              <a:gd name="connsiteY37" fmla="*/ 244699 h 4547096"/>
              <a:gd name="connsiteX38" fmla="*/ 1662529 w 2886022"/>
              <a:gd name="connsiteY38" fmla="*/ 321972 h 4547096"/>
              <a:gd name="connsiteX39" fmla="*/ 1714045 w 2886022"/>
              <a:gd name="connsiteY39" fmla="*/ 399246 h 4547096"/>
              <a:gd name="connsiteX40" fmla="*/ 1726924 w 2886022"/>
              <a:gd name="connsiteY40" fmla="*/ 437882 h 4547096"/>
              <a:gd name="connsiteX41" fmla="*/ 1765560 w 2886022"/>
              <a:gd name="connsiteY41" fmla="*/ 463640 h 4547096"/>
              <a:gd name="connsiteX42" fmla="*/ 1817076 w 2886022"/>
              <a:gd name="connsiteY42" fmla="*/ 502277 h 4547096"/>
              <a:gd name="connsiteX43" fmla="*/ 1855713 w 2886022"/>
              <a:gd name="connsiteY43" fmla="*/ 528034 h 4547096"/>
              <a:gd name="connsiteX44" fmla="*/ 1894349 w 2886022"/>
              <a:gd name="connsiteY44" fmla="*/ 566671 h 4547096"/>
              <a:gd name="connsiteX45" fmla="*/ 1971622 w 2886022"/>
              <a:gd name="connsiteY45" fmla="*/ 605308 h 4547096"/>
              <a:gd name="connsiteX46" fmla="*/ 2087532 w 2886022"/>
              <a:gd name="connsiteY46" fmla="*/ 618186 h 4547096"/>
              <a:gd name="connsiteX47" fmla="*/ 2177684 w 2886022"/>
              <a:gd name="connsiteY47" fmla="*/ 656823 h 4547096"/>
              <a:gd name="connsiteX48" fmla="*/ 2267836 w 2886022"/>
              <a:gd name="connsiteY48" fmla="*/ 708339 h 4547096"/>
              <a:gd name="connsiteX49" fmla="*/ 2306473 w 2886022"/>
              <a:gd name="connsiteY49" fmla="*/ 721217 h 4547096"/>
              <a:gd name="connsiteX50" fmla="*/ 2383746 w 2886022"/>
              <a:gd name="connsiteY50" fmla="*/ 772733 h 4547096"/>
              <a:gd name="connsiteX51" fmla="*/ 2422383 w 2886022"/>
              <a:gd name="connsiteY51" fmla="*/ 798491 h 4547096"/>
              <a:gd name="connsiteX52" fmla="*/ 2576929 w 2886022"/>
              <a:gd name="connsiteY52" fmla="*/ 785612 h 4547096"/>
              <a:gd name="connsiteX53" fmla="*/ 2615566 w 2886022"/>
              <a:gd name="connsiteY53" fmla="*/ 759854 h 4547096"/>
              <a:gd name="connsiteX54" fmla="*/ 2654203 w 2886022"/>
              <a:gd name="connsiteY54" fmla="*/ 746975 h 4547096"/>
              <a:gd name="connsiteX55" fmla="*/ 2705718 w 2886022"/>
              <a:gd name="connsiteY55" fmla="*/ 721217 h 4547096"/>
              <a:gd name="connsiteX56" fmla="*/ 2731476 w 2886022"/>
              <a:gd name="connsiteY56" fmla="*/ 682581 h 4547096"/>
              <a:gd name="connsiteX57" fmla="*/ 2770113 w 2886022"/>
              <a:gd name="connsiteY57" fmla="*/ 669702 h 4547096"/>
              <a:gd name="connsiteX58" fmla="*/ 2808749 w 2886022"/>
              <a:gd name="connsiteY58" fmla="*/ 631065 h 4547096"/>
              <a:gd name="connsiteX59" fmla="*/ 2847386 w 2886022"/>
              <a:gd name="connsiteY59" fmla="*/ 656823 h 4547096"/>
              <a:gd name="connsiteX60" fmla="*/ 2860265 w 2886022"/>
              <a:gd name="connsiteY60" fmla="*/ 695460 h 4547096"/>
              <a:gd name="connsiteX61" fmla="*/ 2886022 w 2886022"/>
              <a:gd name="connsiteY61" fmla="*/ 734096 h 4547096"/>
              <a:gd name="connsiteX62" fmla="*/ 2873144 w 2886022"/>
              <a:gd name="connsiteY62" fmla="*/ 850006 h 4547096"/>
              <a:gd name="connsiteX63" fmla="*/ 2860265 w 2886022"/>
              <a:gd name="connsiteY63" fmla="*/ 927279 h 4547096"/>
              <a:gd name="connsiteX64" fmla="*/ 2847386 w 2886022"/>
              <a:gd name="connsiteY64" fmla="*/ 1159099 h 4547096"/>
              <a:gd name="connsiteX65" fmla="*/ 2731476 w 2886022"/>
              <a:gd name="connsiteY65" fmla="*/ 1223493 h 4547096"/>
              <a:gd name="connsiteX66" fmla="*/ 2692839 w 2886022"/>
              <a:gd name="connsiteY66" fmla="*/ 1236372 h 4547096"/>
              <a:gd name="connsiteX67" fmla="*/ 2654203 w 2886022"/>
              <a:gd name="connsiteY67" fmla="*/ 1249251 h 4547096"/>
              <a:gd name="connsiteX68" fmla="*/ 2628445 w 2886022"/>
              <a:gd name="connsiteY68" fmla="*/ 1287888 h 4547096"/>
              <a:gd name="connsiteX69" fmla="*/ 2628445 w 2886022"/>
              <a:gd name="connsiteY69" fmla="*/ 1390919 h 4547096"/>
              <a:gd name="connsiteX70" fmla="*/ 2679960 w 2886022"/>
              <a:gd name="connsiteY70" fmla="*/ 1468192 h 4547096"/>
              <a:gd name="connsiteX71" fmla="*/ 2692839 w 2886022"/>
              <a:gd name="connsiteY71" fmla="*/ 1558344 h 4547096"/>
              <a:gd name="connsiteX72" fmla="*/ 2692839 w 2886022"/>
              <a:gd name="connsiteY72" fmla="*/ 1700012 h 4547096"/>
              <a:gd name="connsiteX73" fmla="*/ 2641324 w 2886022"/>
              <a:gd name="connsiteY73" fmla="*/ 1712891 h 4547096"/>
              <a:gd name="connsiteX74" fmla="*/ 2525414 w 2886022"/>
              <a:gd name="connsiteY74" fmla="*/ 1725769 h 4547096"/>
              <a:gd name="connsiteX75" fmla="*/ 2512535 w 2886022"/>
              <a:gd name="connsiteY75" fmla="*/ 1828800 h 4547096"/>
              <a:gd name="connsiteX76" fmla="*/ 2435262 w 2886022"/>
              <a:gd name="connsiteY76" fmla="*/ 1854558 h 4547096"/>
              <a:gd name="connsiteX77" fmla="*/ 2357989 w 2886022"/>
              <a:gd name="connsiteY77" fmla="*/ 1931831 h 4547096"/>
              <a:gd name="connsiteX78" fmla="*/ 2345110 w 2886022"/>
              <a:gd name="connsiteY78" fmla="*/ 1970468 h 4547096"/>
              <a:gd name="connsiteX79" fmla="*/ 2306473 w 2886022"/>
              <a:gd name="connsiteY79" fmla="*/ 1996226 h 4547096"/>
              <a:gd name="connsiteX80" fmla="*/ 2177684 w 2886022"/>
              <a:gd name="connsiteY80" fmla="*/ 2009105 h 4547096"/>
              <a:gd name="connsiteX81" fmla="*/ 2139048 w 2886022"/>
              <a:gd name="connsiteY81" fmla="*/ 2086378 h 4547096"/>
              <a:gd name="connsiteX82" fmla="*/ 2074653 w 2886022"/>
              <a:gd name="connsiteY82" fmla="*/ 2202288 h 4547096"/>
              <a:gd name="connsiteX83" fmla="*/ 2036017 w 2886022"/>
              <a:gd name="connsiteY83" fmla="*/ 2215167 h 4547096"/>
              <a:gd name="connsiteX84" fmla="*/ 1945865 w 2886022"/>
              <a:gd name="connsiteY84" fmla="*/ 2305319 h 4547096"/>
              <a:gd name="connsiteX85" fmla="*/ 1920107 w 2886022"/>
              <a:gd name="connsiteY85" fmla="*/ 2343955 h 4547096"/>
              <a:gd name="connsiteX86" fmla="*/ 1894349 w 2886022"/>
              <a:gd name="connsiteY86" fmla="*/ 2395471 h 4547096"/>
              <a:gd name="connsiteX87" fmla="*/ 1817076 w 2886022"/>
              <a:gd name="connsiteY87" fmla="*/ 2408350 h 4547096"/>
              <a:gd name="connsiteX88" fmla="*/ 1726924 w 2886022"/>
              <a:gd name="connsiteY88" fmla="*/ 2434108 h 4547096"/>
              <a:gd name="connsiteX89" fmla="*/ 1662529 w 2886022"/>
              <a:gd name="connsiteY89" fmla="*/ 2511381 h 4547096"/>
              <a:gd name="connsiteX90" fmla="*/ 1585256 w 2886022"/>
              <a:gd name="connsiteY90" fmla="*/ 2575775 h 4547096"/>
              <a:gd name="connsiteX91" fmla="*/ 1559498 w 2886022"/>
              <a:gd name="connsiteY91" fmla="*/ 2614412 h 4547096"/>
              <a:gd name="connsiteX92" fmla="*/ 1520862 w 2886022"/>
              <a:gd name="connsiteY92" fmla="*/ 2627291 h 4547096"/>
              <a:gd name="connsiteX93" fmla="*/ 1482225 w 2886022"/>
              <a:gd name="connsiteY93" fmla="*/ 2653048 h 4547096"/>
              <a:gd name="connsiteX94" fmla="*/ 1456467 w 2886022"/>
              <a:gd name="connsiteY94" fmla="*/ 2614412 h 4547096"/>
              <a:gd name="connsiteX95" fmla="*/ 1443589 w 2886022"/>
              <a:gd name="connsiteY95" fmla="*/ 2562896 h 4547096"/>
              <a:gd name="connsiteX96" fmla="*/ 1417831 w 2886022"/>
              <a:gd name="connsiteY96" fmla="*/ 2524260 h 4547096"/>
              <a:gd name="connsiteX97" fmla="*/ 1469346 w 2886022"/>
              <a:gd name="connsiteY97" fmla="*/ 2459865 h 4547096"/>
              <a:gd name="connsiteX98" fmla="*/ 1546620 w 2886022"/>
              <a:gd name="connsiteY98" fmla="*/ 2369713 h 4547096"/>
              <a:gd name="connsiteX99" fmla="*/ 1533741 w 2886022"/>
              <a:gd name="connsiteY99" fmla="*/ 2331077 h 4547096"/>
              <a:gd name="connsiteX100" fmla="*/ 1456467 w 2886022"/>
              <a:gd name="connsiteY100" fmla="*/ 2305319 h 4547096"/>
              <a:gd name="connsiteX101" fmla="*/ 1327679 w 2886022"/>
              <a:gd name="connsiteY101" fmla="*/ 2318198 h 4547096"/>
              <a:gd name="connsiteX102" fmla="*/ 1250405 w 2886022"/>
              <a:gd name="connsiteY102" fmla="*/ 2472744 h 4547096"/>
              <a:gd name="connsiteX103" fmla="*/ 1224648 w 2886022"/>
              <a:gd name="connsiteY103" fmla="*/ 2511381 h 4547096"/>
              <a:gd name="connsiteX104" fmla="*/ 1121617 w 2886022"/>
              <a:gd name="connsiteY104" fmla="*/ 2562896 h 4547096"/>
              <a:gd name="connsiteX105" fmla="*/ 1057222 w 2886022"/>
              <a:gd name="connsiteY105" fmla="*/ 2640169 h 4547096"/>
              <a:gd name="connsiteX106" fmla="*/ 1031465 w 2886022"/>
              <a:gd name="connsiteY106" fmla="*/ 2717443 h 4547096"/>
              <a:gd name="connsiteX107" fmla="*/ 992828 w 2886022"/>
              <a:gd name="connsiteY107" fmla="*/ 2743200 h 4547096"/>
              <a:gd name="connsiteX108" fmla="*/ 941313 w 2886022"/>
              <a:gd name="connsiteY108" fmla="*/ 2756079 h 4547096"/>
              <a:gd name="connsiteX109" fmla="*/ 902676 w 2886022"/>
              <a:gd name="connsiteY109" fmla="*/ 2768958 h 4547096"/>
              <a:gd name="connsiteX110" fmla="*/ 876918 w 2886022"/>
              <a:gd name="connsiteY110" fmla="*/ 2807595 h 4547096"/>
              <a:gd name="connsiteX111" fmla="*/ 1044344 w 2886022"/>
              <a:gd name="connsiteY111" fmla="*/ 2884868 h 4547096"/>
              <a:gd name="connsiteX112" fmla="*/ 1082980 w 2886022"/>
              <a:gd name="connsiteY112" fmla="*/ 2923505 h 4547096"/>
              <a:gd name="connsiteX113" fmla="*/ 1108738 w 2886022"/>
              <a:gd name="connsiteY113" fmla="*/ 2962141 h 4547096"/>
              <a:gd name="connsiteX114" fmla="*/ 1186011 w 2886022"/>
              <a:gd name="connsiteY114" fmla="*/ 2987899 h 4547096"/>
              <a:gd name="connsiteX115" fmla="*/ 1314800 w 2886022"/>
              <a:gd name="connsiteY115" fmla="*/ 2949262 h 4547096"/>
              <a:gd name="connsiteX116" fmla="*/ 1379194 w 2886022"/>
              <a:gd name="connsiteY116" fmla="*/ 2859110 h 4547096"/>
              <a:gd name="connsiteX117" fmla="*/ 1469346 w 2886022"/>
              <a:gd name="connsiteY117" fmla="*/ 2871989 h 4547096"/>
              <a:gd name="connsiteX118" fmla="*/ 1585256 w 2886022"/>
              <a:gd name="connsiteY118" fmla="*/ 2923505 h 4547096"/>
              <a:gd name="connsiteX119" fmla="*/ 1714045 w 2886022"/>
              <a:gd name="connsiteY119" fmla="*/ 2936384 h 4547096"/>
              <a:gd name="connsiteX120" fmla="*/ 1701166 w 2886022"/>
              <a:gd name="connsiteY120" fmla="*/ 2975020 h 4547096"/>
              <a:gd name="connsiteX121" fmla="*/ 1662529 w 2886022"/>
              <a:gd name="connsiteY121" fmla="*/ 2987899 h 4547096"/>
              <a:gd name="connsiteX122" fmla="*/ 1585256 w 2886022"/>
              <a:gd name="connsiteY122" fmla="*/ 3026536 h 4547096"/>
              <a:gd name="connsiteX123" fmla="*/ 1559498 w 2886022"/>
              <a:gd name="connsiteY123" fmla="*/ 3065172 h 4547096"/>
              <a:gd name="connsiteX124" fmla="*/ 1520862 w 2886022"/>
              <a:gd name="connsiteY124" fmla="*/ 3078051 h 4547096"/>
              <a:gd name="connsiteX125" fmla="*/ 1482225 w 2886022"/>
              <a:gd name="connsiteY125" fmla="*/ 3103809 h 4547096"/>
              <a:gd name="connsiteX126" fmla="*/ 1456467 w 2886022"/>
              <a:gd name="connsiteY126" fmla="*/ 3142446 h 4547096"/>
              <a:gd name="connsiteX127" fmla="*/ 1379194 w 2886022"/>
              <a:gd name="connsiteY127" fmla="*/ 3206840 h 4547096"/>
              <a:gd name="connsiteX128" fmla="*/ 1327679 w 2886022"/>
              <a:gd name="connsiteY128" fmla="*/ 3284113 h 4547096"/>
              <a:gd name="connsiteX129" fmla="*/ 1314800 w 2886022"/>
              <a:gd name="connsiteY129" fmla="*/ 3322750 h 4547096"/>
              <a:gd name="connsiteX130" fmla="*/ 1276163 w 2886022"/>
              <a:gd name="connsiteY130" fmla="*/ 3348508 h 4547096"/>
              <a:gd name="connsiteX131" fmla="*/ 1276163 w 2886022"/>
              <a:gd name="connsiteY131" fmla="*/ 3515933 h 4547096"/>
              <a:gd name="connsiteX132" fmla="*/ 1327679 w 2886022"/>
              <a:gd name="connsiteY132" fmla="*/ 3528812 h 4547096"/>
              <a:gd name="connsiteX133" fmla="*/ 1404952 w 2886022"/>
              <a:gd name="connsiteY133" fmla="*/ 3554569 h 4547096"/>
              <a:gd name="connsiteX134" fmla="*/ 1443589 w 2886022"/>
              <a:gd name="connsiteY134" fmla="*/ 3567448 h 4547096"/>
              <a:gd name="connsiteX135" fmla="*/ 1520862 w 2886022"/>
              <a:gd name="connsiteY135" fmla="*/ 3618964 h 4547096"/>
              <a:gd name="connsiteX136" fmla="*/ 1559498 w 2886022"/>
              <a:gd name="connsiteY136" fmla="*/ 3644722 h 4547096"/>
              <a:gd name="connsiteX137" fmla="*/ 1585256 w 2886022"/>
              <a:gd name="connsiteY137" fmla="*/ 3683358 h 4547096"/>
              <a:gd name="connsiteX138" fmla="*/ 1701166 w 2886022"/>
              <a:gd name="connsiteY138" fmla="*/ 3773510 h 4547096"/>
              <a:gd name="connsiteX139" fmla="*/ 1739803 w 2886022"/>
              <a:gd name="connsiteY139" fmla="*/ 3799268 h 4547096"/>
              <a:gd name="connsiteX140" fmla="*/ 1726924 w 2886022"/>
              <a:gd name="connsiteY140" fmla="*/ 3876541 h 4547096"/>
              <a:gd name="connsiteX141" fmla="*/ 1688287 w 2886022"/>
              <a:gd name="connsiteY141" fmla="*/ 3889420 h 4547096"/>
              <a:gd name="connsiteX142" fmla="*/ 1559498 w 2886022"/>
              <a:gd name="connsiteY142" fmla="*/ 3902299 h 4547096"/>
              <a:gd name="connsiteX143" fmla="*/ 1533741 w 2886022"/>
              <a:gd name="connsiteY143" fmla="*/ 3940936 h 4547096"/>
              <a:gd name="connsiteX144" fmla="*/ 1572377 w 2886022"/>
              <a:gd name="connsiteY144" fmla="*/ 3979572 h 4547096"/>
              <a:gd name="connsiteX145" fmla="*/ 1611014 w 2886022"/>
              <a:gd name="connsiteY145" fmla="*/ 3992451 h 4547096"/>
              <a:gd name="connsiteX146" fmla="*/ 1701166 w 2886022"/>
              <a:gd name="connsiteY146" fmla="*/ 4018209 h 4547096"/>
              <a:gd name="connsiteX147" fmla="*/ 1688287 w 2886022"/>
              <a:gd name="connsiteY147" fmla="*/ 4069724 h 4547096"/>
              <a:gd name="connsiteX148" fmla="*/ 1688287 w 2886022"/>
              <a:gd name="connsiteY148" fmla="*/ 4108361 h 4547096"/>
              <a:gd name="connsiteX149" fmla="*/ 1701166 w 2886022"/>
              <a:gd name="connsiteY149" fmla="*/ 4146998 h 4547096"/>
              <a:gd name="connsiteX150" fmla="*/ 1907228 w 2886022"/>
              <a:gd name="connsiteY150" fmla="*/ 4198513 h 4547096"/>
              <a:gd name="connsiteX151" fmla="*/ 1920107 w 2886022"/>
              <a:gd name="connsiteY151" fmla="*/ 4237150 h 4547096"/>
              <a:gd name="connsiteX152" fmla="*/ 1868591 w 2886022"/>
              <a:gd name="connsiteY152" fmla="*/ 4327302 h 4547096"/>
              <a:gd name="connsiteX153" fmla="*/ 1804197 w 2886022"/>
              <a:gd name="connsiteY153" fmla="*/ 4417454 h 4547096"/>
              <a:gd name="connsiteX154" fmla="*/ 1726924 w 2886022"/>
              <a:gd name="connsiteY154" fmla="*/ 4481848 h 4547096"/>
              <a:gd name="connsiteX155" fmla="*/ 1108738 w 2886022"/>
              <a:gd name="connsiteY155" fmla="*/ 4520485 h 4547096"/>
              <a:gd name="connsiteX156" fmla="*/ 516310 w 2886022"/>
              <a:gd name="connsiteY156" fmla="*/ 4520485 h 4547096"/>
              <a:gd name="connsiteX157" fmla="*/ 477673 w 2886022"/>
              <a:gd name="connsiteY157" fmla="*/ 4507606 h 4547096"/>
              <a:gd name="connsiteX158" fmla="*/ 413279 w 2886022"/>
              <a:gd name="connsiteY158" fmla="*/ 4494727 h 4547096"/>
              <a:gd name="connsiteX159" fmla="*/ 336005 w 2886022"/>
              <a:gd name="connsiteY159" fmla="*/ 4468969 h 4547096"/>
              <a:gd name="connsiteX160" fmla="*/ 258732 w 2886022"/>
              <a:gd name="connsiteY160" fmla="*/ 4456091 h 4547096"/>
              <a:gd name="connsiteX161" fmla="*/ 168580 w 2886022"/>
              <a:gd name="connsiteY161" fmla="*/ 4443212 h 4547096"/>
              <a:gd name="connsiteX162" fmla="*/ 104186 w 2886022"/>
              <a:gd name="connsiteY162" fmla="*/ 4430333 h 4547096"/>
              <a:gd name="connsiteX163" fmla="*/ 78428 w 2886022"/>
              <a:gd name="connsiteY163" fmla="*/ 4391696 h 4547096"/>
              <a:gd name="connsiteX164" fmla="*/ 52670 w 2886022"/>
              <a:gd name="connsiteY164" fmla="*/ 4134119 h 4547096"/>
              <a:gd name="connsiteX165" fmla="*/ 39791 w 2886022"/>
              <a:gd name="connsiteY165" fmla="*/ 4082603 h 4547096"/>
              <a:gd name="connsiteX166" fmla="*/ 26913 w 2886022"/>
              <a:gd name="connsiteY166" fmla="*/ 4018209 h 4547096"/>
              <a:gd name="connsiteX167" fmla="*/ 14034 w 2886022"/>
              <a:gd name="connsiteY167" fmla="*/ 3245477 h 4547096"/>
              <a:gd name="connsiteX168" fmla="*/ 1155 w 2886022"/>
              <a:gd name="connsiteY168" fmla="*/ 2691685 h 4547096"/>
              <a:gd name="connsiteX169" fmla="*/ 1155 w 2886022"/>
              <a:gd name="connsiteY169" fmla="*/ 1841679 h 4547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Lst>
            <a:rect l="l" t="t" r="r" b="b"/>
            <a:pathLst>
              <a:path w="2886022" h="4547096">
                <a:moveTo>
                  <a:pt x="155701" y="1764406"/>
                </a:moveTo>
                <a:cubicBezTo>
                  <a:pt x="177166" y="1751527"/>
                  <a:pt x="199268" y="1739654"/>
                  <a:pt x="220096" y="1725769"/>
                </a:cubicBezTo>
                <a:cubicBezTo>
                  <a:pt x="237956" y="1713863"/>
                  <a:pt x="252413" y="1696732"/>
                  <a:pt x="271611" y="1687133"/>
                </a:cubicBezTo>
                <a:cubicBezTo>
                  <a:pt x="271613" y="1687132"/>
                  <a:pt x="368202" y="1654936"/>
                  <a:pt x="387521" y="1648496"/>
                </a:cubicBezTo>
                <a:cubicBezTo>
                  <a:pt x="400400" y="1644203"/>
                  <a:pt x="414862" y="1643147"/>
                  <a:pt x="426158" y="1635617"/>
                </a:cubicBezTo>
                <a:lnTo>
                  <a:pt x="464794" y="1609860"/>
                </a:lnTo>
                <a:cubicBezTo>
                  <a:pt x="493891" y="1522570"/>
                  <a:pt x="460954" y="1629059"/>
                  <a:pt x="490552" y="1481071"/>
                </a:cubicBezTo>
                <a:cubicBezTo>
                  <a:pt x="493214" y="1467759"/>
                  <a:pt x="493832" y="1452033"/>
                  <a:pt x="503431" y="1442434"/>
                </a:cubicBezTo>
                <a:cubicBezTo>
                  <a:pt x="530229" y="1415636"/>
                  <a:pt x="562797" y="1419191"/>
                  <a:pt x="593583" y="1403798"/>
                </a:cubicBezTo>
                <a:cubicBezTo>
                  <a:pt x="607428" y="1396876"/>
                  <a:pt x="618075" y="1384327"/>
                  <a:pt x="632220" y="1378040"/>
                </a:cubicBezTo>
                <a:cubicBezTo>
                  <a:pt x="733310" y="1333111"/>
                  <a:pt x="787517" y="1347405"/>
                  <a:pt x="915555" y="1339403"/>
                </a:cubicBezTo>
                <a:cubicBezTo>
                  <a:pt x="924141" y="1326524"/>
                  <a:pt x="941313" y="1316245"/>
                  <a:pt x="941313" y="1300767"/>
                </a:cubicBezTo>
                <a:cubicBezTo>
                  <a:pt x="941313" y="1275261"/>
                  <a:pt x="913142" y="1208201"/>
                  <a:pt x="889797" y="1184857"/>
                </a:cubicBezTo>
                <a:cubicBezTo>
                  <a:pt x="878852" y="1173912"/>
                  <a:pt x="865387" y="1165196"/>
                  <a:pt x="851160" y="1159099"/>
                </a:cubicBezTo>
                <a:cubicBezTo>
                  <a:pt x="834891" y="1152126"/>
                  <a:pt x="816817" y="1150513"/>
                  <a:pt x="799645" y="1146220"/>
                </a:cubicBezTo>
                <a:cubicBezTo>
                  <a:pt x="726665" y="1150513"/>
                  <a:pt x="653196" y="1149643"/>
                  <a:pt x="580704" y="1159099"/>
                </a:cubicBezTo>
                <a:cubicBezTo>
                  <a:pt x="553781" y="1162611"/>
                  <a:pt x="503431" y="1184857"/>
                  <a:pt x="503431" y="1184857"/>
                </a:cubicBezTo>
                <a:cubicBezTo>
                  <a:pt x="443330" y="1180564"/>
                  <a:pt x="370886" y="1208716"/>
                  <a:pt x="323127" y="1171978"/>
                </a:cubicBezTo>
                <a:cubicBezTo>
                  <a:pt x="312812" y="1164043"/>
                  <a:pt x="332335" y="1050529"/>
                  <a:pt x="348884" y="1017431"/>
                </a:cubicBezTo>
                <a:cubicBezTo>
                  <a:pt x="355806" y="1003587"/>
                  <a:pt x="366056" y="991674"/>
                  <a:pt x="374642" y="978795"/>
                </a:cubicBezTo>
                <a:cubicBezTo>
                  <a:pt x="378935" y="940158"/>
                  <a:pt x="378093" y="900599"/>
                  <a:pt x="387521" y="862885"/>
                </a:cubicBezTo>
                <a:cubicBezTo>
                  <a:pt x="398631" y="818447"/>
                  <a:pt x="426241" y="817794"/>
                  <a:pt x="464794" y="811369"/>
                </a:cubicBezTo>
                <a:cubicBezTo>
                  <a:pt x="498934" y="805679"/>
                  <a:pt x="533481" y="802784"/>
                  <a:pt x="567825" y="798491"/>
                </a:cubicBezTo>
                <a:cubicBezTo>
                  <a:pt x="580704" y="794198"/>
                  <a:pt x="594320" y="791683"/>
                  <a:pt x="606462" y="785612"/>
                </a:cubicBezTo>
                <a:cubicBezTo>
                  <a:pt x="625291" y="776198"/>
                  <a:pt x="684951" y="729964"/>
                  <a:pt x="696614" y="721217"/>
                </a:cubicBezTo>
                <a:cubicBezTo>
                  <a:pt x="726807" y="630639"/>
                  <a:pt x="693616" y="739206"/>
                  <a:pt x="722372" y="566671"/>
                </a:cubicBezTo>
                <a:cubicBezTo>
                  <a:pt x="730465" y="518114"/>
                  <a:pt x="738758" y="533899"/>
                  <a:pt x="761008" y="489398"/>
                </a:cubicBezTo>
                <a:cubicBezTo>
                  <a:pt x="771301" y="468812"/>
                  <a:pt x="781264" y="418503"/>
                  <a:pt x="786766" y="399246"/>
                </a:cubicBezTo>
                <a:cubicBezTo>
                  <a:pt x="790496" y="386193"/>
                  <a:pt x="795352" y="373488"/>
                  <a:pt x="799645" y="360609"/>
                </a:cubicBezTo>
                <a:cubicBezTo>
                  <a:pt x="803082" y="291879"/>
                  <a:pt x="753930" y="119955"/>
                  <a:pt x="851160" y="64395"/>
                </a:cubicBezTo>
                <a:cubicBezTo>
                  <a:pt x="866528" y="55613"/>
                  <a:pt x="885504" y="55809"/>
                  <a:pt x="902676" y="51516"/>
                </a:cubicBezTo>
                <a:cubicBezTo>
                  <a:pt x="919848" y="42930"/>
                  <a:pt x="935094" y="27734"/>
                  <a:pt x="954191" y="25758"/>
                </a:cubicBezTo>
                <a:cubicBezTo>
                  <a:pt x="1523996" y="-33188"/>
                  <a:pt x="1124788" y="43154"/>
                  <a:pt x="1340558" y="0"/>
                </a:cubicBezTo>
                <a:cubicBezTo>
                  <a:pt x="1383487" y="4293"/>
                  <a:pt x="1428110" y="191"/>
                  <a:pt x="1469346" y="12879"/>
                </a:cubicBezTo>
                <a:cubicBezTo>
                  <a:pt x="1486754" y="18235"/>
                  <a:pt x="1499138" y="35594"/>
                  <a:pt x="1507983" y="51516"/>
                </a:cubicBezTo>
                <a:cubicBezTo>
                  <a:pt x="1521169" y="75250"/>
                  <a:pt x="1525155" y="103031"/>
                  <a:pt x="1533741" y="128789"/>
                </a:cubicBezTo>
                <a:lnTo>
                  <a:pt x="1546620" y="167426"/>
                </a:lnTo>
                <a:cubicBezTo>
                  <a:pt x="1558555" y="203231"/>
                  <a:pt x="1558624" y="214738"/>
                  <a:pt x="1585256" y="244699"/>
                </a:cubicBezTo>
                <a:cubicBezTo>
                  <a:pt x="1609457" y="271925"/>
                  <a:pt x="1642323" y="291663"/>
                  <a:pt x="1662529" y="321972"/>
                </a:cubicBezTo>
                <a:cubicBezTo>
                  <a:pt x="1679701" y="347730"/>
                  <a:pt x="1704255" y="369877"/>
                  <a:pt x="1714045" y="399246"/>
                </a:cubicBezTo>
                <a:cubicBezTo>
                  <a:pt x="1718338" y="412125"/>
                  <a:pt x="1718444" y="427281"/>
                  <a:pt x="1726924" y="437882"/>
                </a:cubicBezTo>
                <a:cubicBezTo>
                  <a:pt x="1736593" y="449969"/>
                  <a:pt x="1752965" y="454643"/>
                  <a:pt x="1765560" y="463640"/>
                </a:cubicBezTo>
                <a:cubicBezTo>
                  <a:pt x="1783027" y="476116"/>
                  <a:pt x="1799609" y="489801"/>
                  <a:pt x="1817076" y="502277"/>
                </a:cubicBezTo>
                <a:cubicBezTo>
                  <a:pt x="1829671" y="511274"/>
                  <a:pt x="1843822" y="518125"/>
                  <a:pt x="1855713" y="528034"/>
                </a:cubicBezTo>
                <a:cubicBezTo>
                  <a:pt x="1869705" y="539694"/>
                  <a:pt x="1880357" y="555011"/>
                  <a:pt x="1894349" y="566671"/>
                </a:cubicBezTo>
                <a:cubicBezTo>
                  <a:pt x="1916598" y="585212"/>
                  <a:pt x="1942581" y="600468"/>
                  <a:pt x="1971622" y="605308"/>
                </a:cubicBezTo>
                <a:cubicBezTo>
                  <a:pt x="2009967" y="611699"/>
                  <a:pt x="2048895" y="613893"/>
                  <a:pt x="2087532" y="618186"/>
                </a:cubicBezTo>
                <a:cubicBezTo>
                  <a:pt x="2130879" y="632635"/>
                  <a:pt x="2133122" y="631359"/>
                  <a:pt x="2177684" y="656823"/>
                </a:cubicBezTo>
                <a:cubicBezTo>
                  <a:pt x="2242346" y="693773"/>
                  <a:pt x="2190011" y="674986"/>
                  <a:pt x="2267836" y="708339"/>
                </a:cubicBezTo>
                <a:cubicBezTo>
                  <a:pt x="2280314" y="713687"/>
                  <a:pt x="2293594" y="716924"/>
                  <a:pt x="2306473" y="721217"/>
                </a:cubicBezTo>
                <a:lnTo>
                  <a:pt x="2383746" y="772733"/>
                </a:lnTo>
                <a:lnTo>
                  <a:pt x="2422383" y="798491"/>
                </a:lnTo>
                <a:cubicBezTo>
                  <a:pt x="2473898" y="794198"/>
                  <a:pt x="2526239" y="795750"/>
                  <a:pt x="2576929" y="785612"/>
                </a:cubicBezTo>
                <a:cubicBezTo>
                  <a:pt x="2592107" y="782576"/>
                  <a:pt x="2601721" y="766776"/>
                  <a:pt x="2615566" y="759854"/>
                </a:cubicBezTo>
                <a:cubicBezTo>
                  <a:pt x="2627708" y="753783"/>
                  <a:pt x="2641725" y="752323"/>
                  <a:pt x="2654203" y="746975"/>
                </a:cubicBezTo>
                <a:cubicBezTo>
                  <a:pt x="2671849" y="739412"/>
                  <a:pt x="2688546" y="729803"/>
                  <a:pt x="2705718" y="721217"/>
                </a:cubicBezTo>
                <a:cubicBezTo>
                  <a:pt x="2714304" y="708338"/>
                  <a:pt x="2719389" y="692250"/>
                  <a:pt x="2731476" y="682581"/>
                </a:cubicBezTo>
                <a:cubicBezTo>
                  <a:pt x="2742077" y="674100"/>
                  <a:pt x="2758817" y="677232"/>
                  <a:pt x="2770113" y="669702"/>
                </a:cubicBezTo>
                <a:cubicBezTo>
                  <a:pt x="2785267" y="659599"/>
                  <a:pt x="2795870" y="643944"/>
                  <a:pt x="2808749" y="631065"/>
                </a:cubicBezTo>
                <a:cubicBezTo>
                  <a:pt x="2821628" y="639651"/>
                  <a:pt x="2837717" y="644736"/>
                  <a:pt x="2847386" y="656823"/>
                </a:cubicBezTo>
                <a:cubicBezTo>
                  <a:pt x="2855867" y="667424"/>
                  <a:pt x="2854194" y="683318"/>
                  <a:pt x="2860265" y="695460"/>
                </a:cubicBezTo>
                <a:cubicBezTo>
                  <a:pt x="2867187" y="709304"/>
                  <a:pt x="2877436" y="721217"/>
                  <a:pt x="2886022" y="734096"/>
                </a:cubicBezTo>
                <a:cubicBezTo>
                  <a:pt x="2881729" y="772733"/>
                  <a:pt x="2878282" y="811473"/>
                  <a:pt x="2873144" y="850006"/>
                </a:cubicBezTo>
                <a:cubicBezTo>
                  <a:pt x="2869693" y="875890"/>
                  <a:pt x="2862434" y="901256"/>
                  <a:pt x="2860265" y="927279"/>
                </a:cubicBezTo>
                <a:cubicBezTo>
                  <a:pt x="2853838" y="1004404"/>
                  <a:pt x="2861867" y="1083073"/>
                  <a:pt x="2847386" y="1159099"/>
                </a:cubicBezTo>
                <a:cubicBezTo>
                  <a:pt x="2839544" y="1200271"/>
                  <a:pt x="2751504" y="1216817"/>
                  <a:pt x="2731476" y="1223493"/>
                </a:cubicBezTo>
                <a:lnTo>
                  <a:pt x="2692839" y="1236372"/>
                </a:lnTo>
                <a:lnTo>
                  <a:pt x="2654203" y="1249251"/>
                </a:lnTo>
                <a:cubicBezTo>
                  <a:pt x="2645617" y="1262130"/>
                  <a:pt x="2635367" y="1274044"/>
                  <a:pt x="2628445" y="1287888"/>
                </a:cubicBezTo>
                <a:cubicBezTo>
                  <a:pt x="2610355" y="1324068"/>
                  <a:pt x="2610145" y="1350658"/>
                  <a:pt x="2628445" y="1390919"/>
                </a:cubicBezTo>
                <a:cubicBezTo>
                  <a:pt x="2641255" y="1419101"/>
                  <a:pt x="2679960" y="1468192"/>
                  <a:pt x="2679960" y="1468192"/>
                </a:cubicBezTo>
                <a:cubicBezTo>
                  <a:pt x="2684253" y="1498243"/>
                  <a:pt x="2686886" y="1528578"/>
                  <a:pt x="2692839" y="1558344"/>
                </a:cubicBezTo>
                <a:cubicBezTo>
                  <a:pt x="2704448" y="1616388"/>
                  <a:pt x="2738544" y="1617743"/>
                  <a:pt x="2692839" y="1700012"/>
                </a:cubicBezTo>
                <a:cubicBezTo>
                  <a:pt x="2684243" y="1715485"/>
                  <a:pt x="2658818" y="1710200"/>
                  <a:pt x="2641324" y="1712891"/>
                </a:cubicBezTo>
                <a:cubicBezTo>
                  <a:pt x="2602902" y="1718802"/>
                  <a:pt x="2564051" y="1721476"/>
                  <a:pt x="2525414" y="1725769"/>
                </a:cubicBezTo>
                <a:cubicBezTo>
                  <a:pt x="2521121" y="1760113"/>
                  <a:pt x="2532383" y="1800446"/>
                  <a:pt x="2512535" y="1828800"/>
                </a:cubicBezTo>
                <a:cubicBezTo>
                  <a:pt x="2496965" y="1851043"/>
                  <a:pt x="2435262" y="1854558"/>
                  <a:pt x="2435262" y="1854558"/>
                </a:cubicBezTo>
                <a:cubicBezTo>
                  <a:pt x="2409504" y="1880316"/>
                  <a:pt x="2369508" y="1897273"/>
                  <a:pt x="2357989" y="1931831"/>
                </a:cubicBezTo>
                <a:cubicBezTo>
                  <a:pt x="2353696" y="1944710"/>
                  <a:pt x="2353591" y="1959867"/>
                  <a:pt x="2345110" y="1970468"/>
                </a:cubicBezTo>
                <a:cubicBezTo>
                  <a:pt x="2335441" y="1982555"/>
                  <a:pt x="2321555" y="1992745"/>
                  <a:pt x="2306473" y="1996226"/>
                </a:cubicBezTo>
                <a:cubicBezTo>
                  <a:pt x="2264434" y="2005927"/>
                  <a:pt x="2220614" y="2004812"/>
                  <a:pt x="2177684" y="2009105"/>
                </a:cubicBezTo>
                <a:cubicBezTo>
                  <a:pt x="2130713" y="2150014"/>
                  <a:pt x="2205625" y="1936578"/>
                  <a:pt x="2139048" y="2086378"/>
                </a:cubicBezTo>
                <a:cubicBezTo>
                  <a:pt x="2110752" y="2150044"/>
                  <a:pt x="2130327" y="2165171"/>
                  <a:pt x="2074653" y="2202288"/>
                </a:cubicBezTo>
                <a:cubicBezTo>
                  <a:pt x="2063358" y="2209818"/>
                  <a:pt x="2048896" y="2210874"/>
                  <a:pt x="2036017" y="2215167"/>
                </a:cubicBezTo>
                <a:cubicBezTo>
                  <a:pt x="1976971" y="2303735"/>
                  <a:pt x="2013869" y="2282650"/>
                  <a:pt x="1945865" y="2305319"/>
                </a:cubicBezTo>
                <a:cubicBezTo>
                  <a:pt x="1937279" y="2318198"/>
                  <a:pt x="1927786" y="2330516"/>
                  <a:pt x="1920107" y="2343955"/>
                </a:cubicBezTo>
                <a:cubicBezTo>
                  <a:pt x="1910582" y="2360624"/>
                  <a:pt x="1910630" y="2385296"/>
                  <a:pt x="1894349" y="2395471"/>
                </a:cubicBezTo>
                <a:cubicBezTo>
                  <a:pt x="1872205" y="2409311"/>
                  <a:pt x="1842682" y="2403229"/>
                  <a:pt x="1817076" y="2408350"/>
                </a:cubicBezTo>
                <a:cubicBezTo>
                  <a:pt x="1776645" y="2416436"/>
                  <a:pt x="1763750" y="2421832"/>
                  <a:pt x="1726924" y="2434108"/>
                </a:cubicBezTo>
                <a:cubicBezTo>
                  <a:pt x="1614056" y="2546973"/>
                  <a:pt x="1752173" y="2403808"/>
                  <a:pt x="1662529" y="2511381"/>
                </a:cubicBezTo>
                <a:cubicBezTo>
                  <a:pt x="1631541" y="2548567"/>
                  <a:pt x="1623246" y="2550448"/>
                  <a:pt x="1585256" y="2575775"/>
                </a:cubicBezTo>
                <a:cubicBezTo>
                  <a:pt x="1576670" y="2588654"/>
                  <a:pt x="1571585" y="2604742"/>
                  <a:pt x="1559498" y="2614412"/>
                </a:cubicBezTo>
                <a:cubicBezTo>
                  <a:pt x="1548898" y="2622893"/>
                  <a:pt x="1533004" y="2621220"/>
                  <a:pt x="1520862" y="2627291"/>
                </a:cubicBezTo>
                <a:cubicBezTo>
                  <a:pt x="1507018" y="2634213"/>
                  <a:pt x="1495104" y="2644462"/>
                  <a:pt x="1482225" y="2653048"/>
                </a:cubicBezTo>
                <a:cubicBezTo>
                  <a:pt x="1473639" y="2640169"/>
                  <a:pt x="1456467" y="2629890"/>
                  <a:pt x="1456467" y="2614412"/>
                </a:cubicBezTo>
                <a:cubicBezTo>
                  <a:pt x="1456467" y="2553383"/>
                  <a:pt x="1526104" y="2590402"/>
                  <a:pt x="1443589" y="2562896"/>
                </a:cubicBezTo>
                <a:cubicBezTo>
                  <a:pt x="1435003" y="2550017"/>
                  <a:pt x="1420376" y="2539528"/>
                  <a:pt x="1417831" y="2524260"/>
                </a:cubicBezTo>
                <a:cubicBezTo>
                  <a:pt x="1411060" y="2483636"/>
                  <a:pt x="1447399" y="2478677"/>
                  <a:pt x="1469346" y="2459865"/>
                </a:cubicBezTo>
                <a:cubicBezTo>
                  <a:pt x="1517929" y="2418223"/>
                  <a:pt x="1516237" y="2415287"/>
                  <a:pt x="1546620" y="2369713"/>
                </a:cubicBezTo>
                <a:cubicBezTo>
                  <a:pt x="1542327" y="2356834"/>
                  <a:pt x="1544788" y="2338967"/>
                  <a:pt x="1533741" y="2331077"/>
                </a:cubicBezTo>
                <a:cubicBezTo>
                  <a:pt x="1511647" y="2315296"/>
                  <a:pt x="1456467" y="2305319"/>
                  <a:pt x="1456467" y="2305319"/>
                </a:cubicBezTo>
                <a:cubicBezTo>
                  <a:pt x="1413538" y="2309612"/>
                  <a:pt x="1366268" y="2298904"/>
                  <a:pt x="1327679" y="2318198"/>
                </a:cubicBezTo>
                <a:cubicBezTo>
                  <a:pt x="1266885" y="2348595"/>
                  <a:pt x="1280880" y="2427029"/>
                  <a:pt x="1250405" y="2472744"/>
                </a:cubicBezTo>
                <a:cubicBezTo>
                  <a:pt x="1241819" y="2485623"/>
                  <a:pt x="1237328" y="2502505"/>
                  <a:pt x="1224648" y="2511381"/>
                </a:cubicBezTo>
                <a:cubicBezTo>
                  <a:pt x="1193192" y="2533400"/>
                  <a:pt x="1121617" y="2562896"/>
                  <a:pt x="1121617" y="2562896"/>
                </a:cubicBezTo>
                <a:cubicBezTo>
                  <a:pt x="1097356" y="2587157"/>
                  <a:pt x="1071565" y="2607897"/>
                  <a:pt x="1057222" y="2640169"/>
                </a:cubicBezTo>
                <a:cubicBezTo>
                  <a:pt x="1046195" y="2664980"/>
                  <a:pt x="1054056" y="2702383"/>
                  <a:pt x="1031465" y="2717443"/>
                </a:cubicBezTo>
                <a:cubicBezTo>
                  <a:pt x="1018586" y="2726029"/>
                  <a:pt x="1007055" y="2737103"/>
                  <a:pt x="992828" y="2743200"/>
                </a:cubicBezTo>
                <a:cubicBezTo>
                  <a:pt x="976559" y="2750172"/>
                  <a:pt x="958332" y="2751216"/>
                  <a:pt x="941313" y="2756079"/>
                </a:cubicBezTo>
                <a:cubicBezTo>
                  <a:pt x="928260" y="2759809"/>
                  <a:pt x="915555" y="2764665"/>
                  <a:pt x="902676" y="2768958"/>
                </a:cubicBezTo>
                <a:cubicBezTo>
                  <a:pt x="894090" y="2781837"/>
                  <a:pt x="878838" y="2792236"/>
                  <a:pt x="876918" y="2807595"/>
                </a:cubicBezTo>
                <a:cubicBezTo>
                  <a:pt x="862918" y="2919595"/>
                  <a:pt x="955402" y="2877456"/>
                  <a:pt x="1044344" y="2884868"/>
                </a:cubicBezTo>
                <a:cubicBezTo>
                  <a:pt x="1057223" y="2897747"/>
                  <a:pt x="1071320" y="2909513"/>
                  <a:pt x="1082980" y="2923505"/>
                </a:cubicBezTo>
                <a:cubicBezTo>
                  <a:pt x="1092889" y="2935396"/>
                  <a:pt x="1095612" y="2953938"/>
                  <a:pt x="1108738" y="2962141"/>
                </a:cubicBezTo>
                <a:cubicBezTo>
                  <a:pt x="1131762" y="2976531"/>
                  <a:pt x="1186011" y="2987899"/>
                  <a:pt x="1186011" y="2987899"/>
                </a:cubicBezTo>
                <a:cubicBezTo>
                  <a:pt x="1211225" y="2984297"/>
                  <a:pt x="1291831" y="2986012"/>
                  <a:pt x="1314800" y="2949262"/>
                </a:cubicBezTo>
                <a:cubicBezTo>
                  <a:pt x="1378065" y="2848039"/>
                  <a:pt x="1298193" y="2886111"/>
                  <a:pt x="1379194" y="2859110"/>
                </a:cubicBezTo>
                <a:cubicBezTo>
                  <a:pt x="1409245" y="2863403"/>
                  <a:pt x="1440270" y="2863266"/>
                  <a:pt x="1469346" y="2871989"/>
                </a:cubicBezTo>
                <a:cubicBezTo>
                  <a:pt x="1581662" y="2905684"/>
                  <a:pt x="1403686" y="2905348"/>
                  <a:pt x="1585256" y="2923505"/>
                </a:cubicBezTo>
                <a:lnTo>
                  <a:pt x="1714045" y="2936384"/>
                </a:lnTo>
                <a:cubicBezTo>
                  <a:pt x="1709752" y="2949263"/>
                  <a:pt x="1710765" y="2965421"/>
                  <a:pt x="1701166" y="2975020"/>
                </a:cubicBezTo>
                <a:cubicBezTo>
                  <a:pt x="1691566" y="2984619"/>
                  <a:pt x="1674671" y="2981828"/>
                  <a:pt x="1662529" y="2987899"/>
                </a:cubicBezTo>
                <a:cubicBezTo>
                  <a:pt x="1562665" y="3037832"/>
                  <a:pt x="1682372" y="2994164"/>
                  <a:pt x="1585256" y="3026536"/>
                </a:cubicBezTo>
                <a:cubicBezTo>
                  <a:pt x="1576670" y="3039415"/>
                  <a:pt x="1571585" y="3055503"/>
                  <a:pt x="1559498" y="3065172"/>
                </a:cubicBezTo>
                <a:cubicBezTo>
                  <a:pt x="1548897" y="3073652"/>
                  <a:pt x="1533004" y="3071980"/>
                  <a:pt x="1520862" y="3078051"/>
                </a:cubicBezTo>
                <a:cubicBezTo>
                  <a:pt x="1507018" y="3084973"/>
                  <a:pt x="1495104" y="3095223"/>
                  <a:pt x="1482225" y="3103809"/>
                </a:cubicBezTo>
                <a:cubicBezTo>
                  <a:pt x="1473639" y="3116688"/>
                  <a:pt x="1467412" y="3131501"/>
                  <a:pt x="1456467" y="3142446"/>
                </a:cubicBezTo>
                <a:cubicBezTo>
                  <a:pt x="1382055" y="3216858"/>
                  <a:pt x="1453042" y="3111892"/>
                  <a:pt x="1379194" y="3206840"/>
                </a:cubicBezTo>
                <a:cubicBezTo>
                  <a:pt x="1360188" y="3231276"/>
                  <a:pt x="1337468" y="3254745"/>
                  <a:pt x="1327679" y="3284113"/>
                </a:cubicBezTo>
                <a:cubicBezTo>
                  <a:pt x="1323386" y="3296992"/>
                  <a:pt x="1323281" y="3312149"/>
                  <a:pt x="1314800" y="3322750"/>
                </a:cubicBezTo>
                <a:cubicBezTo>
                  <a:pt x="1305131" y="3334837"/>
                  <a:pt x="1289042" y="3339922"/>
                  <a:pt x="1276163" y="3348508"/>
                </a:cubicBezTo>
                <a:cubicBezTo>
                  <a:pt x="1256357" y="3407925"/>
                  <a:pt x="1240588" y="3437669"/>
                  <a:pt x="1276163" y="3515933"/>
                </a:cubicBezTo>
                <a:cubicBezTo>
                  <a:pt x="1283488" y="3532047"/>
                  <a:pt x="1310725" y="3523726"/>
                  <a:pt x="1327679" y="3528812"/>
                </a:cubicBezTo>
                <a:cubicBezTo>
                  <a:pt x="1353685" y="3536614"/>
                  <a:pt x="1379194" y="3545983"/>
                  <a:pt x="1404952" y="3554569"/>
                </a:cubicBezTo>
                <a:lnTo>
                  <a:pt x="1443589" y="3567448"/>
                </a:lnTo>
                <a:lnTo>
                  <a:pt x="1520862" y="3618964"/>
                </a:lnTo>
                <a:lnTo>
                  <a:pt x="1559498" y="3644722"/>
                </a:lnTo>
                <a:cubicBezTo>
                  <a:pt x="1568084" y="3657601"/>
                  <a:pt x="1575347" y="3671467"/>
                  <a:pt x="1585256" y="3683358"/>
                </a:cubicBezTo>
                <a:cubicBezTo>
                  <a:pt x="1623087" y="3728754"/>
                  <a:pt x="1647314" y="3737609"/>
                  <a:pt x="1701166" y="3773510"/>
                </a:cubicBezTo>
                <a:lnTo>
                  <a:pt x="1739803" y="3799268"/>
                </a:lnTo>
                <a:cubicBezTo>
                  <a:pt x="1735510" y="3825026"/>
                  <a:pt x="1739880" y="3853869"/>
                  <a:pt x="1726924" y="3876541"/>
                </a:cubicBezTo>
                <a:cubicBezTo>
                  <a:pt x="1720189" y="3888328"/>
                  <a:pt x="1701705" y="3887356"/>
                  <a:pt x="1688287" y="3889420"/>
                </a:cubicBezTo>
                <a:cubicBezTo>
                  <a:pt x="1645645" y="3895980"/>
                  <a:pt x="1602428" y="3898006"/>
                  <a:pt x="1559498" y="3902299"/>
                </a:cubicBezTo>
                <a:cubicBezTo>
                  <a:pt x="1550912" y="3915178"/>
                  <a:pt x="1531196" y="3925668"/>
                  <a:pt x="1533741" y="3940936"/>
                </a:cubicBezTo>
                <a:cubicBezTo>
                  <a:pt x="1536735" y="3958901"/>
                  <a:pt x="1557223" y="3969469"/>
                  <a:pt x="1572377" y="3979572"/>
                </a:cubicBezTo>
                <a:cubicBezTo>
                  <a:pt x="1583673" y="3987102"/>
                  <a:pt x="1597961" y="3988721"/>
                  <a:pt x="1611014" y="3992451"/>
                </a:cubicBezTo>
                <a:cubicBezTo>
                  <a:pt x="1724214" y="4024794"/>
                  <a:pt x="1608527" y="3987329"/>
                  <a:pt x="1701166" y="4018209"/>
                </a:cubicBezTo>
                <a:cubicBezTo>
                  <a:pt x="1696873" y="4035381"/>
                  <a:pt x="1698105" y="4054997"/>
                  <a:pt x="1688287" y="4069724"/>
                </a:cubicBezTo>
                <a:cubicBezTo>
                  <a:pt x="1661051" y="4110578"/>
                  <a:pt x="1615062" y="4083952"/>
                  <a:pt x="1688287" y="4108361"/>
                </a:cubicBezTo>
                <a:cubicBezTo>
                  <a:pt x="1692580" y="4121240"/>
                  <a:pt x="1695095" y="4134856"/>
                  <a:pt x="1701166" y="4146998"/>
                </a:cubicBezTo>
                <a:cubicBezTo>
                  <a:pt x="1745004" y="4234672"/>
                  <a:pt x="1771217" y="4188798"/>
                  <a:pt x="1907228" y="4198513"/>
                </a:cubicBezTo>
                <a:cubicBezTo>
                  <a:pt x="1911521" y="4211392"/>
                  <a:pt x="1920107" y="4223574"/>
                  <a:pt x="1920107" y="4237150"/>
                </a:cubicBezTo>
                <a:cubicBezTo>
                  <a:pt x="1920107" y="4289038"/>
                  <a:pt x="1901946" y="4293947"/>
                  <a:pt x="1868591" y="4327302"/>
                </a:cubicBezTo>
                <a:cubicBezTo>
                  <a:pt x="1838541" y="4417454"/>
                  <a:pt x="1868592" y="4395989"/>
                  <a:pt x="1804197" y="4417454"/>
                </a:cubicBezTo>
                <a:cubicBezTo>
                  <a:pt x="1779933" y="4441718"/>
                  <a:pt x="1759199" y="4467503"/>
                  <a:pt x="1726924" y="4481848"/>
                </a:cubicBezTo>
                <a:cubicBezTo>
                  <a:pt x="1544156" y="4563078"/>
                  <a:pt x="1241001" y="4517336"/>
                  <a:pt x="1108738" y="4520485"/>
                </a:cubicBezTo>
                <a:cubicBezTo>
                  <a:pt x="877567" y="4566720"/>
                  <a:pt x="1019035" y="4543336"/>
                  <a:pt x="516310" y="4520485"/>
                </a:cubicBezTo>
                <a:cubicBezTo>
                  <a:pt x="502748" y="4519869"/>
                  <a:pt x="490843" y="4510899"/>
                  <a:pt x="477673" y="4507606"/>
                </a:cubicBezTo>
                <a:cubicBezTo>
                  <a:pt x="456437" y="4502297"/>
                  <a:pt x="434397" y="4500487"/>
                  <a:pt x="413279" y="4494727"/>
                </a:cubicBezTo>
                <a:cubicBezTo>
                  <a:pt x="387084" y="4487583"/>
                  <a:pt x="362787" y="4473432"/>
                  <a:pt x="336005" y="4468969"/>
                </a:cubicBezTo>
                <a:lnTo>
                  <a:pt x="258732" y="4456091"/>
                </a:lnTo>
                <a:cubicBezTo>
                  <a:pt x="228729" y="4451475"/>
                  <a:pt x="198523" y="4448203"/>
                  <a:pt x="168580" y="4443212"/>
                </a:cubicBezTo>
                <a:cubicBezTo>
                  <a:pt x="146988" y="4439613"/>
                  <a:pt x="125651" y="4434626"/>
                  <a:pt x="104186" y="4430333"/>
                </a:cubicBezTo>
                <a:cubicBezTo>
                  <a:pt x="95600" y="4417454"/>
                  <a:pt x="85350" y="4405540"/>
                  <a:pt x="78428" y="4391696"/>
                </a:cubicBezTo>
                <a:cubicBezTo>
                  <a:pt x="44723" y="4324287"/>
                  <a:pt x="53999" y="4148070"/>
                  <a:pt x="52670" y="4134119"/>
                </a:cubicBezTo>
                <a:cubicBezTo>
                  <a:pt x="50992" y="4116498"/>
                  <a:pt x="43631" y="4099882"/>
                  <a:pt x="39791" y="4082603"/>
                </a:cubicBezTo>
                <a:cubicBezTo>
                  <a:pt x="35043" y="4061235"/>
                  <a:pt x="31206" y="4039674"/>
                  <a:pt x="26913" y="4018209"/>
                </a:cubicBezTo>
                <a:cubicBezTo>
                  <a:pt x="22620" y="3760632"/>
                  <a:pt x="19035" y="3503042"/>
                  <a:pt x="14034" y="3245477"/>
                </a:cubicBezTo>
                <a:cubicBezTo>
                  <a:pt x="10449" y="3060865"/>
                  <a:pt x="2849" y="2876324"/>
                  <a:pt x="1155" y="2691685"/>
                </a:cubicBezTo>
                <a:cubicBezTo>
                  <a:pt x="-1444" y="2408362"/>
                  <a:pt x="1155" y="2125014"/>
                  <a:pt x="1155" y="1841679"/>
                </a:cubicBezTo>
              </a:path>
            </a:pathLst>
          </a:custGeom>
          <a:solidFill>
            <a:srgbClr val="FFCCFF"/>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OM"/>
          </a:p>
        </p:txBody>
      </p:sp>
      <p:sp>
        <p:nvSpPr>
          <p:cNvPr id="42" name="TextBox 41"/>
          <p:cNvSpPr txBox="1"/>
          <p:nvPr/>
        </p:nvSpPr>
        <p:spPr>
          <a:xfrm rot="18945898">
            <a:off x="6587632" y="1420259"/>
            <a:ext cx="1318208" cy="769441"/>
          </a:xfrm>
          <a:prstGeom prst="rect">
            <a:avLst/>
          </a:prstGeom>
          <a:noFill/>
        </p:spPr>
        <p:txBody>
          <a:bodyPr wrap="square" rtlCol="1">
            <a:spAutoFit/>
          </a:bodyPr>
          <a:lstStyle/>
          <a:p>
            <a:r>
              <a:rPr lang="ar-OM" sz="4400" b="1" dirty="0" smtClean="0"/>
              <a:t>اليابان</a:t>
            </a:r>
            <a:endParaRPr lang="ar-OM" sz="4400" b="1" dirty="0"/>
          </a:p>
        </p:txBody>
      </p:sp>
      <p:sp>
        <p:nvSpPr>
          <p:cNvPr id="43" name="TextBox 42"/>
          <p:cNvSpPr txBox="1"/>
          <p:nvPr/>
        </p:nvSpPr>
        <p:spPr>
          <a:xfrm>
            <a:off x="7251945" y="3911386"/>
            <a:ext cx="1571222" cy="461665"/>
          </a:xfrm>
          <a:prstGeom prst="rect">
            <a:avLst/>
          </a:prstGeom>
          <a:noFill/>
        </p:spPr>
        <p:txBody>
          <a:bodyPr wrap="square" rtlCol="1">
            <a:spAutoFit/>
          </a:bodyPr>
          <a:lstStyle/>
          <a:p>
            <a:r>
              <a:rPr lang="ar-OM" sz="2400" b="1" dirty="0" smtClean="0">
                <a:solidFill>
                  <a:srgbClr val="980000"/>
                </a:solidFill>
              </a:rPr>
              <a:t>شنغهاي</a:t>
            </a:r>
            <a:endParaRPr lang="ar-OM" sz="2400" b="1" dirty="0">
              <a:solidFill>
                <a:srgbClr val="980000"/>
              </a:solidFill>
            </a:endParaRPr>
          </a:p>
        </p:txBody>
      </p:sp>
      <p:sp>
        <p:nvSpPr>
          <p:cNvPr id="44" name="Right Arrow 43">
            <a:hlinkClick r:id="rId3" action="ppaction://hlinksldjump"/>
          </p:cNvPr>
          <p:cNvSpPr/>
          <p:nvPr/>
        </p:nvSpPr>
        <p:spPr>
          <a:xfrm flipH="1">
            <a:off x="0" y="6369476"/>
            <a:ext cx="618186" cy="48852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OM"/>
          </a:p>
        </p:txBody>
      </p:sp>
    </p:spTree>
    <p:extLst>
      <p:ext uri="{BB962C8B-B14F-4D97-AF65-F5344CB8AC3E}">
        <p14:creationId xmlns:p14="http://schemas.microsoft.com/office/powerpoint/2010/main" val="5175937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circle(in)">
                                      <p:cBhvr>
                                        <p:cTn id="7" dur="20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1000"/>
                                        <p:tgtEl>
                                          <p:spTgt spid="21"/>
                                        </p:tgtEl>
                                      </p:cBhvr>
                                    </p:animEffect>
                                    <p:anim calcmode="lin" valueType="num">
                                      <p:cBhvr>
                                        <p:cTn id="13" dur="1000" fill="hold"/>
                                        <p:tgtEl>
                                          <p:spTgt spid="21"/>
                                        </p:tgtEl>
                                        <p:attrNameLst>
                                          <p:attrName>ppt_x</p:attrName>
                                        </p:attrNameLst>
                                      </p:cBhvr>
                                      <p:tavLst>
                                        <p:tav tm="0">
                                          <p:val>
                                            <p:strVal val="#ppt_x"/>
                                          </p:val>
                                        </p:tav>
                                        <p:tav tm="100000">
                                          <p:val>
                                            <p:strVal val="#ppt_x"/>
                                          </p:val>
                                        </p:tav>
                                      </p:tavLst>
                                    </p:anim>
                                    <p:anim calcmode="lin" valueType="num">
                                      <p:cBhvr>
                                        <p:cTn id="14"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nodeType="click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circle(in)">
                                      <p:cBhvr>
                                        <p:cTn id="19" dur="2000"/>
                                        <p:tgtEl>
                                          <p:spTgt spid="29"/>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fade">
                                      <p:cBhvr>
                                        <p:cTn id="24" dur="1000"/>
                                        <p:tgtEl>
                                          <p:spTgt spid="30"/>
                                        </p:tgtEl>
                                      </p:cBhvr>
                                    </p:animEffect>
                                    <p:anim calcmode="lin" valueType="num">
                                      <p:cBhvr>
                                        <p:cTn id="25" dur="1000" fill="hold"/>
                                        <p:tgtEl>
                                          <p:spTgt spid="30"/>
                                        </p:tgtEl>
                                        <p:attrNameLst>
                                          <p:attrName>ppt_x</p:attrName>
                                        </p:attrNameLst>
                                      </p:cBhvr>
                                      <p:tavLst>
                                        <p:tav tm="0">
                                          <p:val>
                                            <p:strVal val="#ppt_x"/>
                                          </p:val>
                                        </p:tav>
                                        <p:tav tm="100000">
                                          <p:val>
                                            <p:strVal val="#ppt_x"/>
                                          </p:val>
                                        </p:tav>
                                      </p:tavLst>
                                    </p:anim>
                                    <p:anim calcmode="lin" valueType="num">
                                      <p:cBhvr>
                                        <p:cTn id="26"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6" presetClass="entr" presetSubtype="16" fill="hold" nodeType="click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circle(in)">
                                      <p:cBhvr>
                                        <p:cTn id="31" dur="2000"/>
                                        <p:tgtEl>
                                          <p:spTgt spid="32"/>
                                        </p:tgtEl>
                                      </p:cBhvr>
                                    </p:animEffect>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33"/>
                                        </p:tgtEl>
                                        <p:attrNameLst>
                                          <p:attrName>style.visibility</p:attrName>
                                        </p:attrNameLst>
                                      </p:cBhvr>
                                      <p:to>
                                        <p:strVal val="visible"/>
                                      </p:to>
                                    </p:set>
                                    <p:animEffect transition="in" filter="fade">
                                      <p:cBhvr>
                                        <p:cTn id="36" dur="1000"/>
                                        <p:tgtEl>
                                          <p:spTgt spid="33"/>
                                        </p:tgtEl>
                                      </p:cBhvr>
                                    </p:animEffect>
                                    <p:anim calcmode="lin" valueType="num">
                                      <p:cBhvr>
                                        <p:cTn id="37" dur="1000" fill="hold"/>
                                        <p:tgtEl>
                                          <p:spTgt spid="33"/>
                                        </p:tgtEl>
                                        <p:attrNameLst>
                                          <p:attrName>ppt_x</p:attrName>
                                        </p:attrNameLst>
                                      </p:cBhvr>
                                      <p:tavLst>
                                        <p:tav tm="0">
                                          <p:val>
                                            <p:strVal val="#ppt_x"/>
                                          </p:val>
                                        </p:tav>
                                        <p:tav tm="100000">
                                          <p:val>
                                            <p:strVal val="#ppt_x"/>
                                          </p:val>
                                        </p:tav>
                                      </p:tavLst>
                                    </p:anim>
                                    <p:anim calcmode="lin" valueType="num">
                                      <p:cBhvr>
                                        <p:cTn id="38"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6" presetClass="entr" presetSubtype="16" fill="hold" nodeType="clickEffect">
                                  <p:stCondLst>
                                    <p:cond delay="0"/>
                                  </p:stCondLst>
                                  <p:childTnLst>
                                    <p:set>
                                      <p:cBhvr>
                                        <p:cTn id="42" dur="1" fill="hold">
                                          <p:stCondLst>
                                            <p:cond delay="0"/>
                                          </p:stCondLst>
                                        </p:cTn>
                                        <p:tgtEl>
                                          <p:spTgt spid="35"/>
                                        </p:tgtEl>
                                        <p:attrNameLst>
                                          <p:attrName>style.visibility</p:attrName>
                                        </p:attrNameLst>
                                      </p:cBhvr>
                                      <p:to>
                                        <p:strVal val="visible"/>
                                      </p:to>
                                    </p:set>
                                    <p:animEffect transition="in" filter="circle(in)">
                                      <p:cBhvr>
                                        <p:cTn id="43" dur="2000"/>
                                        <p:tgtEl>
                                          <p:spTgt spid="35"/>
                                        </p:tgtEl>
                                      </p:cBhvr>
                                    </p:animEffect>
                                  </p:childTnLst>
                                </p:cTn>
                              </p:par>
                            </p:childTnLst>
                          </p:cTn>
                        </p:par>
                      </p:childTnLst>
                    </p:cTn>
                  </p:par>
                  <p:par>
                    <p:cTn id="44" fill="hold">
                      <p:stCondLst>
                        <p:cond delay="indefinite"/>
                      </p:stCondLst>
                      <p:childTnLst>
                        <p:par>
                          <p:cTn id="45" fill="hold">
                            <p:stCondLst>
                              <p:cond delay="0"/>
                            </p:stCondLst>
                            <p:childTnLst>
                              <p:par>
                                <p:cTn id="46" presetID="6" presetClass="entr" presetSubtype="16" fill="hold" nodeType="clickEffect">
                                  <p:stCondLst>
                                    <p:cond delay="0"/>
                                  </p:stCondLst>
                                  <p:childTnLst>
                                    <p:set>
                                      <p:cBhvr>
                                        <p:cTn id="47" dur="1" fill="hold">
                                          <p:stCondLst>
                                            <p:cond delay="0"/>
                                          </p:stCondLst>
                                        </p:cTn>
                                        <p:tgtEl>
                                          <p:spTgt spid="37"/>
                                        </p:tgtEl>
                                        <p:attrNameLst>
                                          <p:attrName>style.visibility</p:attrName>
                                        </p:attrNameLst>
                                      </p:cBhvr>
                                      <p:to>
                                        <p:strVal val="visible"/>
                                      </p:to>
                                    </p:set>
                                    <p:animEffect transition="in" filter="circle(in)">
                                      <p:cBhvr>
                                        <p:cTn id="48" dur="2000"/>
                                        <p:tgtEl>
                                          <p:spTgt spid="37"/>
                                        </p:tgtEl>
                                      </p:cBhvr>
                                    </p:animEffect>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grpId="0" nodeType="clickEffect">
                                  <p:stCondLst>
                                    <p:cond delay="0"/>
                                  </p:stCondLst>
                                  <p:childTnLst>
                                    <p:set>
                                      <p:cBhvr>
                                        <p:cTn id="52" dur="1" fill="hold">
                                          <p:stCondLst>
                                            <p:cond delay="0"/>
                                          </p:stCondLst>
                                        </p:cTn>
                                        <p:tgtEl>
                                          <p:spTgt spid="38"/>
                                        </p:tgtEl>
                                        <p:attrNameLst>
                                          <p:attrName>style.visibility</p:attrName>
                                        </p:attrNameLst>
                                      </p:cBhvr>
                                      <p:to>
                                        <p:strVal val="visible"/>
                                      </p:to>
                                    </p:set>
                                    <p:animEffect transition="in" filter="fade">
                                      <p:cBhvr>
                                        <p:cTn id="53" dur="1000"/>
                                        <p:tgtEl>
                                          <p:spTgt spid="38"/>
                                        </p:tgtEl>
                                      </p:cBhvr>
                                    </p:animEffect>
                                    <p:anim calcmode="lin" valueType="num">
                                      <p:cBhvr>
                                        <p:cTn id="54" dur="1000" fill="hold"/>
                                        <p:tgtEl>
                                          <p:spTgt spid="38"/>
                                        </p:tgtEl>
                                        <p:attrNameLst>
                                          <p:attrName>ppt_x</p:attrName>
                                        </p:attrNameLst>
                                      </p:cBhvr>
                                      <p:tavLst>
                                        <p:tav tm="0">
                                          <p:val>
                                            <p:strVal val="#ppt_x"/>
                                          </p:val>
                                        </p:tav>
                                        <p:tav tm="100000">
                                          <p:val>
                                            <p:strVal val="#ppt_x"/>
                                          </p:val>
                                        </p:tav>
                                      </p:tavLst>
                                    </p:anim>
                                    <p:anim calcmode="lin" valueType="num">
                                      <p:cBhvr>
                                        <p:cTn id="55"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6" presetClass="entr" presetSubtype="16" fill="hold" grpId="0" nodeType="clickEffect">
                                  <p:stCondLst>
                                    <p:cond delay="0"/>
                                  </p:stCondLst>
                                  <p:childTnLst>
                                    <p:set>
                                      <p:cBhvr>
                                        <p:cTn id="59" dur="1" fill="hold">
                                          <p:stCondLst>
                                            <p:cond delay="0"/>
                                          </p:stCondLst>
                                        </p:cTn>
                                        <p:tgtEl>
                                          <p:spTgt spid="41"/>
                                        </p:tgtEl>
                                        <p:attrNameLst>
                                          <p:attrName>style.visibility</p:attrName>
                                        </p:attrNameLst>
                                      </p:cBhvr>
                                      <p:to>
                                        <p:strVal val="visible"/>
                                      </p:to>
                                    </p:set>
                                    <p:animEffect transition="in" filter="circle(in)">
                                      <p:cBhvr>
                                        <p:cTn id="60" dur="2000"/>
                                        <p:tgtEl>
                                          <p:spTgt spid="41"/>
                                        </p:tgtEl>
                                      </p:cBhvr>
                                    </p:animEffect>
                                  </p:childTnLst>
                                </p:cTn>
                              </p:par>
                            </p:childTnLst>
                          </p:cTn>
                        </p:par>
                      </p:childTnLst>
                    </p:cTn>
                  </p:par>
                  <p:par>
                    <p:cTn id="61" fill="hold">
                      <p:stCondLst>
                        <p:cond delay="indefinite"/>
                      </p:stCondLst>
                      <p:childTnLst>
                        <p:par>
                          <p:cTn id="62" fill="hold">
                            <p:stCondLst>
                              <p:cond delay="0"/>
                            </p:stCondLst>
                            <p:childTnLst>
                              <p:par>
                                <p:cTn id="63" presetID="42" presetClass="entr" presetSubtype="0" fill="hold" grpId="0" nodeType="clickEffect">
                                  <p:stCondLst>
                                    <p:cond delay="0"/>
                                  </p:stCondLst>
                                  <p:childTnLst>
                                    <p:set>
                                      <p:cBhvr>
                                        <p:cTn id="64" dur="1" fill="hold">
                                          <p:stCondLst>
                                            <p:cond delay="0"/>
                                          </p:stCondLst>
                                        </p:cTn>
                                        <p:tgtEl>
                                          <p:spTgt spid="42"/>
                                        </p:tgtEl>
                                        <p:attrNameLst>
                                          <p:attrName>style.visibility</p:attrName>
                                        </p:attrNameLst>
                                      </p:cBhvr>
                                      <p:to>
                                        <p:strVal val="visible"/>
                                      </p:to>
                                    </p:set>
                                    <p:animEffect transition="in" filter="fade">
                                      <p:cBhvr>
                                        <p:cTn id="65" dur="1000"/>
                                        <p:tgtEl>
                                          <p:spTgt spid="42"/>
                                        </p:tgtEl>
                                      </p:cBhvr>
                                    </p:animEffect>
                                    <p:anim calcmode="lin" valueType="num">
                                      <p:cBhvr>
                                        <p:cTn id="66" dur="1000" fill="hold"/>
                                        <p:tgtEl>
                                          <p:spTgt spid="42"/>
                                        </p:tgtEl>
                                        <p:attrNameLst>
                                          <p:attrName>ppt_x</p:attrName>
                                        </p:attrNameLst>
                                      </p:cBhvr>
                                      <p:tavLst>
                                        <p:tav tm="0">
                                          <p:val>
                                            <p:strVal val="#ppt_x"/>
                                          </p:val>
                                        </p:tav>
                                        <p:tav tm="100000">
                                          <p:val>
                                            <p:strVal val="#ppt_x"/>
                                          </p:val>
                                        </p:tav>
                                      </p:tavLst>
                                    </p:anim>
                                    <p:anim calcmode="lin" valueType="num">
                                      <p:cBhvr>
                                        <p:cTn id="67"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30" grpId="0"/>
      <p:bldP spid="33" grpId="0"/>
      <p:bldP spid="38" grpId="0" animBg="1"/>
      <p:bldP spid="41" grpId="0" animBg="1"/>
      <p:bldP spid="4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90152" y="2057397"/>
            <a:ext cx="2695018" cy="2027445"/>
          </a:xfrm>
          <a:prstGeom prst="rect">
            <a:avLst/>
          </a:prstGeom>
        </p:spPr>
      </p:pic>
      <p:pic>
        <p:nvPicPr>
          <p:cNvPr id="5" name="Picture 4"/>
          <p:cNvPicPr>
            <a:picLocks noChangeAspect="1"/>
          </p:cNvPicPr>
          <p:nvPr/>
        </p:nvPicPr>
        <p:blipFill>
          <a:blip r:embed="rId3"/>
          <a:stretch>
            <a:fillRect/>
          </a:stretch>
        </p:blipFill>
        <p:spPr>
          <a:xfrm>
            <a:off x="202380" y="4348593"/>
            <a:ext cx="3003386" cy="2222506"/>
          </a:xfrm>
          <a:prstGeom prst="rect">
            <a:avLst/>
          </a:prstGeom>
        </p:spPr>
      </p:pic>
      <p:pic>
        <p:nvPicPr>
          <p:cNvPr id="6" name="Picture 5"/>
          <p:cNvPicPr>
            <a:picLocks noChangeAspect="1"/>
          </p:cNvPicPr>
          <p:nvPr/>
        </p:nvPicPr>
        <p:blipFill>
          <a:blip r:embed="rId4"/>
          <a:stretch>
            <a:fillRect/>
          </a:stretch>
        </p:blipFill>
        <p:spPr>
          <a:xfrm>
            <a:off x="90152" y="0"/>
            <a:ext cx="2584559" cy="2057397"/>
          </a:xfrm>
          <a:prstGeom prst="rect">
            <a:avLst/>
          </a:prstGeom>
        </p:spPr>
      </p:pic>
      <p:pic>
        <p:nvPicPr>
          <p:cNvPr id="7" name="Picture 6"/>
          <p:cNvPicPr>
            <a:picLocks noChangeAspect="1"/>
          </p:cNvPicPr>
          <p:nvPr/>
        </p:nvPicPr>
        <p:blipFill>
          <a:blip r:embed="rId5"/>
          <a:stretch>
            <a:fillRect/>
          </a:stretch>
        </p:blipFill>
        <p:spPr>
          <a:xfrm>
            <a:off x="4946560" y="360609"/>
            <a:ext cx="3810000" cy="2871988"/>
          </a:xfrm>
          <a:prstGeom prst="rect">
            <a:avLst/>
          </a:prstGeom>
        </p:spPr>
      </p:pic>
      <p:pic>
        <p:nvPicPr>
          <p:cNvPr id="8" name="Picture 7"/>
          <p:cNvPicPr>
            <a:picLocks noChangeAspect="1"/>
          </p:cNvPicPr>
          <p:nvPr/>
        </p:nvPicPr>
        <p:blipFill rotWithShape="1">
          <a:blip r:embed="rId6"/>
          <a:srcRect b="22911"/>
          <a:stretch/>
        </p:blipFill>
        <p:spPr>
          <a:xfrm>
            <a:off x="4378817" y="3387145"/>
            <a:ext cx="4649273" cy="3470856"/>
          </a:xfrm>
          <a:prstGeom prst="rect">
            <a:avLst/>
          </a:prstGeom>
        </p:spPr>
      </p:pic>
      <p:sp>
        <p:nvSpPr>
          <p:cNvPr id="9" name="Rectangle 8"/>
          <p:cNvSpPr/>
          <p:nvPr/>
        </p:nvSpPr>
        <p:spPr>
          <a:xfrm>
            <a:off x="4946560" y="360609"/>
            <a:ext cx="3810000" cy="523220"/>
          </a:xfrm>
          <a:prstGeom prst="rect">
            <a:avLst/>
          </a:prstGeom>
          <a:solidFill>
            <a:schemeClr val="accent6">
              <a:lumMod val="20000"/>
              <a:lumOff val="80000"/>
            </a:schemeClr>
          </a:solidFill>
        </p:spPr>
        <p:txBody>
          <a:bodyPr wrap="square" lIns="91440" tIns="45720" rIns="91440" bIns="45720">
            <a:spAutoFit/>
          </a:bodyPr>
          <a:lstStyle/>
          <a:p>
            <a:pPr algn="ctr"/>
            <a:r>
              <a:rPr lang="ar-OM" sz="2800" b="1" cap="none" spc="0"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rPr>
              <a:t>المساحة:9.6 مليون كم2</a:t>
            </a:r>
            <a:endParaRPr lang="en-US" sz="28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
        <p:nvSpPr>
          <p:cNvPr id="11" name="Rectangle 10"/>
          <p:cNvSpPr/>
          <p:nvPr/>
        </p:nvSpPr>
        <p:spPr>
          <a:xfrm>
            <a:off x="4799413" y="3823232"/>
            <a:ext cx="3810000" cy="523220"/>
          </a:xfrm>
          <a:prstGeom prst="rect">
            <a:avLst/>
          </a:prstGeom>
          <a:solidFill>
            <a:schemeClr val="accent6">
              <a:lumMod val="20000"/>
              <a:lumOff val="80000"/>
            </a:schemeClr>
          </a:solidFill>
        </p:spPr>
        <p:txBody>
          <a:bodyPr wrap="square" lIns="91440" tIns="45720" rIns="91440" bIns="45720">
            <a:spAutoFit/>
          </a:bodyPr>
          <a:lstStyle/>
          <a:p>
            <a:pPr algn="ctr"/>
            <a:r>
              <a:rPr lang="ar-OM" sz="2800" b="1" cap="none" spc="0"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rPr>
              <a:t>1.31 مليار نسمة</a:t>
            </a:r>
            <a:endParaRPr lang="en-US" sz="28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Tree>
    <p:extLst>
      <p:ext uri="{BB962C8B-B14F-4D97-AF65-F5344CB8AC3E}">
        <p14:creationId xmlns:p14="http://schemas.microsoft.com/office/powerpoint/2010/main" val="38798322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Effect transition="in" filter="fade">
                                      <p:cBhvr>
                                        <p:cTn id="9" dur="1000"/>
                                        <p:tgtEl>
                                          <p:spTgt spid="9"/>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1000" fill="hold"/>
                                        <p:tgtEl>
                                          <p:spTgt spid="11"/>
                                        </p:tgtEl>
                                        <p:attrNameLst>
                                          <p:attrName>ppt_w</p:attrName>
                                        </p:attrNameLst>
                                      </p:cBhvr>
                                      <p:tavLst>
                                        <p:tav tm="0">
                                          <p:val>
                                            <p:fltVal val="0"/>
                                          </p:val>
                                        </p:tav>
                                        <p:tav tm="100000">
                                          <p:val>
                                            <p:strVal val="#ppt_w"/>
                                          </p:val>
                                        </p:tav>
                                      </p:tavLst>
                                    </p:anim>
                                    <p:anim calcmode="lin" valueType="num">
                                      <p:cBhvr>
                                        <p:cTn id="15" dur="1000" fill="hold"/>
                                        <p:tgtEl>
                                          <p:spTgt spid="11"/>
                                        </p:tgtEl>
                                        <p:attrNameLst>
                                          <p:attrName>ppt_h</p:attrName>
                                        </p:attrNameLst>
                                      </p:cBhvr>
                                      <p:tavLst>
                                        <p:tav tm="0">
                                          <p:val>
                                            <p:fltVal val="0"/>
                                          </p:val>
                                        </p:tav>
                                        <p:tav tm="100000">
                                          <p:val>
                                            <p:strVal val="#ppt_h"/>
                                          </p:val>
                                        </p:tav>
                                      </p:tavLst>
                                    </p:anim>
                                    <p:animEffect transition="in" filter="fade">
                                      <p:cBhvr>
                                        <p:cTn id="16"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extBox 1"/>
          <p:cNvSpPr txBox="1"/>
          <p:nvPr/>
        </p:nvSpPr>
        <p:spPr>
          <a:xfrm>
            <a:off x="128789" y="167425"/>
            <a:ext cx="8628846" cy="523220"/>
          </a:xfrm>
          <a:prstGeom prst="rect">
            <a:avLst/>
          </a:prstGeom>
          <a:solidFill>
            <a:schemeClr val="bg1"/>
          </a:solidFill>
          <a:ln w="38100">
            <a:solidFill>
              <a:srgbClr val="0070C0"/>
            </a:solidFill>
          </a:ln>
        </p:spPr>
        <p:txBody>
          <a:bodyPr wrap="square" rtlCol="1">
            <a:spAutoFit/>
          </a:bodyPr>
          <a:lstStyle/>
          <a:p>
            <a:r>
              <a:rPr lang="ar-OM" sz="2800" b="1" spc="50" dirty="0" smtClean="0">
                <a:ln w="9525" cmpd="sng">
                  <a:solidFill>
                    <a:schemeClr val="accent5">
                      <a:lumMod val="75000"/>
                    </a:schemeClr>
                  </a:solidFill>
                  <a:prstDash val="solid"/>
                </a:ln>
                <a:solidFill>
                  <a:srgbClr val="70AD47">
                    <a:tint val="1000"/>
                  </a:srgbClr>
                </a:solidFill>
                <a:effectLst>
                  <a:glow rad="38100">
                    <a:schemeClr val="accent1">
                      <a:alpha val="40000"/>
                    </a:schemeClr>
                  </a:glow>
                </a:effectLst>
              </a:rPr>
              <a:t>ما الأسس التي قامت عليها العلاقات الثنائية بين الصين وعمان؟</a:t>
            </a:r>
            <a:endParaRPr lang="ar-OM" sz="2800" b="1" spc="50" dirty="0">
              <a:ln w="9525" cmpd="sng">
                <a:solidFill>
                  <a:schemeClr val="accent5">
                    <a:lumMod val="75000"/>
                  </a:schemeClr>
                </a:solidFill>
                <a:prstDash val="solid"/>
              </a:ln>
              <a:solidFill>
                <a:srgbClr val="70AD47">
                  <a:tint val="1000"/>
                </a:srgbClr>
              </a:solidFill>
              <a:effectLst>
                <a:glow rad="38100">
                  <a:schemeClr val="accent1">
                    <a:alpha val="40000"/>
                  </a:schemeClr>
                </a:glow>
              </a:effectLst>
            </a:endParaRPr>
          </a:p>
        </p:txBody>
      </p:sp>
      <p:sp>
        <p:nvSpPr>
          <p:cNvPr id="3" name="TextBox 2"/>
          <p:cNvSpPr txBox="1"/>
          <p:nvPr/>
        </p:nvSpPr>
        <p:spPr>
          <a:xfrm>
            <a:off x="231821" y="875763"/>
            <a:ext cx="8525814" cy="830997"/>
          </a:xfrm>
          <a:prstGeom prst="rect">
            <a:avLst/>
          </a:prstGeom>
          <a:solidFill>
            <a:srgbClr val="FFCCFF"/>
          </a:solidFill>
        </p:spPr>
        <p:txBody>
          <a:bodyPr wrap="square" rtlCol="1">
            <a:spAutoFit/>
          </a:bodyPr>
          <a:lstStyle/>
          <a:p>
            <a:r>
              <a:rPr lang="ar-OM" sz="2400" b="1" dirty="0" smtClean="0"/>
              <a:t>قامت على </a:t>
            </a:r>
            <a:r>
              <a:rPr lang="ar-OM" sz="2400" b="1" dirty="0"/>
              <a:t>أساس الاحترام المتبادل والتشاور والتعاون لخدمة المصالح المشتركة والقضايا الإقليمية </a:t>
            </a:r>
            <a:r>
              <a:rPr lang="ar-OM" sz="2400" b="1" dirty="0" smtClean="0"/>
              <a:t>والدولية </a:t>
            </a:r>
            <a:r>
              <a:rPr lang="ar-OM" sz="2400" b="1" dirty="0"/>
              <a:t>التي تهم </a:t>
            </a:r>
            <a:r>
              <a:rPr lang="ar-OM" sz="2400" b="1" dirty="0" smtClean="0"/>
              <a:t>البلدين.</a:t>
            </a:r>
            <a:endParaRPr lang="ar-OM" sz="2400" b="1" dirty="0"/>
          </a:p>
        </p:txBody>
      </p:sp>
      <p:sp>
        <p:nvSpPr>
          <p:cNvPr id="4" name="TextBox 3"/>
          <p:cNvSpPr txBox="1"/>
          <p:nvPr/>
        </p:nvSpPr>
        <p:spPr>
          <a:xfrm>
            <a:off x="2434106" y="1994909"/>
            <a:ext cx="4404576" cy="523220"/>
          </a:xfrm>
          <a:prstGeom prst="rect">
            <a:avLst/>
          </a:prstGeom>
          <a:solidFill>
            <a:schemeClr val="bg1"/>
          </a:solidFill>
          <a:ln w="28575">
            <a:solidFill>
              <a:srgbClr val="0070C0"/>
            </a:solidFill>
          </a:ln>
        </p:spPr>
        <p:txBody>
          <a:bodyPr wrap="square" rtlCol="1">
            <a:spAutoFit/>
          </a:bodyPr>
          <a:lstStyle/>
          <a:p>
            <a:r>
              <a:rPr lang="ar-OM" sz="2800" b="1" spc="50" dirty="0" smtClean="0">
                <a:ln w="9525" cmpd="sng">
                  <a:solidFill>
                    <a:schemeClr val="accent5">
                      <a:lumMod val="75000"/>
                    </a:schemeClr>
                  </a:solidFill>
                  <a:prstDash val="solid"/>
                </a:ln>
                <a:solidFill>
                  <a:srgbClr val="70AD47">
                    <a:tint val="1000"/>
                  </a:srgbClr>
                </a:solidFill>
                <a:effectLst>
                  <a:glow rad="38100">
                    <a:schemeClr val="accent1">
                      <a:alpha val="40000"/>
                    </a:schemeClr>
                  </a:glow>
                </a:effectLst>
              </a:rPr>
              <a:t>مجالات العلاقات العمانية الصينية:</a:t>
            </a:r>
            <a:endParaRPr lang="ar-OM" sz="2800" b="1" spc="50" dirty="0">
              <a:ln w="9525" cmpd="sng">
                <a:solidFill>
                  <a:schemeClr val="accent5">
                    <a:lumMod val="75000"/>
                  </a:schemeClr>
                </a:solidFill>
                <a:prstDash val="solid"/>
              </a:ln>
              <a:solidFill>
                <a:srgbClr val="70AD47">
                  <a:tint val="1000"/>
                </a:srgbClr>
              </a:solidFill>
              <a:effectLst>
                <a:glow rad="38100">
                  <a:schemeClr val="accent1">
                    <a:alpha val="40000"/>
                  </a:schemeClr>
                </a:glow>
              </a:effectLst>
            </a:endParaRPr>
          </a:p>
        </p:txBody>
      </p:sp>
      <p:sp>
        <p:nvSpPr>
          <p:cNvPr id="5" name="TextBox 4"/>
          <p:cNvSpPr txBox="1"/>
          <p:nvPr/>
        </p:nvSpPr>
        <p:spPr>
          <a:xfrm>
            <a:off x="6632619" y="2757602"/>
            <a:ext cx="1841679" cy="954107"/>
          </a:xfrm>
          <a:prstGeom prst="rect">
            <a:avLst/>
          </a:prstGeom>
          <a:solidFill>
            <a:srgbClr val="FAFA94"/>
          </a:solidFill>
          <a:ln>
            <a:solidFill>
              <a:schemeClr val="accent4">
                <a:lumMod val="75000"/>
              </a:schemeClr>
            </a:solidFill>
          </a:ln>
        </p:spPr>
        <p:txBody>
          <a:bodyPr wrap="square" rtlCol="1">
            <a:spAutoFit/>
          </a:bodyPr>
          <a:lstStyle/>
          <a:p>
            <a:pPr algn="ctr"/>
            <a:r>
              <a:rPr lang="ar-OM" sz="2800" b="1" dirty="0" smtClean="0"/>
              <a:t>الطاقة وسوق الاستثمار </a:t>
            </a:r>
            <a:endParaRPr lang="ar-OM" sz="2800" b="1" dirty="0"/>
          </a:p>
        </p:txBody>
      </p:sp>
      <p:sp>
        <p:nvSpPr>
          <p:cNvPr id="6" name="TextBox 5"/>
          <p:cNvSpPr txBox="1"/>
          <p:nvPr/>
        </p:nvSpPr>
        <p:spPr>
          <a:xfrm>
            <a:off x="231821" y="2806278"/>
            <a:ext cx="1442433" cy="954107"/>
          </a:xfrm>
          <a:prstGeom prst="rect">
            <a:avLst/>
          </a:prstGeom>
          <a:solidFill>
            <a:srgbClr val="FAFA94"/>
          </a:solidFill>
          <a:ln>
            <a:solidFill>
              <a:schemeClr val="accent4">
                <a:lumMod val="75000"/>
              </a:schemeClr>
            </a:solidFill>
          </a:ln>
        </p:spPr>
        <p:txBody>
          <a:bodyPr wrap="square" rtlCol="1">
            <a:spAutoFit/>
          </a:bodyPr>
          <a:lstStyle/>
          <a:p>
            <a:pPr algn="ctr"/>
            <a:r>
              <a:rPr lang="ar-OM" sz="2800" b="1" dirty="0" smtClean="0"/>
              <a:t>المجال الاقتصادي</a:t>
            </a:r>
            <a:endParaRPr lang="ar-OM" sz="2800" b="1" dirty="0"/>
          </a:p>
        </p:txBody>
      </p:sp>
      <p:sp>
        <p:nvSpPr>
          <p:cNvPr id="7" name="TextBox 6"/>
          <p:cNvSpPr txBox="1"/>
          <p:nvPr/>
        </p:nvSpPr>
        <p:spPr>
          <a:xfrm>
            <a:off x="4552681" y="2776077"/>
            <a:ext cx="1107583" cy="954107"/>
          </a:xfrm>
          <a:prstGeom prst="rect">
            <a:avLst/>
          </a:prstGeom>
          <a:solidFill>
            <a:srgbClr val="FAFA94"/>
          </a:solidFill>
          <a:ln>
            <a:solidFill>
              <a:schemeClr val="accent4">
                <a:lumMod val="75000"/>
              </a:schemeClr>
            </a:solidFill>
          </a:ln>
        </p:spPr>
        <p:txBody>
          <a:bodyPr wrap="square" rtlCol="1">
            <a:spAutoFit/>
          </a:bodyPr>
          <a:lstStyle/>
          <a:p>
            <a:pPr algn="ctr"/>
            <a:r>
              <a:rPr lang="ar-OM" sz="2800" b="1" dirty="0" smtClean="0"/>
              <a:t>المجال الثقافي</a:t>
            </a:r>
            <a:endParaRPr lang="ar-OM" sz="2800" b="1" dirty="0"/>
          </a:p>
        </p:txBody>
      </p:sp>
      <p:sp>
        <p:nvSpPr>
          <p:cNvPr id="8" name="TextBox 7"/>
          <p:cNvSpPr txBox="1"/>
          <p:nvPr/>
        </p:nvSpPr>
        <p:spPr>
          <a:xfrm>
            <a:off x="2099256" y="2806278"/>
            <a:ext cx="1378039" cy="954107"/>
          </a:xfrm>
          <a:prstGeom prst="rect">
            <a:avLst/>
          </a:prstGeom>
          <a:solidFill>
            <a:srgbClr val="FAFA94"/>
          </a:solidFill>
          <a:ln>
            <a:solidFill>
              <a:schemeClr val="accent4">
                <a:lumMod val="75000"/>
              </a:schemeClr>
            </a:solidFill>
          </a:ln>
        </p:spPr>
        <p:txBody>
          <a:bodyPr wrap="square" rtlCol="1">
            <a:spAutoFit/>
          </a:bodyPr>
          <a:lstStyle/>
          <a:p>
            <a:pPr algn="ctr"/>
            <a:r>
              <a:rPr lang="ar-OM" sz="2800" b="1" dirty="0" smtClean="0"/>
              <a:t>المجال السياحي</a:t>
            </a:r>
            <a:endParaRPr lang="ar-OM" sz="2800" b="1" dirty="0"/>
          </a:p>
        </p:txBody>
      </p:sp>
      <p:sp>
        <p:nvSpPr>
          <p:cNvPr id="9" name="TextBox 8"/>
          <p:cNvSpPr txBox="1"/>
          <p:nvPr/>
        </p:nvSpPr>
        <p:spPr>
          <a:xfrm>
            <a:off x="6458754" y="3874237"/>
            <a:ext cx="2189408" cy="2462213"/>
          </a:xfrm>
          <a:prstGeom prst="rect">
            <a:avLst/>
          </a:prstGeom>
          <a:solidFill>
            <a:schemeClr val="bg1"/>
          </a:solidFill>
          <a:ln>
            <a:solidFill>
              <a:schemeClr val="tx1"/>
            </a:solidFill>
          </a:ln>
        </p:spPr>
        <p:txBody>
          <a:bodyPr wrap="square" rtlCol="1">
            <a:spAutoFit/>
          </a:bodyPr>
          <a:lstStyle/>
          <a:p>
            <a:pPr algn="ctr" rtl="0">
              <a:spcBef>
                <a:spcPct val="0"/>
              </a:spcBef>
            </a:pPr>
            <a:r>
              <a:rPr lang="ar-OM" dirty="0" smtClean="0">
                <a:solidFill>
                  <a:srgbClr val="0070C0"/>
                </a:solidFill>
              </a:rPr>
              <a:t>- بدأت </a:t>
            </a:r>
            <a:r>
              <a:rPr lang="ar-OM" dirty="0">
                <a:solidFill>
                  <a:srgbClr val="0070C0"/>
                </a:solidFill>
              </a:rPr>
              <a:t>عدد من الشركات الصينية </a:t>
            </a:r>
            <a:r>
              <a:rPr lang="ar-OM" dirty="0" smtClean="0">
                <a:solidFill>
                  <a:srgbClr val="0070C0"/>
                </a:solidFill>
              </a:rPr>
              <a:t>تدخل </a:t>
            </a:r>
            <a:r>
              <a:rPr lang="ar-OM" dirty="0">
                <a:solidFill>
                  <a:srgbClr val="0070C0"/>
                </a:solidFill>
              </a:rPr>
              <a:t>منتجاتها المنافسة إلى الأسواق العمانية </a:t>
            </a:r>
            <a:r>
              <a:rPr lang="ar-OM" dirty="0" smtClean="0">
                <a:solidFill>
                  <a:srgbClr val="0070C0"/>
                </a:solidFill>
              </a:rPr>
              <a:t>.</a:t>
            </a:r>
          </a:p>
          <a:p>
            <a:pPr marL="285750" indent="-285750" algn="ctr" rtl="0">
              <a:spcBef>
                <a:spcPct val="0"/>
              </a:spcBef>
              <a:buFontTx/>
              <a:buChar char="-"/>
            </a:pPr>
            <a:endParaRPr lang="ar-OM" sz="1000" dirty="0">
              <a:solidFill>
                <a:srgbClr val="0070C0"/>
              </a:solidFill>
            </a:endParaRPr>
          </a:p>
          <a:p>
            <a:pPr algn="ctr" rtl="0">
              <a:spcBef>
                <a:spcPct val="0"/>
              </a:spcBef>
            </a:pPr>
            <a:r>
              <a:rPr lang="ar-OM" dirty="0" smtClean="0">
                <a:solidFill>
                  <a:srgbClr val="0070C0"/>
                </a:solidFill>
              </a:rPr>
              <a:t>-</a:t>
            </a:r>
            <a:r>
              <a:rPr lang="ar-OM" dirty="0" smtClean="0">
                <a:solidFill>
                  <a:srgbClr val="FF0000"/>
                </a:solidFill>
              </a:rPr>
              <a:t> قامت </a:t>
            </a:r>
            <a:r>
              <a:rPr lang="ar-OM" dirty="0">
                <a:solidFill>
                  <a:srgbClr val="FF0000"/>
                </a:solidFill>
              </a:rPr>
              <a:t>شركات صينية متخصصة بالماء </a:t>
            </a:r>
            <a:r>
              <a:rPr lang="ar-OM" dirty="0" smtClean="0">
                <a:solidFill>
                  <a:srgbClr val="FF0000"/>
                </a:solidFill>
              </a:rPr>
              <a:t>والكهرباء </a:t>
            </a:r>
            <a:r>
              <a:rPr lang="ar-OM" dirty="0">
                <a:solidFill>
                  <a:srgbClr val="FF0000"/>
                </a:solidFill>
              </a:rPr>
              <a:t>بتنفيذ بعض مشاريع البنية التحتية في السلطنة.</a:t>
            </a:r>
          </a:p>
        </p:txBody>
      </p:sp>
      <p:sp>
        <p:nvSpPr>
          <p:cNvPr id="10" name="TextBox 9"/>
          <p:cNvSpPr txBox="1"/>
          <p:nvPr/>
        </p:nvSpPr>
        <p:spPr>
          <a:xfrm>
            <a:off x="4185634" y="3951182"/>
            <a:ext cx="1841678" cy="2308324"/>
          </a:xfrm>
          <a:prstGeom prst="rect">
            <a:avLst/>
          </a:prstGeom>
          <a:solidFill>
            <a:schemeClr val="bg1"/>
          </a:solidFill>
          <a:ln>
            <a:solidFill>
              <a:schemeClr val="tx1"/>
            </a:solidFill>
          </a:ln>
        </p:spPr>
        <p:txBody>
          <a:bodyPr wrap="square" rtlCol="1">
            <a:spAutoFit/>
          </a:bodyPr>
          <a:lstStyle/>
          <a:p>
            <a:pPr algn="ctr" rtl="0">
              <a:spcBef>
                <a:spcPct val="0"/>
              </a:spcBef>
            </a:pPr>
            <a:r>
              <a:rPr lang="ar-OM" dirty="0" smtClean="0">
                <a:solidFill>
                  <a:srgbClr val="0070C0"/>
                </a:solidFill>
              </a:rPr>
              <a:t>تشهد العلاقات الثقافية بين </a:t>
            </a:r>
            <a:r>
              <a:rPr lang="ar-OM" dirty="0">
                <a:solidFill>
                  <a:srgbClr val="0070C0"/>
                </a:solidFill>
              </a:rPr>
              <a:t>البلدين تواصلا يجسد العلاقات التي ترسخت بين البلدين منذ عهود قديمة على إرث حضاري بين البلدين يزيد على ألفي سنة .</a:t>
            </a:r>
          </a:p>
        </p:txBody>
      </p:sp>
      <p:sp>
        <p:nvSpPr>
          <p:cNvPr id="12" name="TextBox 11"/>
          <p:cNvSpPr txBox="1"/>
          <p:nvPr/>
        </p:nvSpPr>
        <p:spPr>
          <a:xfrm>
            <a:off x="2099256" y="4048534"/>
            <a:ext cx="1468192" cy="1754326"/>
          </a:xfrm>
          <a:prstGeom prst="rect">
            <a:avLst/>
          </a:prstGeom>
          <a:solidFill>
            <a:schemeClr val="bg1"/>
          </a:solidFill>
          <a:ln>
            <a:solidFill>
              <a:schemeClr val="tx1"/>
            </a:solidFill>
          </a:ln>
        </p:spPr>
        <p:txBody>
          <a:bodyPr wrap="square" rtlCol="1">
            <a:spAutoFit/>
          </a:bodyPr>
          <a:lstStyle/>
          <a:p>
            <a:pPr algn="ctr" rtl="0">
              <a:spcBef>
                <a:spcPct val="0"/>
              </a:spcBef>
            </a:pPr>
            <a:r>
              <a:rPr lang="ar-OM" dirty="0" smtClean="0">
                <a:solidFill>
                  <a:srgbClr val="0070C0"/>
                </a:solidFill>
              </a:rPr>
              <a:t>تشجيع </a:t>
            </a:r>
            <a:r>
              <a:rPr lang="ar-OM" dirty="0">
                <a:solidFill>
                  <a:srgbClr val="0070C0"/>
                </a:solidFill>
              </a:rPr>
              <a:t>المؤسسات الصينية على الاستثمار في الفنادق والمنشات السياحية العمانية .</a:t>
            </a:r>
          </a:p>
        </p:txBody>
      </p:sp>
      <p:sp>
        <p:nvSpPr>
          <p:cNvPr id="13" name="TextBox 12"/>
          <p:cNvSpPr txBox="1"/>
          <p:nvPr/>
        </p:nvSpPr>
        <p:spPr>
          <a:xfrm>
            <a:off x="321971" y="4048534"/>
            <a:ext cx="1468192" cy="1200329"/>
          </a:xfrm>
          <a:prstGeom prst="rect">
            <a:avLst/>
          </a:prstGeom>
          <a:solidFill>
            <a:schemeClr val="bg1"/>
          </a:solidFill>
          <a:ln>
            <a:solidFill>
              <a:schemeClr val="tx1"/>
            </a:solidFill>
          </a:ln>
        </p:spPr>
        <p:txBody>
          <a:bodyPr wrap="square" rtlCol="1">
            <a:spAutoFit/>
          </a:bodyPr>
          <a:lstStyle/>
          <a:p>
            <a:pPr algn="ctr" rtl="0">
              <a:spcBef>
                <a:spcPct val="0"/>
              </a:spcBef>
            </a:pPr>
            <a:r>
              <a:rPr lang="ar-OM" dirty="0">
                <a:solidFill>
                  <a:srgbClr val="0070C0"/>
                </a:solidFill>
              </a:rPr>
              <a:t>تعزيز الاستثمار وتوظيف رؤوس </a:t>
            </a:r>
            <a:r>
              <a:rPr lang="ar-OM" dirty="0" smtClean="0">
                <a:solidFill>
                  <a:srgbClr val="0070C0"/>
                </a:solidFill>
              </a:rPr>
              <a:t>أموال </a:t>
            </a:r>
            <a:r>
              <a:rPr lang="ar-OM" dirty="0">
                <a:solidFill>
                  <a:srgbClr val="0070C0"/>
                </a:solidFill>
              </a:rPr>
              <a:t>كل طرف لدى </a:t>
            </a:r>
            <a:r>
              <a:rPr lang="ar-OM" dirty="0" smtClean="0">
                <a:solidFill>
                  <a:srgbClr val="0070C0"/>
                </a:solidFill>
              </a:rPr>
              <a:t>الآخر </a:t>
            </a:r>
            <a:r>
              <a:rPr lang="ar-OM" dirty="0">
                <a:solidFill>
                  <a:srgbClr val="0070C0"/>
                </a:solidFill>
              </a:rPr>
              <a:t>.</a:t>
            </a:r>
          </a:p>
        </p:txBody>
      </p:sp>
    </p:spTree>
    <p:extLst>
      <p:ext uri="{BB962C8B-B14F-4D97-AF65-F5344CB8AC3E}">
        <p14:creationId xmlns:p14="http://schemas.microsoft.com/office/powerpoint/2010/main" val="30309454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circle(in)">
                                      <p:cBhvr>
                                        <p:cTn id="14" dur="20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6" presetClass="entr" presetSubtype="16"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circle(in)">
                                      <p:cBhvr>
                                        <p:cTn id="26" dur="20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6" presetClass="entr" presetSubtype="16" fill="hold" grpId="0" nodeType="click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circle(in)">
                                      <p:cBhvr>
                                        <p:cTn id="38" dur="2000"/>
                                        <p:tgtEl>
                                          <p:spTgt spid="8"/>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ppt_x"/>
                                          </p:val>
                                        </p:tav>
                                        <p:tav tm="100000">
                                          <p:val>
                                            <p:strVal val="#ppt_x"/>
                                          </p:val>
                                        </p:tav>
                                      </p:tavLst>
                                    </p:anim>
                                    <p:anim calcmode="lin" valueType="num">
                                      <p:cBhvr additive="base">
                                        <p:cTn id="4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6" presetClass="entr" presetSubtype="16" fill="hold" grpId="0" nodeType="click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circle(in)">
                                      <p:cBhvr>
                                        <p:cTn id="49" dur="2000"/>
                                        <p:tgtEl>
                                          <p:spTgt spid="6"/>
                                        </p:tgtEl>
                                      </p:cBhvr>
                                    </p:animEffect>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grpId="0" nodeType="click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1000"/>
                                        <p:tgtEl>
                                          <p:spTgt spid="13"/>
                                        </p:tgtEl>
                                      </p:cBhvr>
                                    </p:animEffect>
                                    <p:anim calcmode="lin" valueType="num">
                                      <p:cBhvr>
                                        <p:cTn id="55" dur="1000" fill="hold"/>
                                        <p:tgtEl>
                                          <p:spTgt spid="13"/>
                                        </p:tgtEl>
                                        <p:attrNameLst>
                                          <p:attrName>ppt_x</p:attrName>
                                        </p:attrNameLst>
                                      </p:cBhvr>
                                      <p:tavLst>
                                        <p:tav tm="0">
                                          <p:val>
                                            <p:strVal val="#ppt_x"/>
                                          </p:val>
                                        </p:tav>
                                        <p:tav tm="100000">
                                          <p:val>
                                            <p:strVal val="#ppt_x"/>
                                          </p:val>
                                        </p:tav>
                                      </p:tavLst>
                                    </p:anim>
                                    <p:anim calcmode="lin" valueType="num">
                                      <p:cBhvr>
                                        <p:cTn id="5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P spid="9" grpId="0" animBg="1"/>
      <p:bldP spid="10" grpId="0" animBg="1"/>
      <p:bldP spid="12" grpId="0" animBg="1"/>
      <p:bldP spid="1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extBox 1"/>
          <p:cNvSpPr txBox="1"/>
          <p:nvPr/>
        </p:nvSpPr>
        <p:spPr>
          <a:xfrm>
            <a:off x="2150771" y="282019"/>
            <a:ext cx="4984124" cy="523220"/>
          </a:xfrm>
          <a:prstGeom prst="rect">
            <a:avLst/>
          </a:prstGeom>
          <a:solidFill>
            <a:schemeClr val="bg1"/>
          </a:solidFill>
          <a:ln w="28575">
            <a:solidFill>
              <a:srgbClr val="0070C0"/>
            </a:solidFill>
          </a:ln>
        </p:spPr>
        <p:txBody>
          <a:bodyPr wrap="square" rtlCol="1">
            <a:spAutoFit/>
          </a:bodyPr>
          <a:lstStyle/>
          <a:p>
            <a:pPr algn="ctr"/>
            <a:r>
              <a:rPr lang="ar-OM" sz="2800" b="1" spc="50" dirty="0" smtClean="0">
                <a:ln w="9525" cmpd="sng">
                  <a:solidFill>
                    <a:schemeClr val="accent5">
                      <a:lumMod val="75000"/>
                    </a:schemeClr>
                  </a:solidFill>
                  <a:prstDash val="solid"/>
                </a:ln>
                <a:solidFill>
                  <a:srgbClr val="70AD47">
                    <a:tint val="1000"/>
                  </a:srgbClr>
                </a:solidFill>
                <a:effectLst>
                  <a:glow rad="38100">
                    <a:schemeClr val="accent1">
                      <a:alpha val="40000"/>
                    </a:schemeClr>
                  </a:glow>
                </a:effectLst>
              </a:rPr>
              <a:t>مظاهر التعاون بين السلطنة والصين</a:t>
            </a:r>
            <a:endParaRPr lang="ar-OM" sz="2800" b="1" spc="50" dirty="0">
              <a:ln w="9525" cmpd="sng">
                <a:solidFill>
                  <a:schemeClr val="accent5">
                    <a:lumMod val="75000"/>
                  </a:schemeClr>
                </a:solidFill>
                <a:prstDash val="solid"/>
              </a:ln>
              <a:solidFill>
                <a:srgbClr val="70AD47">
                  <a:tint val="1000"/>
                </a:srgbClr>
              </a:solidFill>
              <a:effectLst>
                <a:glow rad="38100">
                  <a:schemeClr val="accent1">
                    <a:alpha val="40000"/>
                  </a:schemeClr>
                </a:glow>
              </a:effectLst>
            </a:endParaRPr>
          </a:p>
        </p:txBody>
      </p:sp>
      <p:sp>
        <p:nvSpPr>
          <p:cNvPr id="3" name="TextBox 2"/>
          <p:cNvSpPr txBox="1"/>
          <p:nvPr/>
        </p:nvSpPr>
        <p:spPr>
          <a:xfrm>
            <a:off x="231819" y="1186379"/>
            <a:ext cx="8551572" cy="523220"/>
          </a:xfrm>
          <a:prstGeom prst="rect">
            <a:avLst/>
          </a:prstGeom>
          <a:solidFill>
            <a:srgbClr val="FAFA94"/>
          </a:solidFill>
          <a:ln>
            <a:solidFill>
              <a:schemeClr val="accent4">
                <a:lumMod val="75000"/>
              </a:schemeClr>
            </a:solidFill>
          </a:ln>
        </p:spPr>
        <p:txBody>
          <a:bodyPr wrap="square" rtlCol="1">
            <a:spAutoFit/>
          </a:bodyPr>
          <a:lstStyle/>
          <a:p>
            <a:pPr algn="ctr"/>
            <a:r>
              <a:rPr lang="ar-OM" sz="2800" b="1"/>
              <a:t>توقيع اتفاقية تعاون إعلامي بين وكالة الانباء العمانية ونظيرتها الصينية</a:t>
            </a:r>
            <a:endParaRPr lang="ar-OM" sz="2800" b="1" dirty="0"/>
          </a:p>
        </p:txBody>
      </p:sp>
      <p:sp>
        <p:nvSpPr>
          <p:cNvPr id="4" name="TextBox 3"/>
          <p:cNvSpPr txBox="1"/>
          <p:nvPr/>
        </p:nvSpPr>
        <p:spPr>
          <a:xfrm>
            <a:off x="231819" y="1956965"/>
            <a:ext cx="8551572" cy="954107"/>
          </a:xfrm>
          <a:prstGeom prst="rect">
            <a:avLst/>
          </a:prstGeom>
          <a:solidFill>
            <a:srgbClr val="FFCCFF"/>
          </a:solidFill>
          <a:ln>
            <a:solidFill>
              <a:schemeClr val="accent4">
                <a:lumMod val="75000"/>
              </a:schemeClr>
            </a:solidFill>
          </a:ln>
        </p:spPr>
        <p:txBody>
          <a:bodyPr wrap="square" rtlCol="1">
            <a:spAutoFit/>
          </a:bodyPr>
          <a:lstStyle/>
          <a:p>
            <a:pPr algn="ctr"/>
            <a:r>
              <a:rPr lang="ar-OM" sz="2800" b="1" dirty="0" smtClean="0"/>
              <a:t>قيام </a:t>
            </a:r>
            <a:r>
              <a:rPr lang="ar-OM" sz="2800" b="1" dirty="0"/>
              <a:t>شركة النفط الصينية الوطنية باستثمارات ضخمة في السلطنة للحصول على امتيازات نفطية في المنطقة والأول مرة</a:t>
            </a:r>
          </a:p>
        </p:txBody>
      </p:sp>
    </p:spTree>
    <p:extLst>
      <p:ext uri="{BB962C8B-B14F-4D97-AF65-F5344CB8AC3E}">
        <p14:creationId xmlns:p14="http://schemas.microsoft.com/office/powerpoint/2010/main" val="37641053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in)">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3999" cy="6820407"/>
          </a:xfrm>
          <a:prstGeom prst="rect">
            <a:avLst/>
          </a:prstGeom>
        </p:spPr>
      </p:pic>
    </p:spTree>
    <p:extLst>
      <p:ext uri="{BB962C8B-B14F-4D97-AF65-F5344CB8AC3E}">
        <p14:creationId xmlns:p14="http://schemas.microsoft.com/office/powerpoint/2010/main" val="59056293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2" name="عنصر نائب للمحتوى 2"/>
          <p:cNvSpPr txBox="1">
            <a:spLocks/>
          </p:cNvSpPr>
          <p:nvPr/>
        </p:nvSpPr>
        <p:spPr>
          <a:xfrm>
            <a:off x="474277" y="176861"/>
            <a:ext cx="7909870" cy="2012548"/>
          </a:xfrm>
          <a:prstGeom prst="rect">
            <a:avLst/>
          </a:prstGeom>
        </p:spPr>
        <p:txBody>
          <a:bodyPr>
            <a:noAutofit/>
          </a:bodyPr>
          <a:lst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ar-OM" dirty="0" smtClean="0">
                <a:cs typeface="Akhbar MT" pitchFamily="2" charset="-78"/>
              </a:rPr>
              <a:t>الصين بلاد واسعة تقع في شرقي قارة آسيا و تمتلك حدوداً طويلة مع أربعة عشر دولة أبرزها منغوليا والهند وكازاخستان وروسيا ، تشكل جبال الهملايا جزءاً كبيراً من الأراضي الصينية وتقع هضبة التبت في الجنوب الغربي وتمتد صحراء جوبي لتشمل القسم الأكبر من المناطق الشمالية بينما تخترقها ثلاثة أنهار كبيرة وهي :هوانج هو (النهر الأصفر. ) يانجتسي وبيرل ريفر  .</a:t>
            </a:r>
            <a:endParaRPr lang="ar-OM" dirty="0">
              <a:cs typeface="Akhbar MT" pitchFamily="2" charset="-78"/>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6671" y="2189409"/>
            <a:ext cx="7662930" cy="4668591"/>
          </a:xfrm>
          <a:prstGeom prst="rect">
            <a:avLst/>
          </a:prstGeom>
          <a:ln>
            <a:solidFill>
              <a:schemeClr val="tx1"/>
            </a:solidFill>
          </a:ln>
        </p:spPr>
      </p:pic>
    </p:spTree>
    <p:extLst>
      <p:ext uri="{BB962C8B-B14F-4D97-AF65-F5344CB8AC3E}">
        <p14:creationId xmlns:p14="http://schemas.microsoft.com/office/powerpoint/2010/main" val="24919638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ox(in)">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3999" cy="6858000"/>
          </a:xfrm>
          <a:prstGeom prst="rect">
            <a:avLst/>
          </a:prstGeom>
        </p:spPr>
      </p:pic>
      <p:sp>
        <p:nvSpPr>
          <p:cNvPr id="3" name="Freeform 2"/>
          <p:cNvSpPr/>
          <p:nvPr/>
        </p:nvSpPr>
        <p:spPr>
          <a:xfrm>
            <a:off x="7508383" y="3837904"/>
            <a:ext cx="347730" cy="0"/>
          </a:xfrm>
          <a:custGeom>
            <a:avLst/>
            <a:gdLst>
              <a:gd name="connsiteX0" fmla="*/ 347730 w 347730"/>
              <a:gd name="connsiteY0" fmla="*/ 0 h 0"/>
              <a:gd name="connsiteX1" fmla="*/ 0 w 347730"/>
              <a:gd name="connsiteY1" fmla="*/ 0 h 0"/>
              <a:gd name="connsiteX2" fmla="*/ 0 w 347730"/>
              <a:gd name="connsiteY2" fmla="*/ 0 h 0"/>
            </a:gdLst>
            <a:ahLst/>
            <a:cxnLst>
              <a:cxn ang="0">
                <a:pos x="connsiteX0" y="connsiteY0"/>
              </a:cxn>
              <a:cxn ang="0">
                <a:pos x="connsiteX1" y="connsiteY1"/>
              </a:cxn>
              <a:cxn ang="0">
                <a:pos x="connsiteX2" y="connsiteY2"/>
              </a:cxn>
            </a:cxnLst>
            <a:rect l="l" t="t" r="r" b="b"/>
            <a:pathLst>
              <a:path w="347730">
                <a:moveTo>
                  <a:pt x="347730" y="0"/>
                </a:moveTo>
                <a:lnTo>
                  <a:pt x="0" y="0"/>
                </a:lnTo>
                <a:lnTo>
                  <a:pt x="0" y="0"/>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OM"/>
          </a:p>
        </p:txBody>
      </p:sp>
      <p:sp>
        <p:nvSpPr>
          <p:cNvPr id="4" name="Freeform 3"/>
          <p:cNvSpPr/>
          <p:nvPr/>
        </p:nvSpPr>
        <p:spPr>
          <a:xfrm>
            <a:off x="4391696" y="3837904"/>
            <a:ext cx="3464417" cy="1263922"/>
          </a:xfrm>
          <a:custGeom>
            <a:avLst/>
            <a:gdLst>
              <a:gd name="connsiteX0" fmla="*/ 3464417 w 3464417"/>
              <a:gd name="connsiteY0" fmla="*/ 14671 h 1263922"/>
              <a:gd name="connsiteX1" fmla="*/ 3193961 w 3464417"/>
              <a:gd name="connsiteY1" fmla="*/ 14671 h 1263922"/>
              <a:gd name="connsiteX2" fmla="*/ 3168203 w 3464417"/>
              <a:gd name="connsiteY2" fmla="*/ 53308 h 1263922"/>
              <a:gd name="connsiteX3" fmla="*/ 3142445 w 3464417"/>
              <a:gd name="connsiteY3" fmla="*/ 156339 h 1263922"/>
              <a:gd name="connsiteX4" fmla="*/ 3103808 w 3464417"/>
              <a:gd name="connsiteY4" fmla="*/ 233612 h 1263922"/>
              <a:gd name="connsiteX5" fmla="*/ 2987899 w 3464417"/>
              <a:gd name="connsiteY5" fmla="*/ 298006 h 1263922"/>
              <a:gd name="connsiteX6" fmla="*/ 2949262 w 3464417"/>
              <a:gd name="connsiteY6" fmla="*/ 375280 h 1263922"/>
              <a:gd name="connsiteX7" fmla="*/ 2897747 w 3464417"/>
              <a:gd name="connsiteY7" fmla="*/ 388158 h 1263922"/>
              <a:gd name="connsiteX8" fmla="*/ 2859110 w 3464417"/>
              <a:gd name="connsiteY8" fmla="*/ 413916 h 1263922"/>
              <a:gd name="connsiteX9" fmla="*/ 2820473 w 3464417"/>
              <a:gd name="connsiteY9" fmla="*/ 426795 h 1263922"/>
              <a:gd name="connsiteX10" fmla="*/ 2794716 w 3464417"/>
              <a:gd name="connsiteY10" fmla="*/ 504068 h 1263922"/>
              <a:gd name="connsiteX11" fmla="*/ 2653048 w 3464417"/>
              <a:gd name="connsiteY11" fmla="*/ 491189 h 1263922"/>
              <a:gd name="connsiteX12" fmla="*/ 2627290 w 3464417"/>
              <a:gd name="connsiteY12" fmla="*/ 452553 h 1263922"/>
              <a:gd name="connsiteX13" fmla="*/ 2550017 w 3464417"/>
              <a:gd name="connsiteY13" fmla="*/ 388158 h 1263922"/>
              <a:gd name="connsiteX14" fmla="*/ 2511380 w 3464417"/>
              <a:gd name="connsiteY14" fmla="*/ 401037 h 1263922"/>
              <a:gd name="connsiteX15" fmla="*/ 2472744 w 3464417"/>
              <a:gd name="connsiteY15" fmla="*/ 529826 h 1263922"/>
              <a:gd name="connsiteX16" fmla="*/ 2434107 w 3464417"/>
              <a:gd name="connsiteY16" fmla="*/ 542705 h 1263922"/>
              <a:gd name="connsiteX17" fmla="*/ 2343955 w 3464417"/>
              <a:gd name="connsiteY17" fmla="*/ 581342 h 1263922"/>
              <a:gd name="connsiteX18" fmla="*/ 2189408 w 3464417"/>
              <a:gd name="connsiteY18" fmla="*/ 568463 h 1263922"/>
              <a:gd name="connsiteX19" fmla="*/ 2176530 w 3464417"/>
              <a:gd name="connsiteY19" fmla="*/ 529826 h 1263922"/>
              <a:gd name="connsiteX20" fmla="*/ 2137893 w 3464417"/>
              <a:gd name="connsiteY20" fmla="*/ 504068 h 1263922"/>
              <a:gd name="connsiteX21" fmla="*/ 2047741 w 3464417"/>
              <a:gd name="connsiteY21" fmla="*/ 478311 h 1263922"/>
              <a:gd name="connsiteX22" fmla="*/ 2009104 w 3464417"/>
              <a:gd name="connsiteY22" fmla="*/ 465432 h 1263922"/>
              <a:gd name="connsiteX23" fmla="*/ 1893194 w 3464417"/>
              <a:gd name="connsiteY23" fmla="*/ 413916 h 1263922"/>
              <a:gd name="connsiteX24" fmla="*/ 1854558 w 3464417"/>
              <a:gd name="connsiteY24" fmla="*/ 401037 h 1263922"/>
              <a:gd name="connsiteX25" fmla="*/ 1674254 w 3464417"/>
              <a:gd name="connsiteY25" fmla="*/ 413916 h 1263922"/>
              <a:gd name="connsiteX26" fmla="*/ 1635617 w 3464417"/>
              <a:gd name="connsiteY26" fmla="*/ 426795 h 1263922"/>
              <a:gd name="connsiteX27" fmla="*/ 1558344 w 3464417"/>
              <a:gd name="connsiteY27" fmla="*/ 478311 h 1263922"/>
              <a:gd name="connsiteX28" fmla="*/ 1468192 w 3464417"/>
              <a:gd name="connsiteY28" fmla="*/ 581342 h 1263922"/>
              <a:gd name="connsiteX29" fmla="*/ 1365161 w 3464417"/>
              <a:gd name="connsiteY29" fmla="*/ 594220 h 1263922"/>
              <a:gd name="connsiteX30" fmla="*/ 1326524 w 3464417"/>
              <a:gd name="connsiteY30" fmla="*/ 619978 h 1263922"/>
              <a:gd name="connsiteX31" fmla="*/ 1287887 w 3464417"/>
              <a:gd name="connsiteY31" fmla="*/ 658615 h 1263922"/>
              <a:gd name="connsiteX32" fmla="*/ 1210614 w 3464417"/>
              <a:gd name="connsiteY32" fmla="*/ 684373 h 1263922"/>
              <a:gd name="connsiteX33" fmla="*/ 1081825 w 3464417"/>
              <a:gd name="connsiteY33" fmla="*/ 761646 h 1263922"/>
              <a:gd name="connsiteX34" fmla="*/ 1043189 w 3464417"/>
              <a:gd name="connsiteY34" fmla="*/ 774525 h 1263922"/>
              <a:gd name="connsiteX35" fmla="*/ 1004552 w 3464417"/>
              <a:gd name="connsiteY35" fmla="*/ 800282 h 1263922"/>
              <a:gd name="connsiteX36" fmla="*/ 875763 w 3464417"/>
              <a:gd name="connsiteY36" fmla="*/ 826040 h 1263922"/>
              <a:gd name="connsiteX37" fmla="*/ 759854 w 3464417"/>
              <a:gd name="connsiteY37" fmla="*/ 851798 h 1263922"/>
              <a:gd name="connsiteX38" fmla="*/ 734096 w 3464417"/>
              <a:gd name="connsiteY38" fmla="*/ 890434 h 1263922"/>
              <a:gd name="connsiteX39" fmla="*/ 708338 w 3464417"/>
              <a:gd name="connsiteY39" fmla="*/ 967708 h 1263922"/>
              <a:gd name="connsiteX40" fmla="*/ 669701 w 3464417"/>
              <a:gd name="connsiteY40" fmla="*/ 993465 h 1263922"/>
              <a:gd name="connsiteX41" fmla="*/ 631065 w 3464417"/>
              <a:gd name="connsiteY41" fmla="*/ 1122254 h 1263922"/>
              <a:gd name="connsiteX42" fmla="*/ 618186 w 3464417"/>
              <a:gd name="connsiteY42" fmla="*/ 1160891 h 1263922"/>
              <a:gd name="connsiteX43" fmla="*/ 579549 w 3464417"/>
              <a:gd name="connsiteY43" fmla="*/ 1186649 h 1263922"/>
              <a:gd name="connsiteX44" fmla="*/ 566670 w 3464417"/>
              <a:gd name="connsiteY44" fmla="*/ 1225285 h 1263922"/>
              <a:gd name="connsiteX45" fmla="*/ 489397 w 3464417"/>
              <a:gd name="connsiteY45" fmla="*/ 1263922 h 1263922"/>
              <a:gd name="connsiteX46" fmla="*/ 437882 w 3464417"/>
              <a:gd name="connsiteY46" fmla="*/ 1251043 h 1263922"/>
              <a:gd name="connsiteX47" fmla="*/ 231820 w 3464417"/>
              <a:gd name="connsiteY47" fmla="*/ 1238164 h 1263922"/>
              <a:gd name="connsiteX48" fmla="*/ 244699 w 3464417"/>
              <a:gd name="connsiteY48" fmla="*/ 1122254 h 1263922"/>
              <a:gd name="connsiteX49" fmla="*/ 231820 w 3464417"/>
              <a:gd name="connsiteY49" fmla="*/ 1032102 h 1263922"/>
              <a:gd name="connsiteX50" fmla="*/ 193183 w 3464417"/>
              <a:gd name="connsiteY50" fmla="*/ 1019223 h 1263922"/>
              <a:gd name="connsiteX51" fmla="*/ 167425 w 3464417"/>
              <a:gd name="connsiteY51" fmla="*/ 1057860 h 1263922"/>
              <a:gd name="connsiteX52" fmla="*/ 115910 w 3464417"/>
              <a:gd name="connsiteY52" fmla="*/ 1122254 h 1263922"/>
              <a:gd name="connsiteX53" fmla="*/ 77273 w 3464417"/>
              <a:gd name="connsiteY53" fmla="*/ 1109375 h 1263922"/>
              <a:gd name="connsiteX54" fmla="*/ 64394 w 3464417"/>
              <a:gd name="connsiteY54" fmla="*/ 1070739 h 1263922"/>
              <a:gd name="connsiteX55" fmla="*/ 25758 w 3464417"/>
              <a:gd name="connsiteY55" fmla="*/ 1044981 h 1263922"/>
              <a:gd name="connsiteX56" fmla="*/ 0 w 3464417"/>
              <a:gd name="connsiteY56" fmla="*/ 1019223 h 1263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3464417" h="1263922">
                <a:moveTo>
                  <a:pt x="3464417" y="14671"/>
                </a:moveTo>
                <a:cubicBezTo>
                  <a:pt x="3371260" y="4320"/>
                  <a:pt x="3288671" y="-12389"/>
                  <a:pt x="3193961" y="14671"/>
                </a:cubicBezTo>
                <a:cubicBezTo>
                  <a:pt x="3179078" y="18923"/>
                  <a:pt x="3175125" y="39464"/>
                  <a:pt x="3168203" y="53308"/>
                </a:cubicBezTo>
                <a:cubicBezTo>
                  <a:pt x="3153483" y="82748"/>
                  <a:pt x="3149793" y="126946"/>
                  <a:pt x="3142445" y="156339"/>
                </a:cubicBezTo>
                <a:cubicBezTo>
                  <a:pt x="3136198" y="181326"/>
                  <a:pt x="3123953" y="215985"/>
                  <a:pt x="3103808" y="233612"/>
                </a:cubicBezTo>
                <a:cubicBezTo>
                  <a:pt x="3049306" y="281302"/>
                  <a:pt x="3040964" y="280317"/>
                  <a:pt x="2987899" y="298006"/>
                </a:cubicBezTo>
                <a:cubicBezTo>
                  <a:pt x="2980552" y="320046"/>
                  <a:pt x="2970662" y="361014"/>
                  <a:pt x="2949262" y="375280"/>
                </a:cubicBezTo>
                <a:cubicBezTo>
                  <a:pt x="2934535" y="385098"/>
                  <a:pt x="2914919" y="383865"/>
                  <a:pt x="2897747" y="388158"/>
                </a:cubicBezTo>
                <a:cubicBezTo>
                  <a:pt x="2884868" y="396744"/>
                  <a:pt x="2872955" y="406994"/>
                  <a:pt x="2859110" y="413916"/>
                </a:cubicBezTo>
                <a:cubicBezTo>
                  <a:pt x="2846968" y="419987"/>
                  <a:pt x="2828364" y="415748"/>
                  <a:pt x="2820473" y="426795"/>
                </a:cubicBezTo>
                <a:cubicBezTo>
                  <a:pt x="2804692" y="448889"/>
                  <a:pt x="2794716" y="504068"/>
                  <a:pt x="2794716" y="504068"/>
                </a:cubicBezTo>
                <a:cubicBezTo>
                  <a:pt x="2747493" y="499775"/>
                  <a:pt x="2698369" y="505134"/>
                  <a:pt x="2653048" y="491189"/>
                </a:cubicBezTo>
                <a:cubicBezTo>
                  <a:pt x="2638254" y="486637"/>
                  <a:pt x="2637199" y="464444"/>
                  <a:pt x="2627290" y="452553"/>
                </a:cubicBezTo>
                <a:cubicBezTo>
                  <a:pt x="2596300" y="415365"/>
                  <a:pt x="2588009" y="413486"/>
                  <a:pt x="2550017" y="388158"/>
                </a:cubicBezTo>
                <a:cubicBezTo>
                  <a:pt x="2537138" y="392451"/>
                  <a:pt x="2517451" y="388895"/>
                  <a:pt x="2511380" y="401037"/>
                </a:cubicBezTo>
                <a:cubicBezTo>
                  <a:pt x="2482261" y="459274"/>
                  <a:pt x="2522503" y="490018"/>
                  <a:pt x="2472744" y="529826"/>
                </a:cubicBezTo>
                <a:cubicBezTo>
                  <a:pt x="2462143" y="538307"/>
                  <a:pt x="2446249" y="536634"/>
                  <a:pt x="2434107" y="542705"/>
                </a:cubicBezTo>
                <a:cubicBezTo>
                  <a:pt x="2345166" y="587176"/>
                  <a:pt x="2451170" y="554538"/>
                  <a:pt x="2343955" y="581342"/>
                </a:cubicBezTo>
                <a:cubicBezTo>
                  <a:pt x="2292439" y="577049"/>
                  <a:pt x="2238816" y="583666"/>
                  <a:pt x="2189408" y="568463"/>
                </a:cubicBezTo>
                <a:cubicBezTo>
                  <a:pt x="2176433" y="564471"/>
                  <a:pt x="2185010" y="540427"/>
                  <a:pt x="2176530" y="529826"/>
                </a:cubicBezTo>
                <a:cubicBezTo>
                  <a:pt x="2166861" y="517739"/>
                  <a:pt x="2151738" y="510990"/>
                  <a:pt x="2137893" y="504068"/>
                </a:cubicBezTo>
                <a:cubicBezTo>
                  <a:pt x="2117304" y="493773"/>
                  <a:pt x="2067002" y="483814"/>
                  <a:pt x="2047741" y="478311"/>
                </a:cubicBezTo>
                <a:cubicBezTo>
                  <a:pt x="2034688" y="474582"/>
                  <a:pt x="2021983" y="469725"/>
                  <a:pt x="2009104" y="465432"/>
                </a:cubicBezTo>
                <a:cubicBezTo>
                  <a:pt x="1947876" y="424613"/>
                  <a:pt x="1985153" y="444569"/>
                  <a:pt x="1893194" y="413916"/>
                </a:cubicBezTo>
                <a:lnTo>
                  <a:pt x="1854558" y="401037"/>
                </a:lnTo>
                <a:cubicBezTo>
                  <a:pt x="1794457" y="405330"/>
                  <a:pt x="1734096" y="406876"/>
                  <a:pt x="1674254" y="413916"/>
                </a:cubicBezTo>
                <a:cubicBezTo>
                  <a:pt x="1660771" y="415502"/>
                  <a:pt x="1647484" y="420202"/>
                  <a:pt x="1635617" y="426795"/>
                </a:cubicBezTo>
                <a:cubicBezTo>
                  <a:pt x="1608556" y="441829"/>
                  <a:pt x="1558344" y="478311"/>
                  <a:pt x="1558344" y="478311"/>
                </a:cubicBezTo>
                <a:cubicBezTo>
                  <a:pt x="1539584" y="506450"/>
                  <a:pt x="1511915" y="569418"/>
                  <a:pt x="1468192" y="581342"/>
                </a:cubicBezTo>
                <a:cubicBezTo>
                  <a:pt x="1434801" y="590449"/>
                  <a:pt x="1399505" y="589927"/>
                  <a:pt x="1365161" y="594220"/>
                </a:cubicBezTo>
                <a:cubicBezTo>
                  <a:pt x="1352282" y="602806"/>
                  <a:pt x="1338415" y="610069"/>
                  <a:pt x="1326524" y="619978"/>
                </a:cubicBezTo>
                <a:cubicBezTo>
                  <a:pt x="1312532" y="631638"/>
                  <a:pt x="1303809" y="649770"/>
                  <a:pt x="1287887" y="658615"/>
                </a:cubicBezTo>
                <a:cubicBezTo>
                  <a:pt x="1264153" y="671801"/>
                  <a:pt x="1233205" y="669312"/>
                  <a:pt x="1210614" y="684373"/>
                </a:cubicBezTo>
                <a:cubicBezTo>
                  <a:pt x="1155679" y="720996"/>
                  <a:pt x="1137269" y="737884"/>
                  <a:pt x="1081825" y="761646"/>
                </a:cubicBezTo>
                <a:cubicBezTo>
                  <a:pt x="1069347" y="766994"/>
                  <a:pt x="1055331" y="768454"/>
                  <a:pt x="1043189" y="774525"/>
                </a:cubicBezTo>
                <a:cubicBezTo>
                  <a:pt x="1029345" y="781447"/>
                  <a:pt x="1018396" y="793360"/>
                  <a:pt x="1004552" y="800282"/>
                </a:cubicBezTo>
                <a:cubicBezTo>
                  <a:pt x="967523" y="818796"/>
                  <a:pt x="911364" y="820106"/>
                  <a:pt x="875763" y="826040"/>
                </a:cubicBezTo>
                <a:cubicBezTo>
                  <a:pt x="826713" y="834215"/>
                  <a:pt x="806163" y="840220"/>
                  <a:pt x="759854" y="851798"/>
                </a:cubicBezTo>
                <a:cubicBezTo>
                  <a:pt x="751268" y="864677"/>
                  <a:pt x="740382" y="876290"/>
                  <a:pt x="734096" y="890434"/>
                </a:cubicBezTo>
                <a:cubicBezTo>
                  <a:pt x="723069" y="915245"/>
                  <a:pt x="730930" y="952648"/>
                  <a:pt x="708338" y="967708"/>
                </a:cubicBezTo>
                <a:lnTo>
                  <a:pt x="669701" y="993465"/>
                </a:lnTo>
                <a:cubicBezTo>
                  <a:pt x="608483" y="1177127"/>
                  <a:pt x="669998" y="985990"/>
                  <a:pt x="631065" y="1122254"/>
                </a:cubicBezTo>
                <a:cubicBezTo>
                  <a:pt x="627335" y="1135307"/>
                  <a:pt x="626667" y="1150290"/>
                  <a:pt x="618186" y="1160891"/>
                </a:cubicBezTo>
                <a:cubicBezTo>
                  <a:pt x="608517" y="1172978"/>
                  <a:pt x="592428" y="1178063"/>
                  <a:pt x="579549" y="1186649"/>
                </a:cubicBezTo>
                <a:cubicBezTo>
                  <a:pt x="575256" y="1199528"/>
                  <a:pt x="575150" y="1214684"/>
                  <a:pt x="566670" y="1225285"/>
                </a:cubicBezTo>
                <a:cubicBezTo>
                  <a:pt x="548512" y="1247982"/>
                  <a:pt x="514850" y="1255438"/>
                  <a:pt x="489397" y="1263922"/>
                </a:cubicBezTo>
                <a:cubicBezTo>
                  <a:pt x="472225" y="1259629"/>
                  <a:pt x="455494" y="1252804"/>
                  <a:pt x="437882" y="1251043"/>
                </a:cubicBezTo>
                <a:cubicBezTo>
                  <a:pt x="369402" y="1244195"/>
                  <a:pt x="289083" y="1276339"/>
                  <a:pt x="231820" y="1238164"/>
                </a:cubicBezTo>
                <a:cubicBezTo>
                  <a:pt x="199475" y="1216600"/>
                  <a:pt x="240406" y="1160891"/>
                  <a:pt x="244699" y="1122254"/>
                </a:cubicBezTo>
                <a:cubicBezTo>
                  <a:pt x="240406" y="1092203"/>
                  <a:pt x="245396" y="1059253"/>
                  <a:pt x="231820" y="1032102"/>
                </a:cubicBezTo>
                <a:cubicBezTo>
                  <a:pt x="225749" y="1019960"/>
                  <a:pt x="205788" y="1014181"/>
                  <a:pt x="193183" y="1019223"/>
                </a:cubicBezTo>
                <a:cubicBezTo>
                  <a:pt x="178811" y="1024972"/>
                  <a:pt x="176011" y="1044981"/>
                  <a:pt x="167425" y="1057860"/>
                </a:cubicBezTo>
                <a:cubicBezTo>
                  <a:pt x="157380" y="1087996"/>
                  <a:pt x="157031" y="1115400"/>
                  <a:pt x="115910" y="1122254"/>
                </a:cubicBezTo>
                <a:cubicBezTo>
                  <a:pt x="102519" y="1124486"/>
                  <a:pt x="90152" y="1113668"/>
                  <a:pt x="77273" y="1109375"/>
                </a:cubicBezTo>
                <a:cubicBezTo>
                  <a:pt x="72980" y="1096496"/>
                  <a:pt x="72874" y="1081340"/>
                  <a:pt x="64394" y="1070739"/>
                </a:cubicBezTo>
                <a:cubicBezTo>
                  <a:pt x="54725" y="1058652"/>
                  <a:pt x="37844" y="1054650"/>
                  <a:pt x="25758" y="1044981"/>
                </a:cubicBezTo>
                <a:cubicBezTo>
                  <a:pt x="16276" y="1037396"/>
                  <a:pt x="8586" y="1027809"/>
                  <a:pt x="0" y="1019223"/>
                </a:cubicBezTo>
              </a:path>
            </a:pathLst>
          </a:custGeom>
          <a:ln w="76200">
            <a:solidFill>
              <a:schemeClr val="accent5">
                <a:lumMod val="75000"/>
              </a:schemeClr>
            </a:solidFill>
          </a:ln>
        </p:spPr>
        <p:style>
          <a:lnRef idx="1">
            <a:schemeClr val="accent1"/>
          </a:lnRef>
          <a:fillRef idx="0">
            <a:schemeClr val="accent1"/>
          </a:fillRef>
          <a:effectRef idx="0">
            <a:schemeClr val="accent1"/>
          </a:effectRef>
          <a:fontRef idx="minor">
            <a:schemeClr val="tx1"/>
          </a:fontRef>
        </p:style>
        <p:txBody>
          <a:bodyPr rtlCol="1" anchor="ctr"/>
          <a:lstStyle/>
          <a:p>
            <a:pPr algn="ctr"/>
            <a:endParaRPr lang="ar-OM"/>
          </a:p>
        </p:txBody>
      </p:sp>
      <p:sp>
        <p:nvSpPr>
          <p:cNvPr id="5" name="Freeform 4"/>
          <p:cNvSpPr/>
          <p:nvPr/>
        </p:nvSpPr>
        <p:spPr>
          <a:xfrm>
            <a:off x="3915177" y="2588654"/>
            <a:ext cx="3451538" cy="1262857"/>
          </a:xfrm>
          <a:custGeom>
            <a:avLst/>
            <a:gdLst>
              <a:gd name="connsiteX0" fmla="*/ 3451538 w 3451538"/>
              <a:gd name="connsiteY0" fmla="*/ 309092 h 1262857"/>
              <a:gd name="connsiteX1" fmla="*/ 3387144 w 3451538"/>
              <a:gd name="connsiteY1" fmla="*/ 399245 h 1262857"/>
              <a:gd name="connsiteX2" fmla="*/ 3284113 w 3451538"/>
              <a:gd name="connsiteY2" fmla="*/ 425002 h 1262857"/>
              <a:gd name="connsiteX3" fmla="*/ 3219719 w 3451538"/>
              <a:gd name="connsiteY3" fmla="*/ 489397 h 1262857"/>
              <a:gd name="connsiteX4" fmla="*/ 3181082 w 3451538"/>
              <a:gd name="connsiteY4" fmla="*/ 515154 h 1262857"/>
              <a:gd name="connsiteX5" fmla="*/ 3155324 w 3451538"/>
              <a:gd name="connsiteY5" fmla="*/ 553791 h 1262857"/>
              <a:gd name="connsiteX6" fmla="*/ 3090930 w 3451538"/>
              <a:gd name="connsiteY6" fmla="*/ 618185 h 1262857"/>
              <a:gd name="connsiteX7" fmla="*/ 3065172 w 3451538"/>
              <a:gd name="connsiteY7" fmla="*/ 708338 h 1262857"/>
              <a:gd name="connsiteX8" fmla="*/ 3013657 w 3451538"/>
              <a:gd name="connsiteY8" fmla="*/ 785611 h 1262857"/>
              <a:gd name="connsiteX9" fmla="*/ 2936384 w 3451538"/>
              <a:gd name="connsiteY9" fmla="*/ 811369 h 1262857"/>
              <a:gd name="connsiteX10" fmla="*/ 2897747 w 3451538"/>
              <a:gd name="connsiteY10" fmla="*/ 824247 h 1262857"/>
              <a:gd name="connsiteX11" fmla="*/ 2859110 w 3451538"/>
              <a:gd name="connsiteY11" fmla="*/ 850005 h 1262857"/>
              <a:gd name="connsiteX12" fmla="*/ 2833353 w 3451538"/>
              <a:gd name="connsiteY12" fmla="*/ 888642 h 1262857"/>
              <a:gd name="connsiteX13" fmla="*/ 2768958 w 3451538"/>
              <a:gd name="connsiteY13" fmla="*/ 901521 h 1262857"/>
              <a:gd name="connsiteX14" fmla="*/ 2421229 w 3451538"/>
              <a:gd name="connsiteY14" fmla="*/ 914400 h 1262857"/>
              <a:gd name="connsiteX15" fmla="*/ 2382592 w 3451538"/>
              <a:gd name="connsiteY15" fmla="*/ 927278 h 1262857"/>
              <a:gd name="connsiteX16" fmla="*/ 2343955 w 3451538"/>
              <a:gd name="connsiteY16" fmla="*/ 953036 h 1262857"/>
              <a:gd name="connsiteX17" fmla="*/ 2266682 w 3451538"/>
              <a:gd name="connsiteY17" fmla="*/ 978794 h 1262857"/>
              <a:gd name="connsiteX18" fmla="*/ 2240924 w 3451538"/>
              <a:gd name="connsiteY18" fmla="*/ 901521 h 1262857"/>
              <a:gd name="connsiteX19" fmla="*/ 2228046 w 3451538"/>
              <a:gd name="connsiteY19" fmla="*/ 862884 h 1262857"/>
              <a:gd name="connsiteX20" fmla="*/ 2215167 w 3451538"/>
              <a:gd name="connsiteY20" fmla="*/ 682580 h 1262857"/>
              <a:gd name="connsiteX21" fmla="*/ 2189409 w 3451538"/>
              <a:gd name="connsiteY21" fmla="*/ 643943 h 1262857"/>
              <a:gd name="connsiteX22" fmla="*/ 2176530 w 3451538"/>
              <a:gd name="connsiteY22" fmla="*/ 605307 h 1262857"/>
              <a:gd name="connsiteX23" fmla="*/ 2215167 w 3451538"/>
              <a:gd name="connsiteY23" fmla="*/ 579549 h 1262857"/>
              <a:gd name="connsiteX24" fmla="*/ 2253803 w 3451538"/>
              <a:gd name="connsiteY24" fmla="*/ 566670 h 1262857"/>
              <a:gd name="connsiteX25" fmla="*/ 2266682 w 3451538"/>
              <a:gd name="connsiteY25" fmla="*/ 528033 h 1262857"/>
              <a:gd name="connsiteX26" fmla="*/ 2253803 w 3451538"/>
              <a:gd name="connsiteY26" fmla="*/ 244698 h 1262857"/>
              <a:gd name="connsiteX27" fmla="*/ 2279561 w 3451538"/>
              <a:gd name="connsiteY27" fmla="*/ 167425 h 1262857"/>
              <a:gd name="connsiteX28" fmla="*/ 2266682 w 3451538"/>
              <a:gd name="connsiteY28" fmla="*/ 103031 h 1262857"/>
              <a:gd name="connsiteX29" fmla="*/ 2228046 w 3451538"/>
              <a:gd name="connsiteY29" fmla="*/ 90152 h 1262857"/>
              <a:gd name="connsiteX30" fmla="*/ 2176530 w 3451538"/>
              <a:gd name="connsiteY30" fmla="*/ 77273 h 1262857"/>
              <a:gd name="connsiteX31" fmla="*/ 2099257 w 3451538"/>
              <a:gd name="connsiteY31" fmla="*/ 51515 h 1262857"/>
              <a:gd name="connsiteX32" fmla="*/ 2021984 w 3451538"/>
              <a:gd name="connsiteY32" fmla="*/ 12878 h 1262857"/>
              <a:gd name="connsiteX33" fmla="*/ 1957589 w 3451538"/>
              <a:gd name="connsiteY33" fmla="*/ 25757 h 1262857"/>
              <a:gd name="connsiteX34" fmla="*/ 1867437 w 3451538"/>
              <a:gd name="connsiteY34" fmla="*/ 0 h 1262857"/>
              <a:gd name="connsiteX35" fmla="*/ 1725769 w 3451538"/>
              <a:gd name="connsiteY35" fmla="*/ 12878 h 1262857"/>
              <a:gd name="connsiteX36" fmla="*/ 1700012 w 3451538"/>
              <a:gd name="connsiteY36" fmla="*/ 90152 h 1262857"/>
              <a:gd name="connsiteX37" fmla="*/ 1687133 w 3451538"/>
              <a:gd name="connsiteY37" fmla="*/ 128788 h 1262857"/>
              <a:gd name="connsiteX38" fmla="*/ 1648496 w 3451538"/>
              <a:gd name="connsiteY38" fmla="*/ 244698 h 1262857"/>
              <a:gd name="connsiteX39" fmla="*/ 1635617 w 3451538"/>
              <a:gd name="connsiteY39" fmla="*/ 283335 h 1262857"/>
              <a:gd name="connsiteX40" fmla="*/ 1622738 w 3451538"/>
              <a:gd name="connsiteY40" fmla="*/ 347729 h 1262857"/>
              <a:gd name="connsiteX41" fmla="*/ 1532586 w 3451538"/>
              <a:gd name="connsiteY41" fmla="*/ 450760 h 1262857"/>
              <a:gd name="connsiteX42" fmla="*/ 1506829 w 3451538"/>
              <a:gd name="connsiteY42" fmla="*/ 540912 h 1262857"/>
              <a:gd name="connsiteX43" fmla="*/ 1481071 w 3451538"/>
              <a:gd name="connsiteY43" fmla="*/ 579549 h 1262857"/>
              <a:gd name="connsiteX44" fmla="*/ 1365161 w 3451538"/>
              <a:gd name="connsiteY44" fmla="*/ 605307 h 1262857"/>
              <a:gd name="connsiteX45" fmla="*/ 1326524 w 3451538"/>
              <a:gd name="connsiteY45" fmla="*/ 643943 h 1262857"/>
              <a:gd name="connsiteX46" fmla="*/ 1313646 w 3451538"/>
              <a:gd name="connsiteY46" fmla="*/ 695459 h 1262857"/>
              <a:gd name="connsiteX47" fmla="*/ 1197736 w 3451538"/>
              <a:gd name="connsiteY47" fmla="*/ 759853 h 1262857"/>
              <a:gd name="connsiteX48" fmla="*/ 1184857 w 3451538"/>
              <a:gd name="connsiteY48" fmla="*/ 798490 h 1262857"/>
              <a:gd name="connsiteX49" fmla="*/ 1068947 w 3451538"/>
              <a:gd name="connsiteY49" fmla="*/ 862884 h 1262857"/>
              <a:gd name="connsiteX50" fmla="*/ 708338 w 3451538"/>
              <a:gd name="connsiteY50" fmla="*/ 862884 h 1262857"/>
              <a:gd name="connsiteX51" fmla="*/ 682581 w 3451538"/>
              <a:gd name="connsiteY51" fmla="*/ 901521 h 1262857"/>
              <a:gd name="connsiteX52" fmla="*/ 656823 w 3451538"/>
              <a:gd name="connsiteY52" fmla="*/ 978794 h 1262857"/>
              <a:gd name="connsiteX53" fmla="*/ 669702 w 3451538"/>
              <a:gd name="connsiteY53" fmla="*/ 1030309 h 1262857"/>
              <a:gd name="connsiteX54" fmla="*/ 708338 w 3451538"/>
              <a:gd name="connsiteY54" fmla="*/ 1056067 h 1262857"/>
              <a:gd name="connsiteX55" fmla="*/ 837127 w 3451538"/>
              <a:gd name="connsiteY55" fmla="*/ 1081825 h 1262857"/>
              <a:gd name="connsiteX56" fmla="*/ 914400 w 3451538"/>
              <a:gd name="connsiteY56" fmla="*/ 1120461 h 1262857"/>
              <a:gd name="connsiteX57" fmla="*/ 927279 w 3451538"/>
              <a:gd name="connsiteY57" fmla="*/ 1159098 h 1262857"/>
              <a:gd name="connsiteX58" fmla="*/ 965916 w 3451538"/>
              <a:gd name="connsiteY58" fmla="*/ 1236371 h 1262857"/>
              <a:gd name="connsiteX59" fmla="*/ 927279 w 3451538"/>
              <a:gd name="connsiteY59" fmla="*/ 1262129 h 1262857"/>
              <a:gd name="connsiteX60" fmla="*/ 772733 w 3451538"/>
              <a:gd name="connsiteY60" fmla="*/ 1249250 h 1262857"/>
              <a:gd name="connsiteX61" fmla="*/ 734096 w 3451538"/>
              <a:gd name="connsiteY61" fmla="*/ 1236371 h 1262857"/>
              <a:gd name="connsiteX62" fmla="*/ 450761 w 3451538"/>
              <a:gd name="connsiteY62" fmla="*/ 1223492 h 1262857"/>
              <a:gd name="connsiteX63" fmla="*/ 437882 w 3451538"/>
              <a:gd name="connsiteY63" fmla="*/ 1184856 h 1262857"/>
              <a:gd name="connsiteX64" fmla="*/ 425003 w 3451538"/>
              <a:gd name="connsiteY64" fmla="*/ 1107583 h 1262857"/>
              <a:gd name="connsiteX65" fmla="*/ 334851 w 3451538"/>
              <a:gd name="connsiteY65" fmla="*/ 1094704 h 1262857"/>
              <a:gd name="connsiteX66" fmla="*/ 51516 w 3451538"/>
              <a:gd name="connsiteY66" fmla="*/ 1017431 h 1262857"/>
              <a:gd name="connsiteX67" fmla="*/ 12879 w 3451538"/>
              <a:gd name="connsiteY67" fmla="*/ 991673 h 1262857"/>
              <a:gd name="connsiteX68" fmla="*/ 0 w 3451538"/>
              <a:gd name="connsiteY68" fmla="*/ 991673 h 1262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3451538" h="1262857">
                <a:moveTo>
                  <a:pt x="3451538" y="309092"/>
                </a:moveTo>
                <a:cubicBezTo>
                  <a:pt x="3432293" y="357207"/>
                  <a:pt x="3436808" y="381186"/>
                  <a:pt x="3387144" y="399245"/>
                </a:cubicBezTo>
                <a:cubicBezTo>
                  <a:pt x="3353875" y="411343"/>
                  <a:pt x="3284113" y="425002"/>
                  <a:pt x="3284113" y="425002"/>
                </a:cubicBezTo>
                <a:cubicBezTo>
                  <a:pt x="3181077" y="493695"/>
                  <a:pt x="3305585" y="403532"/>
                  <a:pt x="3219719" y="489397"/>
                </a:cubicBezTo>
                <a:cubicBezTo>
                  <a:pt x="3208774" y="500342"/>
                  <a:pt x="3193961" y="506568"/>
                  <a:pt x="3181082" y="515154"/>
                </a:cubicBezTo>
                <a:cubicBezTo>
                  <a:pt x="3172496" y="528033"/>
                  <a:pt x="3166269" y="542846"/>
                  <a:pt x="3155324" y="553791"/>
                </a:cubicBezTo>
                <a:cubicBezTo>
                  <a:pt x="3069463" y="639654"/>
                  <a:pt x="3159621" y="515152"/>
                  <a:pt x="3090930" y="618185"/>
                </a:cubicBezTo>
                <a:cubicBezTo>
                  <a:pt x="3087899" y="630311"/>
                  <a:pt x="3073570" y="693221"/>
                  <a:pt x="3065172" y="708338"/>
                </a:cubicBezTo>
                <a:cubicBezTo>
                  <a:pt x="3050138" y="735399"/>
                  <a:pt x="3043025" y="775821"/>
                  <a:pt x="3013657" y="785611"/>
                </a:cubicBezTo>
                <a:lnTo>
                  <a:pt x="2936384" y="811369"/>
                </a:lnTo>
                <a:lnTo>
                  <a:pt x="2897747" y="824247"/>
                </a:lnTo>
                <a:cubicBezTo>
                  <a:pt x="2884868" y="832833"/>
                  <a:pt x="2870055" y="839060"/>
                  <a:pt x="2859110" y="850005"/>
                </a:cubicBezTo>
                <a:cubicBezTo>
                  <a:pt x="2848165" y="860950"/>
                  <a:pt x="2846792" y="880962"/>
                  <a:pt x="2833353" y="888642"/>
                </a:cubicBezTo>
                <a:cubicBezTo>
                  <a:pt x="2814347" y="899503"/>
                  <a:pt x="2790805" y="900156"/>
                  <a:pt x="2768958" y="901521"/>
                </a:cubicBezTo>
                <a:cubicBezTo>
                  <a:pt x="2653195" y="908756"/>
                  <a:pt x="2537139" y="910107"/>
                  <a:pt x="2421229" y="914400"/>
                </a:cubicBezTo>
                <a:cubicBezTo>
                  <a:pt x="2408350" y="918693"/>
                  <a:pt x="2394734" y="921207"/>
                  <a:pt x="2382592" y="927278"/>
                </a:cubicBezTo>
                <a:cubicBezTo>
                  <a:pt x="2368747" y="934200"/>
                  <a:pt x="2358100" y="946749"/>
                  <a:pt x="2343955" y="953036"/>
                </a:cubicBezTo>
                <a:cubicBezTo>
                  <a:pt x="2319144" y="964063"/>
                  <a:pt x="2266682" y="978794"/>
                  <a:pt x="2266682" y="978794"/>
                </a:cubicBezTo>
                <a:lnTo>
                  <a:pt x="2240924" y="901521"/>
                </a:lnTo>
                <a:lnTo>
                  <a:pt x="2228046" y="862884"/>
                </a:lnTo>
                <a:cubicBezTo>
                  <a:pt x="2223753" y="802783"/>
                  <a:pt x="2225638" y="741918"/>
                  <a:pt x="2215167" y="682580"/>
                </a:cubicBezTo>
                <a:cubicBezTo>
                  <a:pt x="2212477" y="667337"/>
                  <a:pt x="2196331" y="657787"/>
                  <a:pt x="2189409" y="643943"/>
                </a:cubicBezTo>
                <a:cubicBezTo>
                  <a:pt x="2183338" y="631801"/>
                  <a:pt x="2180823" y="618186"/>
                  <a:pt x="2176530" y="605307"/>
                </a:cubicBezTo>
                <a:cubicBezTo>
                  <a:pt x="2189409" y="596721"/>
                  <a:pt x="2201323" y="586471"/>
                  <a:pt x="2215167" y="579549"/>
                </a:cubicBezTo>
                <a:cubicBezTo>
                  <a:pt x="2227309" y="573478"/>
                  <a:pt x="2244204" y="576269"/>
                  <a:pt x="2253803" y="566670"/>
                </a:cubicBezTo>
                <a:cubicBezTo>
                  <a:pt x="2263402" y="557070"/>
                  <a:pt x="2262389" y="540912"/>
                  <a:pt x="2266682" y="528033"/>
                </a:cubicBezTo>
                <a:cubicBezTo>
                  <a:pt x="2223982" y="399936"/>
                  <a:pt x="2227008" y="441192"/>
                  <a:pt x="2253803" y="244698"/>
                </a:cubicBezTo>
                <a:cubicBezTo>
                  <a:pt x="2257471" y="217796"/>
                  <a:pt x="2279561" y="167425"/>
                  <a:pt x="2279561" y="167425"/>
                </a:cubicBezTo>
                <a:cubicBezTo>
                  <a:pt x="2275268" y="145960"/>
                  <a:pt x="2278824" y="121244"/>
                  <a:pt x="2266682" y="103031"/>
                </a:cubicBezTo>
                <a:cubicBezTo>
                  <a:pt x="2259152" y="91736"/>
                  <a:pt x="2241099" y="93881"/>
                  <a:pt x="2228046" y="90152"/>
                </a:cubicBezTo>
                <a:cubicBezTo>
                  <a:pt x="2211027" y="85289"/>
                  <a:pt x="2193484" y="82359"/>
                  <a:pt x="2176530" y="77273"/>
                </a:cubicBezTo>
                <a:cubicBezTo>
                  <a:pt x="2150524" y="69471"/>
                  <a:pt x="2121848" y="66576"/>
                  <a:pt x="2099257" y="51515"/>
                </a:cubicBezTo>
                <a:cubicBezTo>
                  <a:pt x="2049325" y="18227"/>
                  <a:pt x="2075304" y="30652"/>
                  <a:pt x="2021984" y="12878"/>
                </a:cubicBezTo>
                <a:cubicBezTo>
                  <a:pt x="2000519" y="17171"/>
                  <a:pt x="1979479" y="25757"/>
                  <a:pt x="1957589" y="25757"/>
                </a:cubicBezTo>
                <a:cubicBezTo>
                  <a:pt x="1941422" y="25757"/>
                  <a:pt x="1885654" y="6072"/>
                  <a:pt x="1867437" y="0"/>
                </a:cubicBezTo>
                <a:lnTo>
                  <a:pt x="1725769" y="12878"/>
                </a:lnTo>
                <a:cubicBezTo>
                  <a:pt x="1701863" y="25750"/>
                  <a:pt x="1708598" y="64394"/>
                  <a:pt x="1700012" y="90152"/>
                </a:cubicBezTo>
                <a:lnTo>
                  <a:pt x="1687133" y="128788"/>
                </a:lnTo>
                <a:lnTo>
                  <a:pt x="1648496" y="244698"/>
                </a:lnTo>
                <a:cubicBezTo>
                  <a:pt x="1644203" y="257577"/>
                  <a:pt x="1638279" y="270023"/>
                  <a:pt x="1635617" y="283335"/>
                </a:cubicBezTo>
                <a:cubicBezTo>
                  <a:pt x="1631324" y="304800"/>
                  <a:pt x="1631796" y="327801"/>
                  <a:pt x="1622738" y="347729"/>
                </a:cubicBezTo>
                <a:cubicBezTo>
                  <a:pt x="1590074" y="419590"/>
                  <a:pt x="1583262" y="416976"/>
                  <a:pt x="1532586" y="450760"/>
                </a:cubicBezTo>
                <a:cubicBezTo>
                  <a:pt x="1528459" y="467271"/>
                  <a:pt x="1516069" y="522432"/>
                  <a:pt x="1506829" y="540912"/>
                </a:cubicBezTo>
                <a:cubicBezTo>
                  <a:pt x="1499907" y="554756"/>
                  <a:pt x="1493158" y="569880"/>
                  <a:pt x="1481071" y="579549"/>
                </a:cubicBezTo>
                <a:cubicBezTo>
                  <a:pt x="1464384" y="592898"/>
                  <a:pt x="1365952" y="605175"/>
                  <a:pt x="1365161" y="605307"/>
                </a:cubicBezTo>
                <a:cubicBezTo>
                  <a:pt x="1352282" y="618186"/>
                  <a:pt x="1335560" y="628129"/>
                  <a:pt x="1326524" y="643943"/>
                </a:cubicBezTo>
                <a:cubicBezTo>
                  <a:pt x="1317742" y="659311"/>
                  <a:pt x="1325302" y="682138"/>
                  <a:pt x="1313646" y="695459"/>
                </a:cubicBezTo>
                <a:cubicBezTo>
                  <a:pt x="1277178" y="737136"/>
                  <a:pt x="1242893" y="744800"/>
                  <a:pt x="1197736" y="759853"/>
                </a:cubicBezTo>
                <a:cubicBezTo>
                  <a:pt x="1193443" y="772732"/>
                  <a:pt x="1194456" y="788891"/>
                  <a:pt x="1184857" y="798490"/>
                </a:cubicBezTo>
                <a:cubicBezTo>
                  <a:pt x="1140573" y="842774"/>
                  <a:pt x="1117532" y="846689"/>
                  <a:pt x="1068947" y="862884"/>
                </a:cubicBezTo>
                <a:cubicBezTo>
                  <a:pt x="1015549" y="859917"/>
                  <a:pt x="790657" y="835444"/>
                  <a:pt x="708338" y="862884"/>
                </a:cubicBezTo>
                <a:cubicBezTo>
                  <a:pt x="693654" y="867779"/>
                  <a:pt x="688867" y="887377"/>
                  <a:pt x="682581" y="901521"/>
                </a:cubicBezTo>
                <a:cubicBezTo>
                  <a:pt x="671554" y="926332"/>
                  <a:pt x="656823" y="978794"/>
                  <a:pt x="656823" y="978794"/>
                </a:cubicBezTo>
                <a:cubicBezTo>
                  <a:pt x="661116" y="995966"/>
                  <a:pt x="659884" y="1015582"/>
                  <a:pt x="669702" y="1030309"/>
                </a:cubicBezTo>
                <a:cubicBezTo>
                  <a:pt x="678288" y="1043188"/>
                  <a:pt x="694494" y="1049145"/>
                  <a:pt x="708338" y="1056067"/>
                </a:cubicBezTo>
                <a:cubicBezTo>
                  <a:pt x="744303" y="1074050"/>
                  <a:pt x="803905" y="1077079"/>
                  <a:pt x="837127" y="1081825"/>
                </a:cubicBezTo>
                <a:cubicBezTo>
                  <a:pt x="862578" y="1090309"/>
                  <a:pt x="896244" y="1097765"/>
                  <a:pt x="914400" y="1120461"/>
                </a:cubicBezTo>
                <a:cubicBezTo>
                  <a:pt x="922881" y="1131062"/>
                  <a:pt x="921208" y="1146956"/>
                  <a:pt x="927279" y="1159098"/>
                </a:cubicBezTo>
                <a:cubicBezTo>
                  <a:pt x="977213" y="1258965"/>
                  <a:pt x="933543" y="1139256"/>
                  <a:pt x="965916" y="1236371"/>
                </a:cubicBezTo>
                <a:cubicBezTo>
                  <a:pt x="953037" y="1244957"/>
                  <a:pt x="942723" y="1261099"/>
                  <a:pt x="927279" y="1262129"/>
                </a:cubicBezTo>
                <a:cubicBezTo>
                  <a:pt x="875700" y="1265568"/>
                  <a:pt x="823973" y="1256082"/>
                  <a:pt x="772733" y="1249250"/>
                </a:cubicBezTo>
                <a:cubicBezTo>
                  <a:pt x="759276" y="1247456"/>
                  <a:pt x="747628" y="1237454"/>
                  <a:pt x="734096" y="1236371"/>
                </a:cubicBezTo>
                <a:cubicBezTo>
                  <a:pt x="639855" y="1228832"/>
                  <a:pt x="545206" y="1227785"/>
                  <a:pt x="450761" y="1223492"/>
                </a:cubicBezTo>
                <a:cubicBezTo>
                  <a:pt x="446468" y="1210613"/>
                  <a:pt x="440827" y="1198108"/>
                  <a:pt x="437882" y="1184856"/>
                </a:cubicBezTo>
                <a:cubicBezTo>
                  <a:pt x="432217" y="1159365"/>
                  <a:pt x="444655" y="1124778"/>
                  <a:pt x="425003" y="1107583"/>
                </a:cubicBezTo>
                <a:cubicBezTo>
                  <a:pt x="402158" y="1087594"/>
                  <a:pt x="364902" y="1098997"/>
                  <a:pt x="334851" y="1094704"/>
                </a:cubicBezTo>
                <a:cubicBezTo>
                  <a:pt x="303146" y="936181"/>
                  <a:pt x="348477" y="1054551"/>
                  <a:pt x="51516" y="1017431"/>
                </a:cubicBezTo>
                <a:cubicBezTo>
                  <a:pt x="36157" y="1015511"/>
                  <a:pt x="26724" y="998595"/>
                  <a:pt x="12879" y="991673"/>
                </a:cubicBezTo>
                <a:cubicBezTo>
                  <a:pt x="9039" y="989753"/>
                  <a:pt x="4293" y="991673"/>
                  <a:pt x="0" y="991673"/>
                </a:cubicBezTo>
              </a:path>
            </a:pathLst>
          </a:custGeom>
          <a:noFill/>
          <a:ln w="7620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OM"/>
          </a:p>
        </p:txBody>
      </p:sp>
      <p:sp>
        <p:nvSpPr>
          <p:cNvPr id="6" name="TextBox 5"/>
          <p:cNvSpPr txBox="1"/>
          <p:nvPr/>
        </p:nvSpPr>
        <p:spPr>
          <a:xfrm>
            <a:off x="1869940" y="3429000"/>
            <a:ext cx="1806977" cy="523220"/>
          </a:xfrm>
          <a:prstGeom prst="rect">
            <a:avLst/>
          </a:prstGeom>
          <a:noFill/>
        </p:spPr>
        <p:txBody>
          <a:bodyPr wrap="square" rtlCol="1">
            <a:spAutoFit/>
          </a:bodyPr>
          <a:lstStyle/>
          <a:p>
            <a:r>
              <a:rPr lang="ar-OM" sz="2800" b="1" dirty="0" smtClean="0">
                <a:ln w="9525">
                  <a:solidFill>
                    <a:schemeClr val="tx1"/>
                  </a:solidFill>
                  <a:prstDash val="solid"/>
                </a:ln>
                <a:solidFill>
                  <a:schemeClr val="bg1"/>
                </a:solidFill>
                <a:effectLst>
                  <a:glow rad="228600">
                    <a:schemeClr val="accent4">
                      <a:satMod val="175000"/>
                      <a:alpha val="40000"/>
                    </a:schemeClr>
                  </a:glow>
                  <a:outerShdw blurRad="12700" dist="38100" dir="2700000" algn="tl" rotWithShape="0">
                    <a:schemeClr val="bg1">
                      <a:lumMod val="50000"/>
                    </a:schemeClr>
                  </a:outerShdw>
                </a:effectLst>
              </a:rPr>
              <a:t>هضبة التبت</a:t>
            </a:r>
            <a:endParaRPr lang="ar-OM" sz="2800" b="1" dirty="0">
              <a:ln w="9525">
                <a:solidFill>
                  <a:schemeClr val="tx1"/>
                </a:solidFill>
                <a:prstDash val="solid"/>
              </a:ln>
              <a:solidFill>
                <a:schemeClr val="bg1"/>
              </a:solidFill>
              <a:effectLst>
                <a:glow rad="228600">
                  <a:schemeClr val="accent4">
                    <a:satMod val="175000"/>
                    <a:alpha val="40000"/>
                  </a:schemeClr>
                </a:glow>
                <a:outerShdw blurRad="12700" dist="38100" dir="2700000" algn="tl" rotWithShape="0">
                  <a:schemeClr val="bg1">
                    <a:lumMod val="50000"/>
                  </a:schemeClr>
                </a:outerShdw>
              </a:effectLst>
            </a:endParaRPr>
          </a:p>
        </p:txBody>
      </p:sp>
      <p:sp>
        <p:nvSpPr>
          <p:cNvPr id="7" name="TextBox 6"/>
          <p:cNvSpPr txBox="1"/>
          <p:nvPr/>
        </p:nvSpPr>
        <p:spPr>
          <a:xfrm>
            <a:off x="4062212" y="2128042"/>
            <a:ext cx="1806977" cy="460611"/>
          </a:xfrm>
          <a:prstGeom prst="rect">
            <a:avLst/>
          </a:prstGeom>
          <a:noFill/>
        </p:spPr>
        <p:txBody>
          <a:bodyPr wrap="square" rtlCol="1">
            <a:prstTxWarp prst="textPlain">
              <a:avLst/>
            </a:prstTxWarp>
            <a:spAutoFit/>
          </a:bodyPr>
          <a:lstStyle/>
          <a:p>
            <a:r>
              <a:rPr lang="ar-OM" sz="2000" b="1" dirty="0" smtClean="0">
                <a:ln w="9525">
                  <a:solidFill>
                    <a:schemeClr val="tx1"/>
                  </a:solidFill>
                  <a:prstDash val="solid"/>
                </a:ln>
                <a:solidFill>
                  <a:schemeClr val="bg1"/>
                </a:solidFill>
                <a:effectLst>
                  <a:glow rad="228600">
                    <a:schemeClr val="accent4">
                      <a:satMod val="175000"/>
                      <a:alpha val="40000"/>
                    </a:schemeClr>
                  </a:glow>
                  <a:outerShdw blurRad="12700" dist="38100" dir="2700000" algn="tl" rotWithShape="0">
                    <a:schemeClr val="bg1">
                      <a:lumMod val="50000"/>
                    </a:schemeClr>
                  </a:outerShdw>
                </a:effectLst>
              </a:rPr>
              <a:t>صحراء </a:t>
            </a:r>
            <a:r>
              <a:rPr lang="ar-OM" sz="2000" b="1" dirty="0">
                <a:ln w="9525">
                  <a:solidFill>
                    <a:schemeClr val="tx1"/>
                  </a:solidFill>
                  <a:prstDash val="solid"/>
                </a:ln>
                <a:solidFill>
                  <a:schemeClr val="bg1"/>
                </a:solidFill>
                <a:effectLst>
                  <a:glow rad="228600">
                    <a:schemeClr val="accent4">
                      <a:satMod val="175000"/>
                      <a:alpha val="40000"/>
                    </a:schemeClr>
                  </a:glow>
                  <a:outerShdw blurRad="12700" dist="38100" dir="2700000" algn="tl" rotWithShape="0">
                    <a:schemeClr val="bg1">
                      <a:lumMod val="50000"/>
                    </a:schemeClr>
                  </a:outerShdw>
                </a:effectLst>
              </a:rPr>
              <a:t>ج</a:t>
            </a:r>
            <a:r>
              <a:rPr lang="ar-OM" sz="2000" b="1" dirty="0" smtClean="0">
                <a:ln w="9525">
                  <a:solidFill>
                    <a:schemeClr val="tx1"/>
                  </a:solidFill>
                  <a:prstDash val="solid"/>
                </a:ln>
                <a:solidFill>
                  <a:schemeClr val="bg1"/>
                </a:solidFill>
                <a:effectLst>
                  <a:glow rad="228600">
                    <a:schemeClr val="accent4">
                      <a:satMod val="175000"/>
                      <a:alpha val="40000"/>
                    </a:schemeClr>
                  </a:glow>
                  <a:outerShdw blurRad="12700" dist="38100" dir="2700000" algn="tl" rotWithShape="0">
                    <a:schemeClr val="bg1">
                      <a:lumMod val="50000"/>
                    </a:schemeClr>
                  </a:outerShdw>
                </a:effectLst>
              </a:rPr>
              <a:t>وبي</a:t>
            </a:r>
            <a:endParaRPr lang="ar-OM" sz="2000" b="1" dirty="0">
              <a:ln w="9525">
                <a:solidFill>
                  <a:schemeClr val="tx1"/>
                </a:solidFill>
                <a:prstDash val="solid"/>
              </a:ln>
              <a:solidFill>
                <a:schemeClr val="bg1"/>
              </a:solidFill>
              <a:effectLst>
                <a:glow rad="228600">
                  <a:schemeClr val="accent4">
                    <a:satMod val="175000"/>
                    <a:alpha val="40000"/>
                  </a:schemeClr>
                </a:glow>
                <a:outerShdw blurRad="12700" dist="38100" dir="2700000" algn="tl" rotWithShape="0">
                  <a:schemeClr val="bg1">
                    <a:lumMod val="50000"/>
                  </a:schemeClr>
                </a:outerShdw>
              </a:effectLst>
            </a:endParaRPr>
          </a:p>
        </p:txBody>
      </p:sp>
      <p:sp>
        <p:nvSpPr>
          <p:cNvPr id="8" name="TextBox 7"/>
          <p:cNvSpPr txBox="1"/>
          <p:nvPr/>
        </p:nvSpPr>
        <p:spPr>
          <a:xfrm rot="868623">
            <a:off x="1666740" y="4009254"/>
            <a:ext cx="1806977" cy="460611"/>
          </a:xfrm>
          <a:prstGeom prst="rect">
            <a:avLst/>
          </a:prstGeom>
          <a:noFill/>
        </p:spPr>
        <p:txBody>
          <a:bodyPr wrap="square" rtlCol="1">
            <a:prstTxWarp prst="textChevronInverted">
              <a:avLst/>
            </a:prstTxWarp>
            <a:spAutoFit/>
          </a:bodyPr>
          <a:lstStyle/>
          <a:p>
            <a:r>
              <a:rPr lang="ar-OM" sz="2000" b="1" dirty="0" smtClean="0">
                <a:ln w="9525">
                  <a:solidFill>
                    <a:schemeClr val="tx1"/>
                  </a:solidFill>
                  <a:prstDash val="solid"/>
                </a:ln>
                <a:solidFill>
                  <a:schemeClr val="bg1"/>
                </a:solidFill>
                <a:effectLst>
                  <a:glow rad="228600">
                    <a:schemeClr val="accent4">
                      <a:satMod val="175000"/>
                      <a:alpha val="40000"/>
                    </a:schemeClr>
                  </a:glow>
                  <a:outerShdw blurRad="12700" dist="38100" dir="2700000" algn="tl" rotWithShape="0">
                    <a:schemeClr val="bg1">
                      <a:lumMod val="50000"/>
                    </a:schemeClr>
                  </a:outerShdw>
                </a:effectLst>
              </a:rPr>
              <a:t>جبال الهملايا</a:t>
            </a:r>
            <a:endParaRPr lang="ar-OM" sz="2000" b="1" dirty="0">
              <a:ln w="9525">
                <a:solidFill>
                  <a:schemeClr val="tx1"/>
                </a:solidFill>
                <a:prstDash val="solid"/>
              </a:ln>
              <a:solidFill>
                <a:schemeClr val="bg1"/>
              </a:solidFill>
              <a:effectLst>
                <a:glow rad="228600">
                  <a:schemeClr val="accent4">
                    <a:satMod val="175000"/>
                    <a:alpha val="40000"/>
                  </a:schemeClr>
                </a:glow>
                <a:outerShdw blurRad="12700" dist="38100" dir="2700000" algn="tl" rotWithShape="0">
                  <a:schemeClr val="bg1">
                    <a:lumMod val="50000"/>
                  </a:schemeClr>
                </a:outerShdw>
              </a:effectLst>
            </a:endParaRPr>
          </a:p>
        </p:txBody>
      </p:sp>
      <p:sp>
        <p:nvSpPr>
          <p:cNvPr id="9" name="TextBox 8"/>
          <p:cNvSpPr txBox="1"/>
          <p:nvPr/>
        </p:nvSpPr>
        <p:spPr>
          <a:xfrm>
            <a:off x="7604975" y="2776077"/>
            <a:ext cx="830688" cy="707886"/>
          </a:xfrm>
          <a:prstGeom prst="rect">
            <a:avLst/>
          </a:prstGeom>
          <a:noFill/>
        </p:spPr>
        <p:txBody>
          <a:bodyPr wrap="square" rtlCol="1">
            <a:spAutoFit/>
          </a:bodyPr>
          <a:lstStyle/>
          <a:p>
            <a:r>
              <a:rPr lang="ar-OM" sz="2000" b="1" dirty="0" smtClean="0">
                <a:solidFill>
                  <a:schemeClr val="accent5">
                    <a:lumMod val="75000"/>
                  </a:schemeClr>
                </a:solidFill>
              </a:rPr>
              <a:t>البحر الأصفر</a:t>
            </a:r>
            <a:endParaRPr lang="ar-OM" sz="2000" b="1" dirty="0">
              <a:solidFill>
                <a:schemeClr val="accent5">
                  <a:lumMod val="75000"/>
                </a:schemeClr>
              </a:solidFill>
            </a:endParaRPr>
          </a:p>
        </p:txBody>
      </p:sp>
    </p:spTree>
    <p:extLst>
      <p:ext uri="{BB962C8B-B14F-4D97-AF65-F5344CB8AC3E}">
        <p14:creationId xmlns:p14="http://schemas.microsoft.com/office/powerpoint/2010/main" val="7689573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inVertical)">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167425" y="4637716"/>
            <a:ext cx="2163649" cy="2104374"/>
          </a:xfrm>
          <a:prstGeom prst="rect">
            <a:avLst/>
          </a:prstGeom>
        </p:spPr>
      </p:pic>
      <p:pic>
        <p:nvPicPr>
          <p:cNvPr id="6" name="Picture 5"/>
          <p:cNvPicPr>
            <a:picLocks noChangeAspect="1"/>
          </p:cNvPicPr>
          <p:nvPr/>
        </p:nvPicPr>
        <p:blipFill>
          <a:blip r:embed="rId3"/>
          <a:stretch>
            <a:fillRect/>
          </a:stretch>
        </p:blipFill>
        <p:spPr>
          <a:xfrm>
            <a:off x="167424" y="2440913"/>
            <a:ext cx="2163649" cy="1990134"/>
          </a:xfrm>
          <a:prstGeom prst="rect">
            <a:avLst/>
          </a:prstGeom>
        </p:spPr>
      </p:pic>
      <p:pic>
        <p:nvPicPr>
          <p:cNvPr id="7" name="Picture 6"/>
          <p:cNvPicPr>
            <a:picLocks noChangeAspect="1"/>
          </p:cNvPicPr>
          <p:nvPr/>
        </p:nvPicPr>
        <p:blipFill>
          <a:blip r:embed="rId4"/>
          <a:stretch>
            <a:fillRect/>
          </a:stretch>
        </p:blipFill>
        <p:spPr>
          <a:xfrm>
            <a:off x="167424" y="96351"/>
            <a:ext cx="2163649" cy="2137893"/>
          </a:xfrm>
          <a:prstGeom prst="rect">
            <a:avLst/>
          </a:prstGeom>
        </p:spPr>
      </p:pic>
      <p:pic>
        <p:nvPicPr>
          <p:cNvPr id="8" name="Picture 7"/>
          <p:cNvPicPr>
            <a:picLocks noChangeAspect="1"/>
          </p:cNvPicPr>
          <p:nvPr/>
        </p:nvPicPr>
        <p:blipFill>
          <a:blip r:embed="rId5"/>
          <a:stretch>
            <a:fillRect/>
          </a:stretch>
        </p:blipFill>
        <p:spPr>
          <a:xfrm>
            <a:off x="2498505" y="96351"/>
            <a:ext cx="1996222" cy="2232777"/>
          </a:xfrm>
          <a:prstGeom prst="rect">
            <a:avLst/>
          </a:prstGeom>
        </p:spPr>
      </p:pic>
      <p:graphicFrame>
        <p:nvGraphicFramePr>
          <p:cNvPr id="9" name="Table 8"/>
          <p:cNvGraphicFramePr>
            <a:graphicFrameLocks noGrp="1"/>
          </p:cNvGraphicFramePr>
          <p:nvPr>
            <p:extLst>
              <p:ext uri="{D42A27DB-BD31-4B8C-83A1-F6EECF244321}">
                <p14:modId xmlns:p14="http://schemas.microsoft.com/office/powerpoint/2010/main" val="3658614624"/>
              </p:ext>
            </p:extLst>
          </p:nvPr>
        </p:nvGraphicFramePr>
        <p:xfrm>
          <a:off x="4700789" y="680477"/>
          <a:ext cx="4033502" cy="640080"/>
        </p:xfrm>
        <a:graphic>
          <a:graphicData uri="http://schemas.openxmlformats.org/drawingml/2006/table">
            <a:tbl>
              <a:tblPr/>
              <a:tblGrid>
                <a:gridCol w="4033502"/>
              </a:tblGrid>
              <a:tr h="0">
                <a:tc>
                  <a:txBody>
                    <a:bodyPr/>
                    <a:lstStyle/>
                    <a:p>
                      <a:pPr algn="r"/>
                      <a:r>
                        <a:rPr lang="ar-OM" sz="3600" b="1" dirty="0">
                          <a:solidFill>
                            <a:srgbClr val="0000FF"/>
                          </a:solidFill>
                          <a:effectLst/>
                        </a:rPr>
                        <a:t>الحضارة الصينية القديمة </a:t>
                      </a:r>
                      <a:endParaRPr lang="ar-OM" dirty="0">
                        <a:effectLst/>
                      </a:endParaRPr>
                    </a:p>
                  </a:txBody>
                  <a:tcPr anchor="ctr">
                    <a:lnL>
                      <a:noFill/>
                    </a:lnL>
                    <a:lnR>
                      <a:noFill/>
                    </a:lnR>
                    <a:lnT>
                      <a:noFill/>
                    </a:lnT>
                    <a:lnB>
                      <a:noFill/>
                    </a:lnB>
                  </a:tcPr>
                </a:tc>
              </a:tr>
            </a:tbl>
          </a:graphicData>
        </a:graphic>
      </p:graphicFrame>
      <p:sp>
        <p:nvSpPr>
          <p:cNvPr id="10" name="عنصر نائب للمحتوى 2"/>
          <p:cNvSpPr txBox="1">
            <a:spLocks/>
          </p:cNvSpPr>
          <p:nvPr/>
        </p:nvSpPr>
        <p:spPr>
          <a:xfrm>
            <a:off x="2601532" y="3085507"/>
            <a:ext cx="6542468" cy="3104417"/>
          </a:xfrm>
          <a:prstGeom prst="rect">
            <a:avLst/>
          </a:prstGeom>
        </p:spPr>
        <p:txBody>
          <a:bodyPr vert="horz" lIns="91440" tIns="45720" rIns="91440" bIns="45720" rtlCol="1">
            <a:normAutofit/>
          </a:bodyPr>
          <a:lstStyle/>
          <a:p>
            <a:pPr marL="342900" marR="0" lvl="0" indent="-342900" algn="just" defTabSz="914400" rtl="1" eaLnBrk="1" fontAlgn="auto" latinLnBrk="0" hangingPunct="1">
              <a:lnSpc>
                <a:spcPct val="120000"/>
              </a:lnSpc>
              <a:spcBef>
                <a:spcPct val="20000"/>
              </a:spcBef>
              <a:spcAft>
                <a:spcPts val="0"/>
              </a:spcAft>
              <a:buClrTx/>
              <a:buSzTx/>
              <a:buFont typeface="Arial" pitchFamily="34" charset="0"/>
              <a:buChar char="•"/>
              <a:tabLst/>
              <a:defRPr/>
            </a:pPr>
            <a:r>
              <a:rPr kumimoji="0" lang="ar-OM" sz="3200" b="1"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AGA Arabesque Desktop" pitchFamily="2" charset="2"/>
                <a:ea typeface="+mn-ea"/>
                <a:cs typeface="Akhbar MT" pitchFamily="2" charset="-78"/>
              </a:rPr>
              <a:t>ظهرت الحضارة الصينية شمال شرقي الصين عام 3000 ق .م  ،، ثم امتدت لتشمل معظم أراضي الصين و لقد تأثرت هذه الحضارة بالطبيعة الجغرافية للصين فعاش السكان في مدن و قرى محاطة بالأسوار و تركز معظمها في وديان الأنهار الكبرى ،، </a:t>
            </a:r>
          </a:p>
        </p:txBody>
      </p:sp>
    </p:spTree>
    <p:extLst>
      <p:ext uri="{BB962C8B-B14F-4D97-AF65-F5344CB8AC3E}">
        <p14:creationId xmlns:p14="http://schemas.microsoft.com/office/powerpoint/2010/main" val="1975223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amond(in)">
                                      <p:cBhvr>
                                        <p:cTn id="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89240" y="3854405"/>
            <a:ext cx="2733675" cy="2343150"/>
          </a:xfrm>
          <a:prstGeom prst="rect">
            <a:avLst/>
          </a:prstGeom>
        </p:spPr>
      </p:pic>
      <p:pic>
        <p:nvPicPr>
          <p:cNvPr id="6" name="Picture 5"/>
          <p:cNvPicPr>
            <a:picLocks noChangeAspect="1"/>
          </p:cNvPicPr>
          <p:nvPr/>
        </p:nvPicPr>
        <p:blipFill>
          <a:blip r:embed="rId3"/>
          <a:stretch>
            <a:fillRect/>
          </a:stretch>
        </p:blipFill>
        <p:spPr>
          <a:xfrm>
            <a:off x="5426444" y="1043176"/>
            <a:ext cx="2674363" cy="2446154"/>
          </a:xfrm>
          <a:prstGeom prst="rect">
            <a:avLst/>
          </a:prstGeom>
        </p:spPr>
      </p:pic>
      <p:sp>
        <p:nvSpPr>
          <p:cNvPr id="7" name="Rectangle 6"/>
          <p:cNvSpPr/>
          <p:nvPr/>
        </p:nvSpPr>
        <p:spPr>
          <a:xfrm>
            <a:off x="5426443" y="3854405"/>
            <a:ext cx="2674363" cy="2436924"/>
          </a:xfrm>
          <a:prstGeom prst="rect">
            <a:avLst/>
          </a:prstGeom>
          <a:solidFill>
            <a:srgbClr val="FAFA94"/>
          </a:solidFill>
          <a:ln>
            <a:solidFill>
              <a:srgbClr val="FAFA94"/>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OM"/>
          </a:p>
        </p:txBody>
      </p:sp>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89240" y="1043176"/>
            <a:ext cx="2733675" cy="2436924"/>
          </a:xfrm>
          <a:prstGeom prst="rect">
            <a:avLst/>
          </a:prstGeom>
        </p:spPr>
      </p:pic>
    </p:spTree>
    <p:extLst>
      <p:ext uri="{BB962C8B-B14F-4D97-AF65-F5344CB8AC3E}">
        <p14:creationId xmlns:p14="http://schemas.microsoft.com/office/powerpoint/2010/main" val="330039015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21594" y="4734497"/>
            <a:ext cx="8551571" cy="1938992"/>
          </a:xfrm>
          <a:prstGeom prst="rect">
            <a:avLst/>
          </a:prstGeom>
        </p:spPr>
        <p:txBody>
          <a:bodyPr wrap="square">
            <a:spAutoFit/>
          </a:bodyPr>
          <a:lstStyle/>
          <a:p>
            <a:pPr algn="just">
              <a:lnSpc>
                <a:spcPct val="150000"/>
              </a:lnSpc>
            </a:pPr>
            <a:r>
              <a:rPr lang="ar-OM" sz="2000" b="1" dirty="0" smtClean="0">
                <a:effectLst/>
                <a:latin typeface="Arial" panose="020B0604020202020204" pitchFamily="34" charset="0"/>
              </a:rPr>
              <a:t> هو ثاني أطول أنهار </a:t>
            </a:r>
            <a:r>
              <a:rPr lang="ar-OM" sz="2000" b="1" u="sng" dirty="0" smtClean="0">
                <a:effectLst/>
                <a:latin typeface="Arial" panose="020B0604020202020204" pitchFamily="34" charset="0"/>
                <a:hlinkClick r:id="rId2"/>
              </a:rPr>
              <a:t>الصين</a:t>
            </a:r>
            <a:r>
              <a:rPr lang="ar-OM" sz="2000" b="1" dirty="0" smtClean="0">
                <a:effectLst/>
                <a:latin typeface="Arial" panose="020B0604020202020204" pitchFamily="34" charset="0"/>
              </a:rPr>
              <a:t> بعد نهر </a:t>
            </a:r>
            <a:r>
              <a:rPr lang="ar-OM" sz="2000" b="1" u="sng" dirty="0" smtClean="0">
                <a:effectLst/>
                <a:latin typeface="Arial" panose="020B0604020202020204" pitchFamily="34" charset="0"/>
                <a:hlinkClick r:id="rId3"/>
              </a:rPr>
              <a:t>يانغتسي</a:t>
            </a:r>
            <a:r>
              <a:rPr lang="ar-OM" sz="2000" b="1" dirty="0" smtClean="0">
                <a:effectLst/>
                <a:latin typeface="Arial" panose="020B0604020202020204" pitchFamily="34" charset="0"/>
              </a:rPr>
              <a:t>، وخامس أطول أنهار العالم. يبلغ طول النهر حوالي 5464 كيلومتر، وينبع من </a:t>
            </a:r>
            <a:r>
              <a:rPr lang="ar-OM" sz="2000" b="1" u="sng" dirty="0" smtClean="0">
                <a:effectLst/>
                <a:latin typeface="Arial" panose="020B0604020202020204" pitchFamily="34" charset="0"/>
                <a:hlinkClick r:id="rId4"/>
              </a:rPr>
              <a:t>جبال البيانكالا</a:t>
            </a:r>
            <a:r>
              <a:rPr lang="ar-OM" sz="2000" b="1" dirty="0" smtClean="0">
                <a:effectLst/>
                <a:latin typeface="Arial" panose="020B0604020202020204" pitchFamily="34" charset="0"/>
              </a:rPr>
              <a:t> في غربي </a:t>
            </a:r>
            <a:r>
              <a:rPr lang="ar-OM" sz="2000" b="1" u="sng" dirty="0" smtClean="0">
                <a:effectLst/>
                <a:latin typeface="Arial" panose="020B0604020202020204" pitchFamily="34" charset="0"/>
                <a:hlinkClick r:id="rId2"/>
              </a:rPr>
              <a:t>الصين</a:t>
            </a:r>
            <a:r>
              <a:rPr lang="ar-OM" sz="2000" b="1" dirty="0" smtClean="0">
                <a:effectLst/>
                <a:latin typeface="Arial" panose="020B0604020202020204" pitchFamily="34" charset="0"/>
              </a:rPr>
              <a:t> ويصب في </a:t>
            </a:r>
            <a:r>
              <a:rPr lang="ar-OM" sz="2000" b="1" u="sng" dirty="0" smtClean="0">
                <a:effectLst/>
                <a:latin typeface="Arial" panose="020B0604020202020204" pitchFamily="34" charset="0"/>
                <a:hlinkClick r:id="rId5"/>
              </a:rPr>
              <a:t>بحر الاصفر </a:t>
            </a:r>
            <a:r>
              <a:rPr lang="ar-OM" sz="2000" b="1" dirty="0" smtClean="0">
                <a:effectLst/>
                <a:latin typeface="Arial" panose="020B0604020202020204" pitchFamily="34" charset="0"/>
              </a:rPr>
              <a:t>.</a:t>
            </a:r>
            <a:endParaRPr lang="ar-OM" sz="2000" dirty="0" smtClean="0">
              <a:effectLst/>
              <a:latin typeface="MS Shell Dlg 2" panose="020B0604030504040204" pitchFamily="34" charset="0"/>
            </a:endParaRPr>
          </a:p>
          <a:p>
            <a:pPr algn="just">
              <a:lnSpc>
                <a:spcPct val="150000"/>
              </a:lnSpc>
            </a:pPr>
            <a:r>
              <a:rPr lang="ar-OM" sz="2000" b="1" dirty="0" smtClean="0">
                <a:effectLst/>
                <a:latin typeface="Arial" panose="020B0604020202020204" pitchFamily="34" charset="0"/>
              </a:rPr>
              <a:t>أخذ النهر اسمه بسبب تآكل التربة فعندما يعبىء النهر الجزء السفلي منه تعطى المياه لونا يميل للاصفر. بسبب الفيضانات المدمرة لهذا النهر .</a:t>
            </a:r>
            <a:endParaRPr lang="ar-OM" sz="2000" dirty="0" smtClean="0">
              <a:effectLst/>
              <a:latin typeface="MS Shell Dlg 2" panose="020B0604030504040204" pitchFamily="34" charset="0"/>
            </a:endParaRPr>
          </a:p>
        </p:txBody>
      </p:sp>
      <p:pic>
        <p:nvPicPr>
          <p:cNvPr id="3" name="Picture 2"/>
          <p:cNvPicPr>
            <a:picLocks noChangeAspect="1"/>
          </p:cNvPicPr>
          <p:nvPr/>
        </p:nvPicPr>
        <p:blipFill>
          <a:blip r:embed="rId6"/>
          <a:stretch>
            <a:fillRect/>
          </a:stretch>
        </p:blipFill>
        <p:spPr>
          <a:xfrm>
            <a:off x="5190186" y="0"/>
            <a:ext cx="3953814" cy="4734497"/>
          </a:xfrm>
          <a:prstGeom prst="rect">
            <a:avLst/>
          </a:prstGeom>
        </p:spPr>
      </p:pic>
      <p:pic>
        <p:nvPicPr>
          <p:cNvPr id="4" name="Picture 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 y="0"/>
            <a:ext cx="5190186" cy="3892640"/>
          </a:xfrm>
          <a:prstGeom prst="rect">
            <a:avLst/>
          </a:prstGeom>
        </p:spPr>
      </p:pic>
      <p:sp>
        <p:nvSpPr>
          <p:cNvPr id="6" name="Freeform 5"/>
          <p:cNvSpPr/>
          <p:nvPr/>
        </p:nvSpPr>
        <p:spPr>
          <a:xfrm>
            <a:off x="2240925" y="1429555"/>
            <a:ext cx="1899633" cy="746974"/>
          </a:xfrm>
          <a:custGeom>
            <a:avLst/>
            <a:gdLst>
              <a:gd name="connsiteX0" fmla="*/ 3451538 w 3451538"/>
              <a:gd name="connsiteY0" fmla="*/ 309092 h 1262857"/>
              <a:gd name="connsiteX1" fmla="*/ 3387144 w 3451538"/>
              <a:gd name="connsiteY1" fmla="*/ 399245 h 1262857"/>
              <a:gd name="connsiteX2" fmla="*/ 3284113 w 3451538"/>
              <a:gd name="connsiteY2" fmla="*/ 425002 h 1262857"/>
              <a:gd name="connsiteX3" fmla="*/ 3219719 w 3451538"/>
              <a:gd name="connsiteY3" fmla="*/ 489397 h 1262857"/>
              <a:gd name="connsiteX4" fmla="*/ 3181082 w 3451538"/>
              <a:gd name="connsiteY4" fmla="*/ 515154 h 1262857"/>
              <a:gd name="connsiteX5" fmla="*/ 3155324 w 3451538"/>
              <a:gd name="connsiteY5" fmla="*/ 553791 h 1262857"/>
              <a:gd name="connsiteX6" fmla="*/ 3090930 w 3451538"/>
              <a:gd name="connsiteY6" fmla="*/ 618185 h 1262857"/>
              <a:gd name="connsiteX7" fmla="*/ 3065172 w 3451538"/>
              <a:gd name="connsiteY7" fmla="*/ 708338 h 1262857"/>
              <a:gd name="connsiteX8" fmla="*/ 3013657 w 3451538"/>
              <a:gd name="connsiteY8" fmla="*/ 785611 h 1262857"/>
              <a:gd name="connsiteX9" fmla="*/ 2936384 w 3451538"/>
              <a:gd name="connsiteY9" fmla="*/ 811369 h 1262857"/>
              <a:gd name="connsiteX10" fmla="*/ 2897747 w 3451538"/>
              <a:gd name="connsiteY10" fmla="*/ 824247 h 1262857"/>
              <a:gd name="connsiteX11" fmla="*/ 2859110 w 3451538"/>
              <a:gd name="connsiteY11" fmla="*/ 850005 h 1262857"/>
              <a:gd name="connsiteX12" fmla="*/ 2833353 w 3451538"/>
              <a:gd name="connsiteY12" fmla="*/ 888642 h 1262857"/>
              <a:gd name="connsiteX13" fmla="*/ 2768958 w 3451538"/>
              <a:gd name="connsiteY13" fmla="*/ 901521 h 1262857"/>
              <a:gd name="connsiteX14" fmla="*/ 2421229 w 3451538"/>
              <a:gd name="connsiteY14" fmla="*/ 914400 h 1262857"/>
              <a:gd name="connsiteX15" fmla="*/ 2382592 w 3451538"/>
              <a:gd name="connsiteY15" fmla="*/ 927278 h 1262857"/>
              <a:gd name="connsiteX16" fmla="*/ 2343955 w 3451538"/>
              <a:gd name="connsiteY16" fmla="*/ 953036 h 1262857"/>
              <a:gd name="connsiteX17" fmla="*/ 2266682 w 3451538"/>
              <a:gd name="connsiteY17" fmla="*/ 978794 h 1262857"/>
              <a:gd name="connsiteX18" fmla="*/ 2240924 w 3451538"/>
              <a:gd name="connsiteY18" fmla="*/ 901521 h 1262857"/>
              <a:gd name="connsiteX19" fmla="*/ 2228046 w 3451538"/>
              <a:gd name="connsiteY19" fmla="*/ 862884 h 1262857"/>
              <a:gd name="connsiteX20" fmla="*/ 2215167 w 3451538"/>
              <a:gd name="connsiteY20" fmla="*/ 682580 h 1262857"/>
              <a:gd name="connsiteX21" fmla="*/ 2189409 w 3451538"/>
              <a:gd name="connsiteY21" fmla="*/ 643943 h 1262857"/>
              <a:gd name="connsiteX22" fmla="*/ 2176530 w 3451538"/>
              <a:gd name="connsiteY22" fmla="*/ 605307 h 1262857"/>
              <a:gd name="connsiteX23" fmla="*/ 2215167 w 3451538"/>
              <a:gd name="connsiteY23" fmla="*/ 579549 h 1262857"/>
              <a:gd name="connsiteX24" fmla="*/ 2253803 w 3451538"/>
              <a:gd name="connsiteY24" fmla="*/ 566670 h 1262857"/>
              <a:gd name="connsiteX25" fmla="*/ 2266682 w 3451538"/>
              <a:gd name="connsiteY25" fmla="*/ 528033 h 1262857"/>
              <a:gd name="connsiteX26" fmla="*/ 2253803 w 3451538"/>
              <a:gd name="connsiteY26" fmla="*/ 244698 h 1262857"/>
              <a:gd name="connsiteX27" fmla="*/ 2279561 w 3451538"/>
              <a:gd name="connsiteY27" fmla="*/ 167425 h 1262857"/>
              <a:gd name="connsiteX28" fmla="*/ 2266682 w 3451538"/>
              <a:gd name="connsiteY28" fmla="*/ 103031 h 1262857"/>
              <a:gd name="connsiteX29" fmla="*/ 2228046 w 3451538"/>
              <a:gd name="connsiteY29" fmla="*/ 90152 h 1262857"/>
              <a:gd name="connsiteX30" fmla="*/ 2176530 w 3451538"/>
              <a:gd name="connsiteY30" fmla="*/ 77273 h 1262857"/>
              <a:gd name="connsiteX31" fmla="*/ 2099257 w 3451538"/>
              <a:gd name="connsiteY31" fmla="*/ 51515 h 1262857"/>
              <a:gd name="connsiteX32" fmla="*/ 2021984 w 3451538"/>
              <a:gd name="connsiteY32" fmla="*/ 12878 h 1262857"/>
              <a:gd name="connsiteX33" fmla="*/ 1957589 w 3451538"/>
              <a:gd name="connsiteY33" fmla="*/ 25757 h 1262857"/>
              <a:gd name="connsiteX34" fmla="*/ 1867437 w 3451538"/>
              <a:gd name="connsiteY34" fmla="*/ 0 h 1262857"/>
              <a:gd name="connsiteX35" fmla="*/ 1725769 w 3451538"/>
              <a:gd name="connsiteY35" fmla="*/ 12878 h 1262857"/>
              <a:gd name="connsiteX36" fmla="*/ 1700012 w 3451538"/>
              <a:gd name="connsiteY36" fmla="*/ 90152 h 1262857"/>
              <a:gd name="connsiteX37" fmla="*/ 1687133 w 3451538"/>
              <a:gd name="connsiteY37" fmla="*/ 128788 h 1262857"/>
              <a:gd name="connsiteX38" fmla="*/ 1648496 w 3451538"/>
              <a:gd name="connsiteY38" fmla="*/ 244698 h 1262857"/>
              <a:gd name="connsiteX39" fmla="*/ 1635617 w 3451538"/>
              <a:gd name="connsiteY39" fmla="*/ 283335 h 1262857"/>
              <a:gd name="connsiteX40" fmla="*/ 1622738 w 3451538"/>
              <a:gd name="connsiteY40" fmla="*/ 347729 h 1262857"/>
              <a:gd name="connsiteX41" fmla="*/ 1532586 w 3451538"/>
              <a:gd name="connsiteY41" fmla="*/ 450760 h 1262857"/>
              <a:gd name="connsiteX42" fmla="*/ 1506829 w 3451538"/>
              <a:gd name="connsiteY42" fmla="*/ 540912 h 1262857"/>
              <a:gd name="connsiteX43" fmla="*/ 1481071 w 3451538"/>
              <a:gd name="connsiteY43" fmla="*/ 579549 h 1262857"/>
              <a:gd name="connsiteX44" fmla="*/ 1365161 w 3451538"/>
              <a:gd name="connsiteY44" fmla="*/ 605307 h 1262857"/>
              <a:gd name="connsiteX45" fmla="*/ 1326524 w 3451538"/>
              <a:gd name="connsiteY45" fmla="*/ 643943 h 1262857"/>
              <a:gd name="connsiteX46" fmla="*/ 1313646 w 3451538"/>
              <a:gd name="connsiteY46" fmla="*/ 695459 h 1262857"/>
              <a:gd name="connsiteX47" fmla="*/ 1197736 w 3451538"/>
              <a:gd name="connsiteY47" fmla="*/ 759853 h 1262857"/>
              <a:gd name="connsiteX48" fmla="*/ 1184857 w 3451538"/>
              <a:gd name="connsiteY48" fmla="*/ 798490 h 1262857"/>
              <a:gd name="connsiteX49" fmla="*/ 1068947 w 3451538"/>
              <a:gd name="connsiteY49" fmla="*/ 862884 h 1262857"/>
              <a:gd name="connsiteX50" fmla="*/ 708338 w 3451538"/>
              <a:gd name="connsiteY50" fmla="*/ 862884 h 1262857"/>
              <a:gd name="connsiteX51" fmla="*/ 682581 w 3451538"/>
              <a:gd name="connsiteY51" fmla="*/ 901521 h 1262857"/>
              <a:gd name="connsiteX52" fmla="*/ 656823 w 3451538"/>
              <a:gd name="connsiteY52" fmla="*/ 978794 h 1262857"/>
              <a:gd name="connsiteX53" fmla="*/ 669702 w 3451538"/>
              <a:gd name="connsiteY53" fmla="*/ 1030309 h 1262857"/>
              <a:gd name="connsiteX54" fmla="*/ 708338 w 3451538"/>
              <a:gd name="connsiteY54" fmla="*/ 1056067 h 1262857"/>
              <a:gd name="connsiteX55" fmla="*/ 837127 w 3451538"/>
              <a:gd name="connsiteY55" fmla="*/ 1081825 h 1262857"/>
              <a:gd name="connsiteX56" fmla="*/ 914400 w 3451538"/>
              <a:gd name="connsiteY56" fmla="*/ 1120461 h 1262857"/>
              <a:gd name="connsiteX57" fmla="*/ 927279 w 3451538"/>
              <a:gd name="connsiteY57" fmla="*/ 1159098 h 1262857"/>
              <a:gd name="connsiteX58" fmla="*/ 965916 w 3451538"/>
              <a:gd name="connsiteY58" fmla="*/ 1236371 h 1262857"/>
              <a:gd name="connsiteX59" fmla="*/ 927279 w 3451538"/>
              <a:gd name="connsiteY59" fmla="*/ 1262129 h 1262857"/>
              <a:gd name="connsiteX60" fmla="*/ 772733 w 3451538"/>
              <a:gd name="connsiteY60" fmla="*/ 1249250 h 1262857"/>
              <a:gd name="connsiteX61" fmla="*/ 734096 w 3451538"/>
              <a:gd name="connsiteY61" fmla="*/ 1236371 h 1262857"/>
              <a:gd name="connsiteX62" fmla="*/ 450761 w 3451538"/>
              <a:gd name="connsiteY62" fmla="*/ 1223492 h 1262857"/>
              <a:gd name="connsiteX63" fmla="*/ 437882 w 3451538"/>
              <a:gd name="connsiteY63" fmla="*/ 1184856 h 1262857"/>
              <a:gd name="connsiteX64" fmla="*/ 425003 w 3451538"/>
              <a:gd name="connsiteY64" fmla="*/ 1107583 h 1262857"/>
              <a:gd name="connsiteX65" fmla="*/ 334851 w 3451538"/>
              <a:gd name="connsiteY65" fmla="*/ 1094704 h 1262857"/>
              <a:gd name="connsiteX66" fmla="*/ 51516 w 3451538"/>
              <a:gd name="connsiteY66" fmla="*/ 1017431 h 1262857"/>
              <a:gd name="connsiteX67" fmla="*/ 12879 w 3451538"/>
              <a:gd name="connsiteY67" fmla="*/ 991673 h 1262857"/>
              <a:gd name="connsiteX68" fmla="*/ 0 w 3451538"/>
              <a:gd name="connsiteY68" fmla="*/ 991673 h 1262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3451538" h="1262857">
                <a:moveTo>
                  <a:pt x="3451538" y="309092"/>
                </a:moveTo>
                <a:cubicBezTo>
                  <a:pt x="3432293" y="357207"/>
                  <a:pt x="3436808" y="381186"/>
                  <a:pt x="3387144" y="399245"/>
                </a:cubicBezTo>
                <a:cubicBezTo>
                  <a:pt x="3353875" y="411343"/>
                  <a:pt x="3284113" y="425002"/>
                  <a:pt x="3284113" y="425002"/>
                </a:cubicBezTo>
                <a:cubicBezTo>
                  <a:pt x="3181077" y="493695"/>
                  <a:pt x="3305585" y="403532"/>
                  <a:pt x="3219719" y="489397"/>
                </a:cubicBezTo>
                <a:cubicBezTo>
                  <a:pt x="3208774" y="500342"/>
                  <a:pt x="3193961" y="506568"/>
                  <a:pt x="3181082" y="515154"/>
                </a:cubicBezTo>
                <a:cubicBezTo>
                  <a:pt x="3172496" y="528033"/>
                  <a:pt x="3166269" y="542846"/>
                  <a:pt x="3155324" y="553791"/>
                </a:cubicBezTo>
                <a:cubicBezTo>
                  <a:pt x="3069463" y="639654"/>
                  <a:pt x="3159621" y="515152"/>
                  <a:pt x="3090930" y="618185"/>
                </a:cubicBezTo>
                <a:cubicBezTo>
                  <a:pt x="3087899" y="630311"/>
                  <a:pt x="3073570" y="693221"/>
                  <a:pt x="3065172" y="708338"/>
                </a:cubicBezTo>
                <a:cubicBezTo>
                  <a:pt x="3050138" y="735399"/>
                  <a:pt x="3043025" y="775821"/>
                  <a:pt x="3013657" y="785611"/>
                </a:cubicBezTo>
                <a:lnTo>
                  <a:pt x="2936384" y="811369"/>
                </a:lnTo>
                <a:lnTo>
                  <a:pt x="2897747" y="824247"/>
                </a:lnTo>
                <a:cubicBezTo>
                  <a:pt x="2884868" y="832833"/>
                  <a:pt x="2870055" y="839060"/>
                  <a:pt x="2859110" y="850005"/>
                </a:cubicBezTo>
                <a:cubicBezTo>
                  <a:pt x="2848165" y="860950"/>
                  <a:pt x="2846792" y="880962"/>
                  <a:pt x="2833353" y="888642"/>
                </a:cubicBezTo>
                <a:cubicBezTo>
                  <a:pt x="2814347" y="899503"/>
                  <a:pt x="2790805" y="900156"/>
                  <a:pt x="2768958" y="901521"/>
                </a:cubicBezTo>
                <a:cubicBezTo>
                  <a:pt x="2653195" y="908756"/>
                  <a:pt x="2537139" y="910107"/>
                  <a:pt x="2421229" y="914400"/>
                </a:cubicBezTo>
                <a:cubicBezTo>
                  <a:pt x="2408350" y="918693"/>
                  <a:pt x="2394734" y="921207"/>
                  <a:pt x="2382592" y="927278"/>
                </a:cubicBezTo>
                <a:cubicBezTo>
                  <a:pt x="2368747" y="934200"/>
                  <a:pt x="2358100" y="946749"/>
                  <a:pt x="2343955" y="953036"/>
                </a:cubicBezTo>
                <a:cubicBezTo>
                  <a:pt x="2319144" y="964063"/>
                  <a:pt x="2266682" y="978794"/>
                  <a:pt x="2266682" y="978794"/>
                </a:cubicBezTo>
                <a:lnTo>
                  <a:pt x="2240924" y="901521"/>
                </a:lnTo>
                <a:lnTo>
                  <a:pt x="2228046" y="862884"/>
                </a:lnTo>
                <a:cubicBezTo>
                  <a:pt x="2223753" y="802783"/>
                  <a:pt x="2225638" y="741918"/>
                  <a:pt x="2215167" y="682580"/>
                </a:cubicBezTo>
                <a:cubicBezTo>
                  <a:pt x="2212477" y="667337"/>
                  <a:pt x="2196331" y="657787"/>
                  <a:pt x="2189409" y="643943"/>
                </a:cubicBezTo>
                <a:cubicBezTo>
                  <a:pt x="2183338" y="631801"/>
                  <a:pt x="2180823" y="618186"/>
                  <a:pt x="2176530" y="605307"/>
                </a:cubicBezTo>
                <a:cubicBezTo>
                  <a:pt x="2189409" y="596721"/>
                  <a:pt x="2201323" y="586471"/>
                  <a:pt x="2215167" y="579549"/>
                </a:cubicBezTo>
                <a:cubicBezTo>
                  <a:pt x="2227309" y="573478"/>
                  <a:pt x="2244204" y="576269"/>
                  <a:pt x="2253803" y="566670"/>
                </a:cubicBezTo>
                <a:cubicBezTo>
                  <a:pt x="2263402" y="557070"/>
                  <a:pt x="2262389" y="540912"/>
                  <a:pt x="2266682" y="528033"/>
                </a:cubicBezTo>
                <a:cubicBezTo>
                  <a:pt x="2223982" y="399936"/>
                  <a:pt x="2227008" y="441192"/>
                  <a:pt x="2253803" y="244698"/>
                </a:cubicBezTo>
                <a:cubicBezTo>
                  <a:pt x="2257471" y="217796"/>
                  <a:pt x="2279561" y="167425"/>
                  <a:pt x="2279561" y="167425"/>
                </a:cubicBezTo>
                <a:cubicBezTo>
                  <a:pt x="2275268" y="145960"/>
                  <a:pt x="2278824" y="121244"/>
                  <a:pt x="2266682" y="103031"/>
                </a:cubicBezTo>
                <a:cubicBezTo>
                  <a:pt x="2259152" y="91736"/>
                  <a:pt x="2241099" y="93881"/>
                  <a:pt x="2228046" y="90152"/>
                </a:cubicBezTo>
                <a:cubicBezTo>
                  <a:pt x="2211027" y="85289"/>
                  <a:pt x="2193484" y="82359"/>
                  <a:pt x="2176530" y="77273"/>
                </a:cubicBezTo>
                <a:cubicBezTo>
                  <a:pt x="2150524" y="69471"/>
                  <a:pt x="2121848" y="66576"/>
                  <a:pt x="2099257" y="51515"/>
                </a:cubicBezTo>
                <a:cubicBezTo>
                  <a:pt x="2049325" y="18227"/>
                  <a:pt x="2075304" y="30652"/>
                  <a:pt x="2021984" y="12878"/>
                </a:cubicBezTo>
                <a:cubicBezTo>
                  <a:pt x="2000519" y="17171"/>
                  <a:pt x="1979479" y="25757"/>
                  <a:pt x="1957589" y="25757"/>
                </a:cubicBezTo>
                <a:cubicBezTo>
                  <a:pt x="1941422" y="25757"/>
                  <a:pt x="1885654" y="6072"/>
                  <a:pt x="1867437" y="0"/>
                </a:cubicBezTo>
                <a:lnTo>
                  <a:pt x="1725769" y="12878"/>
                </a:lnTo>
                <a:cubicBezTo>
                  <a:pt x="1701863" y="25750"/>
                  <a:pt x="1708598" y="64394"/>
                  <a:pt x="1700012" y="90152"/>
                </a:cubicBezTo>
                <a:lnTo>
                  <a:pt x="1687133" y="128788"/>
                </a:lnTo>
                <a:lnTo>
                  <a:pt x="1648496" y="244698"/>
                </a:lnTo>
                <a:cubicBezTo>
                  <a:pt x="1644203" y="257577"/>
                  <a:pt x="1638279" y="270023"/>
                  <a:pt x="1635617" y="283335"/>
                </a:cubicBezTo>
                <a:cubicBezTo>
                  <a:pt x="1631324" y="304800"/>
                  <a:pt x="1631796" y="327801"/>
                  <a:pt x="1622738" y="347729"/>
                </a:cubicBezTo>
                <a:cubicBezTo>
                  <a:pt x="1590074" y="419590"/>
                  <a:pt x="1583262" y="416976"/>
                  <a:pt x="1532586" y="450760"/>
                </a:cubicBezTo>
                <a:cubicBezTo>
                  <a:pt x="1528459" y="467271"/>
                  <a:pt x="1516069" y="522432"/>
                  <a:pt x="1506829" y="540912"/>
                </a:cubicBezTo>
                <a:cubicBezTo>
                  <a:pt x="1499907" y="554756"/>
                  <a:pt x="1493158" y="569880"/>
                  <a:pt x="1481071" y="579549"/>
                </a:cubicBezTo>
                <a:cubicBezTo>
                  <a:pt x="1464384" y="592898"/>
                  <a:pt x="1365952" y="605175"/>
                  <a:pt x="1365161" y="605307"/>
                </a:cubicBezTo>
                <a:cubicBezTo>
                  <a:pt x="1352282" y="618186"/>
                  <a:pt x="1335560" y="628129"/>
                  <a:pt x="1326524" y="643943"/>
                </a:cubicBezTo>
                <a:cubicBezTo>
                  <a:pt x="1317742" y="659311"/>
                  <a:pt x="1325302" y="682138"/>
                  <a:pt x="1313646" y="695459"/>
                </a:cubicBezTo>
                <a:cubicBezTo>
                  <a:pt x="1277178" y="737136"/>
                  <a:pt x="1242893" y="744800"/>
                  <a:pt x="1197736" y="759853"/>
                </a:cubicBezTo>
                <a:cubicBezTo>
                  <a:pt x="1193443" y="772732"/>
                  <a:pt x="1194456" y="788891"/>
                  <a:pt x="1184857" y="798490"/>
                </a:cubicBezTo>
                <a:cubicBezTo>
                  <a:pt x="1140573" y="842774"/>
                  <a:pt x="1117532" y="846689"/>
                  <a:pt x="1068947" y="862884"/>
                </a:cubicBezTo>
                <a:cubicBezTo>
                  <a:pt x="1015549" y="859917"/>
                  <a:pt x="790657" y="835444"/>
                  <a:pt x="708338" y="862884"/>
                </a:cubicBezTo>
                <a:cubicBezTo>
                  <a:pt x="693654" y="867779"/>
                  <a:pt x="688867" y="887377"/>
                  <a:pt x="682581" y="901521"/>
                </a:cubicBezTo>
                <a:cubicBezTo>
                  <a:pt x="671554" y="926332"/>
                  <a:pt x="656823" y="978794"/>
                  <a:pt x="656823" y="978794"/>
                </a:cubicBezTo>
                <a:cubicBezTo>
                  <a:pt x="661116" y="995966"/>
                  <a:pt x="659884" y="1015582"/>
                  <a:pt x="669702" y="1030309"/>
                </a:cubicBezTo>
                <a:cubicBezTo>
                  <a:pt x="678288" y="1043188"/>
                  <a:pt x="694494" y="1049145"/>
                  <a:pt x="708338" y="1056067"/>
                </a:cubicBezTo>
                <a:cubicBezTo>
                  <a:pt x="744303" y="1074050"/>
                  <a:pt x="803905" y="1077079"/>
                  <a:pt x="837127" y="1081825"/>
                </a:cubicBezTo>
                <a:cubicBezTo>
                  <a:pt x="862578" y="1090309"/>
                  <a:pt x="896244" y="1097765"/>
                  <a:pt x="914400" y="1120461"/>
                </a:cubicBezTo>
                <a:cubicBezTo>
                  <a:pt x="922881" y="1131062"/>
                  <a:pt x="921208" y="1146956"/>
                  <a:pt x="927279" y="1159098"/>
                </a:cubicBezTo>
                <a:cubicBezTo>
                  <a:pt x="977213" y="1258965"/>
                  <a:pt x="933543" y="1139256"/>
                  <a:pt x="965916" y="1236371"/>
                </a:cubicBezTo>
                <a:cubicBezTo>
                  <a:pt x="953037" y="1244957"/>
                  <a:pt x="942723" y="1261099"/>
                  <a:pt x="927279" y="1262129"/>
                </a:cubicBezTo>
                <a:cubicBezTo>
                  <a:pt x="875700" y="1265568"/>
                  <a:pt x="823973" y="1256082"/>
                  <a:pt x="772733" y="1249250"/>
                </a:cubicBezTo>
                <a:cubicBezTo>
                  <a:pt x="759276" y="1247456"/>
                  <a:pt x="747628" y="1237454"/>
                  <a:pt x="734096" y="1236371"/>
                </a:cubicBezTo>
                <a:cubicBezTo>
                  <a:pt x="639855" y="1228832"/>
                  <a:pt x="545206" y="1227785"/>
                  <a:pt x="450761" y="1223492"/>
                </a:cubicBezTo>
                <a:cubicBezTo>
                  <a:pt x="446468" y="1210613"/>
                  <a:pt x="440827" y="1198108"/>
                  <a:pt x="437882" y="1184856"/>
                </a:cubicBezTo>
                <a:cubicBezTo>
                  <a:pt x="432217" y="1159365"/>
                  <a:pt x="444655" y="1124778"/>
                  <a:pt x="425003" y="1107583"/>
                </a:cubicBezTo>
                <a:cubicBezTo>
                  <a:pt x="402158" y="1087594"/>
                  <a:pt x="364902" y="1098997"/>
                  <a:pt x="334851" y="1094704"/>
                </a:cubicBezTo>
                <a:cubicBezTo>
                  <a:pt x="303146" y="936181"/>
                  <a:pt x="348477" y="1054551"/>
                  <a:pt x="51516" y="1017431"/>
                </a:cubicBezTo>
                <a:cubicBezTo>
                  <a:pt x="36157" y="1015511"/>
                  <a:pt x="26724" y="998595"/>
                  <a:pt x="12879" y="991673"/>
                </a:cubicBezTo>
                <a:cubicBezTo>
                  <a:pt x="9039" y="989753"/>
                  <a:pt x="4293" y="991673"/>
                  <a:pt x="0" y="991673"/>
                </a:cubicBezTo>
              </a:path>
            </a:pathLst>
          </a:custGeom>
          <a:noFill/>
          <a:ln w="762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OM"/>
          </a:p>
        </p:txBody>
      </p:sp>
    </p:spTree>
    <p:extLst>
      <p:ext uri="{BB962C8B-B14F-4D97-AF65-F5344CB8AC3E}">
        <p14:creationId xmlns:p14="http://schemas.microsoft.com/office/powerpoint/2010/main" val="34129742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644288781"/>
              </p:ext>
            </p:extLst>
          </p:nvPr>
        </p:nvGraphicFramePr>
        <p:xfrm>
          <a:off x="180304" y="0"/>
          <a:ext cx="8963696" cy="1554480"/>
        </p:xfrm>
        <a:graphic>
          <a:graphicData uri="http://schemas.openxmlformats.org/drawingml/2006/table">
            <a:tbl>
              <a:tblPr/>
              <a:tblGrid>
                <a:gridCol w="8963696"/>
              </a:tblGrid>
              <a:tr h="0">
                <a:tc>
                  <a:txBody>
                    <a:bodyPr/>
                    <a:lstStyle/>
                    <a:p>
                      <a:pPr algn="ctr"/>
                      <a:r>
                        <a:rPr lang="ar-OM" sz="4800" b="1" dirty="0" smtClean="0">
                          <a:solidFill>
                            <a:srgbClr val="0000FF"/>
                          </a:solidFill>
                          <a:effectLst/>
                        </a:rPr>
                        <a:t>ما الآثار </a:t>
                      </a:r>
                      <a:r>
                        <a:rPr lang="ar-OM" sz="4800" b="1" dirty="0">
                          <a:solidFill>
                            <a:srgbClr val="0000FF"/>
                          </a:solidFill>
                          <a:effectLst/>
                        </a:rPr>
                        <a:t>الايجابية والسلبية </a:t>
                      </a:r>
                      <a:r>
                        <a:rPr lang="ar-OM" sz="4800" b="1" dirty="0">
                          <a:solidFill>
                            <a:srgbClr val="FF0000"/>
                          </a:solidFill>
                          <a:effectLst/>
                        </a:rPr>
                        <a:t>للنهر الاصفر</a:t>
                      </a:r>
                      <a:r>
                        <a:rPr lang="ar-OM" sz="4800" b="1" dirty="0">
                          <a:solidFill>
                            <a:srgbClr val="0000FF"/>
                          </a:solidFill>
                          <a:effectLst/>
                        </a:rPr>
                        <a:t> على الصينيين القدماء ؟ </a:t>
                      </a:r>
                      <a:endParaRPr lang="ar-OM" dirty="0">
                        <a:effectLst/>
                      </a:endParaRPr>
                    </a:p>
                  </a:txBody>
                  <a:tcPr anchor="ctr">
                    <a:lnL>
                      <a:noFill/>
                    </a:lnL>
                    <a:lnR>
                      <a:noFill/>
                    </a:lnR>
                    <a:lnT>
                      <a:noFill/>
                    </a:lnT>
                    <a:lnB>
                      <a:noFill/>
                    </a:lnB>
                  </a:tcPr>
                </a:tc>
              </a:tr>
            </a:tbl>
          </a:graphicData>
        </a:graphic>
      </p:graphicFrame>
      <p:graphicFrame>
        <p:nvGraphicFramePr>
          <p:cNvPr id="3" name="Table 2"/>
          <p:cNvGraphicFramePr>
            <a:graphicFrameLocks noGrp="1"/>
          </p:cNvGraphicFramePr>
          <p:nvPr>
            <p:extLst>
              <p:ext uri="{D42A27DB-BD31-4B8C-83A1-F6EECF244321}">
                <p14:modId xmlns:p14="http://schemas.microsoft.com/office/powerpoint/2010/main" val="3711692243"/>
              </p:ext>
            </p:extLst>
          </p:nvPr>
        </p:nvGraphicFramePr>
        <p:xfrm>
          <a:off x="577135" y="1910409"/>
          <a:ext cx="7886700" cy="1554480"/>
        </p:xfrm>
        <a:graphic>
          <a:graphicData uri="http://schemas.openxmlformats.org/drawingml/2006/table">
            <a:tbl>
              <a:tblPr>
                <a:tableStyleId>{306799F8-075E-4A3A-A7F6-7FBC6576F1A4}</a:tableStyleId>
              </a:tblPr>
              <a:tblGrid>
                <a:gridCol w="7886700"/>
              </a:tblGrid>
              <a:tr h="0">
                <a:tc>
                  <a:txBody>
                    <a:bodyPr/>
                    <a:lstStyle/>
                    <a:p>
                      <a:pPr algn="r"/>
                      <a:r>
                        <a:rPr lang="ar-OM" sz="4800" u="sng" dirty="0">
                          <a:solidFill>
                            <a:srgbClr val="00B050"/>
                          </a:solidFill>
                          <a:effectLst/>
                        </a:rPr>
                        <a:t>الايجابية</a:t>
                      </a:r>
                      <a:r>
                        <a:rPr lang="ar-OM" sz="4800" dirty="0">
                          <a:solidFill>
                            <a:srgbClr val="00B050"/>
                          </a:solidFill>
                          <a:effectLst/>
                        </a:rPr>
                        <a:t> </a:t>
                      </a:r>
                      <a:r>
                        <a:rPr lang="ar-OM" sz="4800" dirty="0">
                          <a:effectLst/>
                        </a:rPr>
                        <a:t>: الاستفادة من التربة الغنية الخصبة في الزراعة </a:t>
                      </a:r>
                      <a:endParaRPr lang="ar-OM" dirty="0">
                        <a:solidFill>
                          <a:schemeClr val="tx1"/>
                        </a:solidFill>
                        <a:effectLst/>
                      </a:endParaRPr>
                    </a:p>
                  </a:txBody>
                  <a:tcPr anchor="ctr"/>
                </a:tc>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3042080374"/>
              </p:ext>
            </p:extLst>
          </p:nvPr>
        </p:nvGraphicFramePr>
        <p:xfrm>
          <a:off x="680166" y="3914362"/>
          <a:ext cx="7886700" cy="2286000"/>
        </p:xfrm>
        <a:graphic>
          <a:graphicData uri="http://schemas.openxmlformats.org/drawingml/2006/table">
            <a:tbl>
              <a:tblPr>
                <a:tableStyleId>{327F97BB-C833-4FB7-BDE5-3F7075034690}</a:tableStyleId>
              </a:tblPr>
              <a:tblGrid>
                <a:gridCol w="7886700"/>
              </a:tblGrid>
              <a:tr h="0">
                <a:tc>
                  <a:txBody>
                    <a:bodyPr/>
                    <a:lstStyle/>
                    <a:p>
                      <a:pPr algn="r"/>
                      <a:r>
                        <a:rPr lang="ar-OM" sz="4800" u="sng" dirty="0">
                          <a:solidFill>
                            <a:srgbClr val="FF0000"/>
                          </a:solidFill>
                          <a:effectLst/>
                        </a:rPr>
                        <a:t>السلبية</a:t>
                      </a:r>
                      <a:r>
                        <a:rPr lang="ar-OM" sz="4800" dirty="0">
                          <a:effectLst/>
                        </a:rPr>
                        <a:t> : عانوا من الاثار التدميرية التي يحدثها النهر من بعد فيضانه فيدمر المحاصيل الزراعية والمدن والقرى </a:t>
                      </a:r>
                      <a:endParaRPr lang="ar-OM" dirty="0">
                        <a:solidFill>
                          <a:schemeClr val="tx1"/>
                        </a:solidFill>
                        <a:effectLst/>
                      </a:endParaRPr>
                    </a:p>
                  </a:txBody>
                  <a:tcPr anchor="ctr"/>
                </a:tc>
              </a:tr>
            </a:tbl>
          </a:graphicData>
        </a:graphic>
      </p:graphicFrame>
    </p:spTree>
    <p:extLst>
      <p:ext uri="{BB962C8B-B14F-4D97-AF65-F5344CB8AC3E}">
        <p14:creationId xmlns:p14="http://schemas.microsoft.com/office/powerpoint/2010/main" val="6160387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620</TotalTime>
  <Words>663</Words>
  <Application>Microsoft Office PowerPoint</Application>
  <PresentationFormat>On-screen Show (4:3)</PresentationFormat>
  <Paragraphs>89</Paragraphs>
  <Slides>21</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21</vt:i4>
      </vt:variant>
    </vt:vector>
  </HeadingPairs>
  <TitlesOfParts>
    <vt:vector size="29" baseType="lpstr">
      <vt:lpstr>abc4web SY</vt:lpstr>
      <vt:lpstr>AGA Arabesque Desktop</vt:lpstr>
      <vt:lpstr>Akhbar MT</vt:lpstr>
      <vt:lpstr>Arial</vt:lpstr>
      <vt:lpstr>Calibri</vt:lpstr>
      <vt:lpstr>Calibri Light</vt:lpstr>
      <vt:lpstr>MS Shell Dlg 2</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 N</dc:creator>
  <cp:lastModifiedBy>N N</cp:lastModifiedBy>
  <cp:revision>53</cp:revision>
  <dcterms:created xsi:type="dcterms:W3CDTF">2014-04-16T16:46:00Z</dcterms:created>
  <dcterms:modified xsi:type="dcterms:W3CDTF">2014-04-25T15:33:17Z</dcterms:modified>
</cp:coreProperties>
</file>