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88" r:id="rId1"/>
  </p:sldMasterIdLst>
  <p:notesMasterIdLst>
    <p:notesMasterId r:id="rId70"/>
  </p:notesMasterIdLst>
  <p:sldIdLst>
    <p:sldId id="427" r:id="rId2"/>
    <p:sldId id="274" r:id="rId3"/>
    <p:sldId id="436" r:id="rId4"/>
    <p:sldId id="278" r:id="rId5"/>
    <p:sldId id="281" r:id="rId6"/>
    <p:sldId id="435" r:id="rId7"/>
    <p:sldId id="283" r:id="rId8"/>
    <p:sldId id="437" r:id="rId9"/>
    <p:sldId id="438" r:id="rId10"/>
    <p:sldId id="286" r:id="rId11"/>
    <p:sldId id="440" r:id="rId12"/>
    <p:sldId id="362" r:id="rId13"/>
    <p:sldId id="405" r:id="rId14"/>
    <p:sldId id="363" r:id="rId15"/>
    <p:sldId id="365" r:id="rId16"/>
    <p:sldId id="366" r:id="rId17"/>
    <p:sldId id="415" r:id="rId18"/>
    <p:sldId id="416" r:id="rId19"/>
    <p:sldId id="410" r:id="rId20"/>
    <p:sldId id="411" r:id="rId21"/>
    <p:sldId id="417" r:id="rId22"/>
    <p:sldId id="442" r:id="rId23"/>
    <p:sldId id="443" r:id="rId24"/>
    <p:sldId id="444" r:id="rId25"/>
    <p:sldId id="445" r:id="rId26"/>
    <p:sldId id="418" r:id="rId27"/>
    <p:sldId id="404" r:id="rId28"/>
    <p:sldId id="446" r:id="rId29"/>
    <p:sldId id="447" r:id="rId30"/>
    <p:sldId id="419" r:id="rId31"/>
    <p:sldId id="378" r:id="rId32"/>
    <p:sldId id="379" r:id="rId33"/>
    <p:sldId id="421" r:id="rId34"/>
    <p:sldId id="420" r:id="rId35"/>
    <p:sldId id="422" r:id="rId36"/>
    <p:sldId id="380" r:id="rId37"/>
    <p:sldId id="381" r:id="rId38"/>
    <p:sldId id="423" r:id="rId39"/>
    <p:sldId id="430" r:id="rId40"/>
    <p:sldId id="431" r:id="rId41"/>
    <p:sldId id="382" r:id="rId42"/>
    <p:sldId id="383" r:id="rId43"/>
    <p:sldId id="424" r:id="rId44"/>
    <p:sldId id="425" r:id="rId45"/>
    <p:sldId id="384" r:id="rId46"/>
    <p:sldId id="385" r:id="rId47"/>
    <p:sldId id="449" r:id="rId48"/>
    <p:sldId id="432" r:id="rId49"/>
    <p:sldId id="450" r:id="rId50"/>
    <p:sldId id="451" r:id="rId51"/>
    <p:sldId id="452" r:id="rId52"/>
    <p:sldId id="453" r:id="rId53"/>
    <p:sldId id="454" r:id="rId54"/>
    <p:sldId id="455" r:id="rId55"/>
    <p:sldId id="389" r:id="rId56"/>
    <p:sldId id="457" r:id="rId57"/>
    <p:sldId id="458" r:id="rId58"/>
    <p:sldId id="459" r:id="rId59"/>
    <p:sldId id="460" r:id="rId60"/>
    <p:sldId id="461" r:id="rId61"/>
    <p:sldId id="397" r:id="rId62"/>
    <p:sldId id="398" r:id="rId63"/>
    <p:sldId id="426" r:id="rId64"/>
    <p:sldId id="462" r:id="rId65"/>
    <p:sldId id="463" r:id="rId66"/>
    <p:sldId id="400" r:id="rId67"/>
    <p:sldId id="413" r:id="rId68"/>
    <p:sldId id="401" r:id="rId6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autoAdjust="0"/>
    <p:restoredTop sz="99652" autoAdjust="0"/>
  </p:normalViewPr>
  <p:slideViewPr>
    <p:cSldViewPr>
      <p:cViewPr>
        <p:scale>
          <a:sx n="68" d="100"/>
          <a:sy n="68" d="100"/>
        </p:scale>
        <p:origin x="-822" y="-234"/>
      </p:cViewPr>
      <p:guideLst>
        <p:guide orient="horz" pos="2160"/>
        <p:guide pos="2880"/>
      </p:guideLst>
    </p:cSldViewPr>
  </p:slideViewPr>
  <p:outlineViewPr>
    <p:cViewPr>
      <p:scale>
        <a:sx n="33" d="100"/>
        <a:sy n="33" d="100"/>
      </p:scale>
      <p:origin x="60" y="14634"/>
    </p:cViewPr>
  </p:outlineViewPr>
  <p:notesTextViewPr>
    <p:cViewPr>
      <p:scale>
        <a:sx n="100" d="100"/>
        <a:sy n="100" d="100"/>
      </p:scale>
      <p:origin x="0" y="0"/>
    </p:cViewPr>
  </p:notesTextViewPr>
  <p:sorterViewPr>
    <p:cViewPr>
      <p:scale>
        <a:sx n="66" d="100"/>
        <a:sy n="66" d="100"/>
      </p:scale>
      <p:origin x="0" y="2166"/>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EF78642-85EC-48B6-91E0-B8CA551F065D}" type="datetimeFigureOut">
              <a:rPr lang="fr-FR" smtClean="0"/>
              <a:pPr/>
              <a:t>14/01/2013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311764-5C06-49F7-8FBF-797D0F920AD9}"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E311764-5C06-49F7-8FBF-797D0F920AD9}" type="slidenum">
              <a:rPr lang="fr-FR" smtClean="0"/>
              <a:pPr/>
              <a:t>5</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E311764-5C06-49F7-8FBF-797D0F920AD9}" type="slidenum">
              <a:rPr lang="fr-FR" smtClean="0"/>
              <a:pPr/>
              <a:t>49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4" name="Titre 13"/>
          <p:cNvSpPr>
            <a:spLocks noGrp="1"/>
          </p:cNvSpPr>
          <p:nvPr>
            <p:ph type="ctrTitle"/>
          </p:nvPr>
        </p:nvSpPr>
        <p:spPr>
          <a:xfrm>
            <a:off x="1432560" y="359898"/>
            <a:ext cx="7406640" cy="1472184"/>
          </a:xfrm>
        </p:spPr>
        <p:txBody>
          <a:bodyPr anchor="b"/>
          <a:lstStyle>
            <a:lvl1pPr algn="l">
              <a:defRPr/>
            </a:lvl1pPr>
            <a:extLst/>
          </a:lstStyle>
          <a:p>
            <a:r>
              <a:rPr kumimoji="0" lang="fr-FR" smtClean="0"/>
              <a:t>Cliquez pour modifier le style du titre</a:t>
            </a:r>
            <a:endParaRPr kumimoji="0" lang="en-US"/>
          </a:p>
        </p:txBody>
      </p:sp>
      <p:sp>
        <p:nvSpPr>
          <p:cNvPr id="22" name="Sous-titre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fr-FR" smtClean="0"/>
              <a:t>Cliquez pour modifier le style des sous-titres du masque</a:t>
            </a:r>
            <a:endParaRPr kumimoji="0" lang="en-US"/>
          </a:p>
        </p:txBody>
      </p:sp>
      <p:sp>
        <p:nvSpPr>
          <p:cNvPr id="7" name="Espace réservé de la date 6"/>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20" name="Espace réservé du pied de page 19"/>
          <p:cNvSpPr>
            <a:spLocks noGrp="1"/>
          </p:cNvSpPr>
          <p:nvPr>
            <p:ph type="ftr" sz="quarter" idx="11"/>
          </p:nvPr>
        </p:nvSpPr>
        <p:spPr/>
        <p:txBody>
          <a:bodyPr/>
          <a:lstStyle>
            <a:extLst/>
          </a:lstStyle>
          <a:p>
            <a:endParaRPr lang="fr-FR"/>
          </a:p>
        </p:txBody>
      </p:sp>
      <p:sp>
        <p:nvSpPr>
          <p:cNvPr id="10" name="Espace réservé du numéro de diapositive 9"/>
          <p:cNvSpPr>
            <a:spLocks noGrp="1"/>
          </p:cNvSpPr>
          <p:nvPr>
            <p:ph type="sldNum" sz="quarter" idx="12"/>
          </p:nvPr>
        </p:nvSpPr>
        <p:spPr/>
        <p:txBody>
          <a:bodyPr/>
          <a:lstStyle>
            <a:extLst/>
          </a:lstStyle>
          <a:p>
            <a:fld id="{FF02582A-E636-415F-917E-A34CBF9C9157}" type="slidenum">
              <a:rPr lang="fr-FR" smtClean="0"/>
              <a:pPr/>
              <a:t>‹N°›</a:t>
            </a:fld>
            <a:endParaRPr lang="fr-FR"/>
          </a:p>
        </p:txBody>
      </p:sp>
      <p:sp>
        <p:nvSpPr>
          <p:cNvPr id="8" name="Ellipse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858000" y="274639"/>
            <a:ext cx="1828800" cy="5851525"/>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143000" y="274640"/>
            <a:ext cx="5562600" cy="5851525"/>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7" name="Rectangle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re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FF02582A-E636-415F-917E-A34CBF9C9157}" type="slidenum">
              <a:rPr lang="fr-FR" smtClean="0"/>
              <a:pPr/>
              <a:t>‹N°›</a:t>
            </a:fld>
            <a:endParaRPr lang="fr-FR"/>
          </a:p>
        </p:txBody>
      </p:sp>
      <p:sp>
        <p:nvSpPr>
          <p:cNvPr id="10" name="Rectangle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Ellipse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lstStyle>
            <a:extLst/>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435608" y="274320"/>
            <a:ext cx="7498080" cy="1143000"/>
          </a:xfrm>
        </p:spPr>
        <p:txBody>
          <a:bodyPr anchor="ctr"/>
          <a:lstStyle>
            <a:extLst/>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5" name="Rectangle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Espace réservé de la date 1"/>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FF02582A-E636-415F-917E-A34CBF9C9157}" type="slidenum">
              <a:rPr lang="fr-FR" smtClean="0"/>
              <a:pPr/>
              <a:t>‹N°›</a:t>
            </a:fld>
            <a:endParaRPr lang="fr-FR"/>
          </a:p>
        </p:txBody>
      </p:sp>
      <p:sp>
        <p:nvSpPr>
          <p:cNvPr id="6" name="Rectangle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FF02582A-E636-415F-917E-A34CBF9C915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extLst/>
          </a:lstStyle>
          <a:p>
            <a:fld id="{52F0F202-DE6B-4502-956A-6E01B30BB01F}" type="datetimeFigureOut">
              <a:rPr lang="fr-FR" smtClean="0"/>
              <a:pPr/>
              <a:t>14/01/2013</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FF02582A-E636-415F-917E-A34CBF9C9157}" type="slidenum">
              <a:rPr lang="fr-FR" smtClean="0"/>
              <a:pPr/>
              <a:t>‹N°›</a:t>
            </a:fld>
            <a:endParaRPr lang="fr-FR"/>
          </a:p>
        </p:txBody>
      </p:sp>
      <p:sp>
        <p:nvSpPr>
          <p:cNvPr id="8" name="Rectangle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Espace réservé pour une image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fr-FR" smtClean="0"/>
              <a:t>Cliquez sur l'icône pour ajouter une image</a:t>
            </a:r>
            <a:endParaRPr kumimoji="0" lang="en-US" dirty="0"/>
          </a:p>
        </p:txBody>
      </p:sp>
      <p:sp>
        <p:nvSpPr>
          <p:cNvPr id="9" name="Organigramme : Processus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Organigramme : Processus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Espace réservé du texte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ecteurs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Ellipse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Bouée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Rectangle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Espace réservé du titre 4"/>
          <p:cNvSpPr>
            <a:spLocks noGrp="1"/>
          </p:cNvSpPr>
          <p:nvPr>
            <p:ph type="title"/>
          </p:nvPr>
        </p:nvSpPr>
        <p:spPr>
          <a:xfrm>
            <a:off x="1435608" y="274638"/>
            <a:ext cx="7498080" cy="1143000"/>
          </a:xfrm>
          <a:prstGeom prst="rect">
            <a:avLst/>
          </a:prstGeom>
        </p:spPr>
        <p:txBody>
          <a:bodyPr anchor="ctr">
            <a:normAutofit/>
          </a:bodyPr>
          <a:lstStyle>
            <a:extLst/>
          </a:lstStyle>
          <a:p>
            <a:r>
              <a:rPr kumimoji="0" lang="fr-FR" smtClean="0"/>
              <a:t>Cliquez pour modifier le style du titre</a:t>
            </a:r>
            <a:endParaRPr kumimoji="0" lang="en-US"/>
          </a:p>
        </p:txBody>
      </p:sp>
      <p:sp>
        <p:nvSpPr>
          <p:cNvPr id="9" name="Espace réservé du texte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52F0F202-DE6B-4502-956A-6E01B30BB01F}" type="datetimeFigureOut">
              <a:rPr lang="fr-FR" smtClean="0"/>
              <a:pPr/>
              <a:t>14/01/2013</a:t>
            </a:fld>
            <a:endParaRPr lang="fr-FR"/>
          </a:p>
        </p:txBody>
      </p:sp>
      <p:sp>
        <p:nvSpPr>
          <p:cNvPr id="10" name="Espace réservé du pied de page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fr-FR"/>
          </a:p>
        </p:txBody>
      </p:sp>
      <p:sp>
        <p:nvSpPr>
          <p:cNvPr id="22" name="Espace réservé du numéro de diapositive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FF02582A-E636-415F-917E-A34CBF9C9157}" type="slidenum">
              <a:rPr lang="fr-FR" smtClean="0"/>
              <a:pPr/>
              <a:t>‹N°›</a:t>
            </a:fld>
            <a:endParaRPr lang="fr-FR"/>
          </a:p>
        </p:txBody>
      </p:sp>
      <p:sp>
        <p:nvSpPr>
          <p:cNvPr id="15" name="Rectangle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4189" r:id="rId1"/>
    <p:sldLayoutId id="2147484190" r:id="rId2"/>
    <p:sldLayoutId id="2147484191" r:id="rId3"/>
    <p:sldLayoutId id="2147484192" r:id="rId4"/>
    <p:sldLayoutId id="2147484193" r:id="rId5"/>
    <p:sldLayoutId id="2147484194" r:id="rId6"/>
    <p:sldLayoutId id="2147484195" r:id="rId7"/>
    <p:sldLayoutId id="2147484196" r:id="rId8"/>
    <p:sldLayoutId id="2147484197" r:id="rId9"/>
    <p:sldLayoutId id="2147484198" r:id="rId10"/>
    <p:sldLayoutId id="214748419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fr.wikipedia.org/wiki/Fichier:Paris-cite-haussmann.jpg"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fr.wikipedia.org/wiki/Fichier:Paris-Anciens-Arond.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fr.wikipedia.org/wiki/Fichier:Blv-haussmann-lafayette.jp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fr.wikipedia.org/wiki/Boulevards_parisiens" TargetMode="External"/><Relationship Id="rId2" Type="http://schemas.openxmlformats.org/officeDocument/2006/relationships/hyperlink" Target="http://fr.wikipedia.org/wiki/Liste_des_rues_de_Paris" TargetMode="External"/><Relationship Id="rId1" Type="http://schemas.openxmlformats.org/officeDocument/2006/relationships/slideLayout" Target="../slideLayouts/slideLayout2.xml"/><Relationship Id="rId5" Type="http://schemas.openxmlformats.org/officeDocument/2006/relationships/hyperlink" Target="http://fr.wikipedia.org/wiki/%C3%89gouts_de_Paris" TargetMode="External"/><Relationship Id="rId4" Type="http://schemas.openxmlformats.org/officeDocument/2006/relationships/hyperlink" Target="http://fr.wikipedia.org/wiki/R%C3%A8glements_d'urbanisme_de_Pari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fr.wikipedia.org/wiki/Fichier:Paris-cite-vaugondy-1771.jp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500166" y="428604"/>
            <a:ext cx="6922954" cy="857256"/>
          </a:xfrm>
        </p:spPr>
        <p:txBody>
          <a:bodyPr>
            <a:normAutofit fontScale="90000"/>
            <a:scene3d>
              <a:camera prst="obliqueBottomRight"/>
              <a:lightRig rig="threePt" dir="t"/>
            </a:scene3d>
            <a:sp3d extrusionH="57150">
              <a:bevelT w="38100" h="38100" prst="relaxedInset"/>
            </a:sp3d>
          </a:bodyPr>
          <a:lstStyle/>
          <a:p>
            <a:pPr algn="ctr"/>
            <a:r>
              <a:rPr lang="fr-FR" i="1" cap="none" normalizeH="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reflection blurRad="6350" stA="60000" endA="900" endPos="58000" dir="5400000" sy="-100000" algn="bl" rotWithShape="0"/>
                </a:effectLst>
                <a:latin typeface="Arial Rounded MT Bold" pitchFamily="34" charset="0"/>
              </a:rPr>
              <a:t>Plan de travail</a:t>
            </a:r>
            <a:r>
              <a:rPr lang="fr-FR"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reflection blurRad="6350" stA="60000" endA="900" endPos="58000" dir="5400000" sy="-100000" algn="bl" rotWithShape="0"/>
                </a:effectLst>
              </a:rPr>
              <a:t/>
            </a:r>
            <a:br>
              <a:rPr lang="fr-FR" cap="none"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reflection blurRad="6350" stA="60000" endA="900" endPos="58000" dir="5400000" sy="-100000" algn="bl" rotWithShape="0"/>
                </a:effectLst>
              </a:rPr>
            </a:br>
            <a:endParaRPr lang="fr-FR" cap="none"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6">
                    <a:satMod val="175000"/>
                    <a:alpha val="40000"/>
                  </a:schemeClr>
                </a:glow>
                <a:innerShdw blurRad="69850" dist="43180" dir="5400000">
                  <a:srgbClr val="000000">
                    <a:alpha val="65000"/>
                  </a:srgbClr>
                </a:innerShdw>
                <a:reflection blurRad="6350" stA="60000" endA="900" endPos="58000" dir="5400000" sy="-100000" algn="bl" rotWithShape="0"/>
              </a:effectLst>
            </a:endParaRPr>
          </a:p>
        </p:txBody>
      </p:sp>
      <p:sp>
        <p:nvSpPr>
          <p:cNvPr id="3" name="Sous-titre 2"/>
          <p:cNvSpPr>
            <a:spLocks noGrp="1"/>
          </p:cNvSpPr>
          <p:nvPr>
            <p:ph type="subTitle" idx="1"/>
          </p:nvPr>
        </p:nvSpPr>
        <p:spPr>
          <a:xfrm>
            <a:off x="571472" y="1285860"/>
            <a:ext cx="7858180" cy="4500594"/>
          </a:xfrm>
        </p:spPr>
        <p:txBody>
          <a:bodyPr>
            <a:normAutofit fontScale="92500"/>
          </a:bodyPr>
          <a:lstStyle/>
          <a:p>
            <a:pPr algn="l"/>
            <a:endParaRPr lang="fr-FR" dirty="0" smtClean="0"/>
          </a:p>
          <a:p>
            <a:pPr algn="l"/>
            <a:r>
              <a:rPr lang="fr-FR" dirty="0" smtClean="0"/>
              <a:t>Introduction</a:t>
            </a:r>
          </a:p>
          <a:p>
            <a:pPr algn="l"/>
            <a:endParaRPr lang="fr-FR" dirty="0" smtClean="0"/>
          </a:p>
          <a:p>
            <a:pPr marL="971550" lvl="1" indent="-514350" algn="l">
              <a:buClrTx/>
              <a:buFont typeface="+mj-lt"/>
              <a:buAutoNum type="arabicPeriod"/>
            </a:pPr>
            <a:r>
              <a:rPr lang="fr-FR" dirty="0" smtClean="0"/>
              <a:t>Présentation  </a:t>
            </a:r>
          </a:p>
          <a:p>
            <a:pPr marL="971550" lvl="1" indent="-514350" algn="l">
              <a:buClrTx/>
              <a:buFont typeface="+mj-lt"/>
              <a:buAutoNum type="arabicPeriod"/>
            </a:pPr>
            <a:r>
              <a:rPr lang="fr-FR" dirty="0" smtClean="0"/>
              <a:t>Les travaux de paris par Haussmann</a:t>
            </a:r>
          </a:p>
          <a:p>
            <a:pPr marL="971550" lvl="1" indent="-514350" algn="l">
              <a:buClrTx/>
              <a:buFont typeface="+mj-lt"/>
              <a:buAutoNum type="arabicPeriod"/>
            </a:pPr>
            <a:r>
              <a:rPr lang="fr-FR" dirty="0" smtClean="0"/>
              <a:t>Transformations de Paris sous le Second Empire </a:t>
            </a:r>
          </a:p>
          <a:p>
            <a:pPr marL="971550" lvl="1" indent="-514350" algn="l">
              <a:buClrTx/>
              <a:buFont typeface="+mj-lt"/>
              <a:buAutoNum type="arabicPeriod"/>
            </a:pPr>
            <a:r>
              <a:rPr lang="fr-FR" dirty="0" smtClean="0"/>
              <a:t>L’ilot haussmannien </a:t>
            </a:r>
          </a:p>
          <a:p>
            <a:pPr marL="971550" lvl="1" indent="-514350" algn="l">
              <a:buClrTx/>
              <a:buFont typeface="+mj-lt"/>
              <a:buAutoNum type="arabicPeriod"/>
            </a:pPr>
            <a:r>
              <a:rPr lang="fr-FR" dirty="0" smtClean="0"/>
              <a:t>Des réseaux en sous sol révolutionnent la ville </a:t>
            </a:r>
          </a:p>
          <a:p>
            <a:pPr marL="971550" lvl="1" indent="-514350" algn="l">
              <a:buClrTx/>
              <a:buFont typeface="+mj-lt"/>
              <a:buAutoNum type="arabicPeriod"/>
            </a:pPr>
            <a:r>
              <a:rPr lang="fr-FR" dirty="0" smtClean="0"/>
              <a:t>Les espaces verts</a:t>
            </a:r>
          </a:p>
          <a:p>
            <a:pPr algn="l"/>
            <a:endParaRPr lang="fr-FR" dirty="0" smtClean="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770" decel="100000"/>
                                        <p:tgtEl>
                                          <p:spTgt spid="3">
                                            <p:txEl>
                                              <p:pRg st="1" end="1"/>
                                            </p:txEl>
                                          </p:spTgt>
                                        </p:tgtEl>
                                      </p:cBhvr>
                                    </p:animEffect>
                                    <p:animScale>
                                      <p:cBhvr>
                                        <p:cTn id="13" dur="770" decel="100000"/>
                                        <p:tgtEl>
                                          <p:spTgt spid="3">
                                            <p:txEl>
                                              <p:pRg st="1" end="1"/>
                                            </p:txEl>
                                          </p:spTgt>
                                        </p:tgtEl>
                                      </p:cBhvr>
                                      <p:from x="10000" y="10000"/>
                                      <p:to x="200000" y="450000"/>
                                    </p:animScale>
                                    <p:animScale>
                                      <p:cBhvr>
                                        <p:cTn id="14" dur="1230" accel="100000" fill="hold">
                                          <p:stCondLst>
                                            <p:cond delay="770"/>
                                          </p:stCondLst>
                                        </p:cTn>
                                        <p:tgtEl>
                                          <p:spTgt spid="3">
                                            <p:txEl>
                                              <p:pRg st="1" end="1"/>
                                            </p:txEl>
                                          </p:spTgt>
                                        </p:tgtEl>
                                      </p:cBhvr>
                                      <p:from x="200000" y="450000"/>
                                      <p:to x="100000" y="100000"/>
                                    </p:animScale>
                                    <p:set>
                                      <p:cBhvr>
                                        <p:cTn id="15" dur="770" fill="hold"/>
                                        <p:tgtEl>
                                          <p:spTgt spid="3">
                                            <p:txEl>
                                              <p:pRg st="1" end="1"/>
                                            </p:txEl>
                                          </p:spTgt>
                                        </p:tgtEl>
                                        <p:attrNameLst>
                                          <p:attrName>ppt_x</p:attrName>
                                        </p:attrNameLst>
                                      </p:cBhvr>
                                      <p:to>
                                        <p:strVal val="(0.5)"/>
                                      </p:to>
                                    </p:set>
                                    <p:anim from="(0.5)" to="(#ppt_x)" calcmode="lin" valueType="num">
                                      <p:cBhvr>
                                        <p:cTn id="16" dur="1230" accel="100000" fill="hold">
                                          <p:stCondLst>
                                            <p:cond delay="770"/>
                                          </p:stCondLst>
                                        </p:cTn>
                                        <p:tgtEl>
                                          <p:spTgt spid="3">
                                            <p:txEl>
                                              <p:pRg st="1" end="1"/>
                                            </p:txEl>
                                          </p:spTgt>
                                        </p:tgtEl>
                                        <p:attrNameLst>
                                          <p:attrName>ppt_x</p:attrName>
                                        </p:attrNameLst>
                                      </p:cBhvr>
                                    </p:anim>
                                    <p:set>
                                      <p:cBhvr>
                                        <p:cTn id="17" dur="770" fill="hold"/>
                                        <p:tgtEl>
                                          <p:spTgt spid="3">
                                            <p:txEl>
                                              <p:pRg st="1" end="1"/>
                                            </p:txEl>
                                          </p:spTgt>
                                        </p:tgtEl>
                                        <p:attrNameLst>
                                          <p:attrName>ppt_y</p:attrName>
                                        </p:attrNameLst>
                                      </p:cBhvr>
                                      <p:to>
                                        <p:strVal val="(#ppt_y+0.4)"/>
                                      </p:to>
                                    </p:set>
                                    <p:anim from="(#ppt_y+0.4)" to="(#ppt_y)" calcmode="lin" valueType="num">
                                      <p:cBhvr>
                                        <p:cTn id="18" dur="1230" accel="100000" fill="hold">
                                          <p:stCondLst>
                                            <p:cond delay="770"/>
                                          </p:stCondLst>
                                        </p:cTn>
                                        <p:tgtEl>
                                          <p:spTgt spid="3">
                                            <p:txEl>
                                              <p:pRg st="1" end="1"/>
                                            </p:txEl>
                                          </p:spTgt>
                                        </p:tgtEl>
                                        <p:attrNameLst>
                                          <p:attrName>ppt_y</p:attrName>
                                        </p:attrNameLst>
                                      </p:cBhvr>
                                    </p:anim>
                                  </p:childTnLst>
                                </p:cTn>
                              </p:par>
                              <p:par>
                                <p:cTn id="19" presetID="5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770" decel="100000"/>
                                        <p:tgtEl>
                                          <p:spTgt spid="3">
                                            <p:txEl>
                                              <p:pRg st="3" end="3"/>
                                            </p:txEl>
                                          </p:spTgt>
                                        </p:tgtEl>
                                      </p:cBhvr>
                                    </p:animEffect>
                                    <p:animScale>
                                      <p:cBhvr>
                                        <p:cTn id="22" dur="770" decel="100000"/>
                                        <p:tgtEl>
                                          <p:spTgt spid="3">
                                            <p:txEl>
                                              <p:pRg st="3" end="3"/>
                                            </p:txEl>
                                          </p:spTgt>
                                        </p:tgtEl>
                                      </p:cBhvr>
                                      <p:from x="10000" y="10000"/>
                                      <p:to x="200000" y="450000"/>
                                    </p:animScale>
                                    <p:animScale>
                                      <p:cBhvr>
                                        <p:cTn id="23" dur="1230" accel="100000" fill="hold">
                                          <p:stCondLst>
                                            <p:cond delay="770"/>
                                          </p:stCondLst>
                                        </p:cTn>
                                        <p:tgtEl>
                                          <p:spTgt spid="3">
                                            <p:txEl>
                                              <p:pRg st="3" end="3"/>
                                            </p:txEl>
                                          </p:spTgt>
                                        </p:tgtEl>
                                      </p:cBhvr>
                                      <p:from x="200000" y="450000"/>
                                      <p:to x="100000" y="100000"/>
                                    </p:animScale>
                                    <p:set>
                                      <p:cBhvr>
                                        <p:cTn id="24" dur="770" fill="hold"/>
                                        <p:tgtEl>
                                          <p:spTgt spid="3">
                                            <p:txEl>
                                              <p:pRg st="3" end="3"/>
                                            </p:txEl>
                                          </p:spTgt>
                                        </p:tgtEl>
                                        <p:attrNameLst>
                                          <p:attrName>ppt_x</p:attrName>
                                        </p:attrNameLst>
                                      </p:cBhvr>
                                      <p:to>
                                        <p:strVal val="(0.5)"/>
                                      </p:to>
                                    </p:set>
                                    <p:anim from="(0.5)" to="(#ppt_x)" calcmode="lin" valueType="num">
                                      <p:cBhvr>
                                        <p:cTn id="25" dur="1230" accel="100000" fill="hold">
                                          <p:stCondLst>
                                            <p:cond delay="770"/>
                                          </p:stCondLst>
                                        </p:cTn>
                                        <p:tgtEl>
                                          <p:spTgt spid="3">
                                            <p:txEl>
                                              <p:pRg st="3" end="3"/>
                                            </p:txEl>
                                          </p:spTgt>
                                        </p:tgtEl>
                                        <p:attrNameLst>
                                          <p:attrName>ppt_x</p:attrName>
                                        </p:attrNameLst>
                                      </p:cBhvr>
                                    </p:anim>
                                    <p:set>
                                      <p:cBhvr>
                                        <p:cTn id="26" dur="770" fill="hold"/>
                                        <p:tgtEl>
                                          <p:spTgt spid="3">
                                            <p:txEl>
                                              <p:pRg st="3" end="3"/>
                                            </p:txEl>
                                          </p:spTgt>
                                        </p:tgtEl>
                                        <p:attrNameLst>
                                          <p:attrName>ppt_y</p:attrName>
                                        </p:attrNameLst>
                                      </p:cBhvr>
                                      <p:to>
                                        <p:strVal val="(#ppt_y+0.4)"/>
                                      </p:to>
                                    </p:set>
                                    <p:anim from="(#ppt_y+0.4)" to="(#ppt_y)" calcmode="lin" valueType="num">
                                      <p:cBhvr>
                                        <p:cTn id="27" dur="1230" accel="100000" fill="hold">
                                          <p:stCondLst>
                                            <p:cond delay="770"/>
                                          </p:stCondLst>
                                        </p:cTn>
                                        <p:tgtEl>
                                          <p:spTgt spid="3">
                                            <p:txEl>
                                              <p:pRg st="3" end="3"/>
                                            </p:txEl>
                                          </p:spTgt>
                                        </p:tgtEl>
                                        <p:attrNameLst>
                                          <p:attrName>ppt_y</p:attrName>
                                        </p:attrNameLst>
                                      </p:cBhvr>
                                    </p:anim>
                                  </p:childTnLst>
                                </p:cTn>
                              </p:par>
                              <p:par>
                                <p:cTn id="28" presetID="51" presetClass="entr" presetSubtype="0" fill="hold" nodeType="with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770" decel="100000"/>
                                        <p:tgtEl>
                                          <p:spTgt spid="3">
                                            <p:txEl>
                                              <p:pRg st="4" end="4"/>
                                            </p:txEl>
                                          </p:spTgt>
                                        </p:tgtEl>
                                      </p:cBhvr>
                                    </p:animEffect>
                                    <p:animScale>
                                      <p:cBhvr>
                                        <p:cTn id="31" dur="770" decel="100000"/>
                                        <p:tgtEl>
                                          <p:spTgt spid="3">
                                            <p:txEl>
                                              <p:pRg st="4" end="4"/>
                                            </p:txEl>
                                          </p:spTgt>
                                        </p:tgtEl>
                                      </p:cBhvr>
                                      <p:from x="10000" y="10000"/>
                                      <p:to x="200000" y="450000"/>
                                    </p:animScale>
                                    <p:animScale>
                                      <p:cBhvr>
                                        <p:cTn id="32" dur="1230" accel="100000" fill="hold">
                                          <p:stCondLst>
                                            <p:cond delay="770"/>
                                          </p:stCondLst>
                                        </p:cTn>
                                        <p:tgtEl>
                                          <p:spTgt spid="3">
                                            <p:txEl>
                                              <p:pRg st="4" end="4"/>
                                            </p:txEl>
                                          </p:spTgt>
                                        </p:tgtEl>
                                      </p:cBhvr>
                                      <p:from x="200000" y="450000"/>
                                      <p:to x="100000" y="100000"/>
                                    </p:animScale>
                                    <p:set>
                                      <p:cBhvr>
                                        <p:cTn id="33" dur="770" fill="hold"/>
                                        <p:tgtEl>
                                          <p:spTgt spid="3">
                                            <p:txEl>
                                              <p:pRg st="4" end="4"/>
                                            </p:txEl>
                                          </p:spTgt>
                                        </p:tgtEl>
                                        <p:attrNameLst>
                                          <p:attrName>ppt_x</p:attrName>
                                        </p:attrNameLst>
                                      </p:cBhvr>
                                      <p:to>
                                        <p:strVal val="(0.5)"/>
                                      </p:to>
                                    </p:set>
                                    <p:anim from="(0.5)" to="(#ppt_x)" calcmode="lin" valueType="num">
                                      <p:cBhvr>
                                        <p:cTn id="34" dur="1230" accel="100000" fill="hold">
                                          <p:stCondLst>
                                            <p:cond delay="770"/>
                                          </p:stCondLst>
                                        </p:cTn>
                                        <p:tgtEl>
                                          <p:spTgt spid="3">
                                            <p:txEl>
                                              <p:pRg st="4" end="4"/>
                                            </p:txEl>
                                          </p:spTgt>
                                        </p:tgtEl>
                                        <p:attrNameLst>
                                          <p:attrName>ppt_x</p:attrName>
                                        </p:attrNameLst>
                                      </p:cBhvr>
                                    </p:anim>
                                    <p:set>
                                      <p:cBhvr>
                                        <p:cTn id="35" dur="770" fill="hold"/>
                                        <p:tgtEl>
                                          <p:spTgt spid="3">
                                            <p:txEl>
                                              <p:pRg st="4" end="4"/>
                                            </p:txEl>
                                          </p:spTgt>
                                        </p:tgtEl>
                                        <p:attrNameLst>
                                          <p:attrName>ppt_y</p:attrName>
                                        </p:attrNameLst>
                                      </p:cBhvr>
                                      <p:to>
                                        <p:strVal val="(#ppt_y+0.4)"/>
                                      </p:to>
                                    </p:set>
                                    <p:anim from="(#ppt_y+0.4)" to="(#ppt_y)" calcmode="lin" valueType="num">
                                      <p:cBhvr>
                                        <p:cTn id="36" dur="1230" accel="100000" fill="hold">
                                          <p:stCondLst>
                                            <p:cond delay="770"/>
                                          </p:stCondLst>
                                        </p:cTn>
                                        <p:tgtEl>
                                          <p:spTgt spid="3">
                                            <p:txEl>
                                              <p:pRg st="4" end="4"/>
                                            </p:txEl>
                                          </p:spTgt>
                                        </p:tgtEl>
                                        <p:attrNameLst>
                                          <p:attrName>ppt_y</p:attrName>
                                        </p:attrNameLst>
                                      </p:cBhvr>
                                    </p:anim>
                                  </p:childTnLst>
                                </p:cTn>
                              </p:par>
                              <p:par>
                                <p:cTn id="37" presetID="51"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770" decel="100000"/>
                                        <p:tgtEl>
                                          <p:spTgt spid="3">
                                            <p:txEl>
                                              <p:pRg st="5" end="5"/>
                                            </p:txEl>
                                          </p:spTgt>
                                        </p:tgtEl>
                                      </p:cBhvr>
                                    </p:animEffect>
                                    <p:animScale>
                                      <p:cBhvr>
                                        <p:cTn id="40" dur="770" decel="100000"/>
                                        <p:tgtEl>
                                          <p:spTgt spid="3">
                                            <p:txEl>
                                              <p:pRg st="5" end="5"/>
                                            </p:txEl>
                                          </p:spTgt>
                                        </p:tgtEl>
                                      </p:cBhvr>
                                      <p:from x="10000" y="10000"/>
                                      <p:to x="200000" y="450000"/>
                                    </p:animScale>
                                    <p:animScale>
                                      <p:cBhvr>
                                        <p:cTn id="41" dur="1230" accel="100000" fill="hold">
                                          <p:stCondLst>
                                            <p:cond delay="770"/>
                                          </p:stCondLst>
                                        </p:cTn>
                                        <p:tgtEl>
                                          <p:spTgt spid="3">
                                            <p:txEl>
                                              <p:pRg st="5" end="5"/>
                                            </p:txEl>
                                          </p:spTgt>
                                        </p:tgtEl>
                                      </p:cBhvr>
                                      <p:from x="200000" y="450000"/>
                                      <p:to x="100000" y="100000"/>
                                    </p:animScale>
                                    <p:set>
                                      <p:cBhvr>
                                        <p:cTn id="42" dur="770" fill="hold"/>
                                        <p:tgtEl>
                                          <p:spTgt spid="3">
                                            <p:txEl>
                                              <p:pRg st="5" end="5"/>
                                            </p:txEl>
                                          </p:spTgt>
                                        </p:tgtEl>
                                        <p:attrNameLst>
                                          <p:attrName>ppt_x</p:attrName>
                                        </p:attrNameLst>
                                      </p:cBhvr>
                                      <p:to>
                                        <p:strVal val="(0.5)"/>
                                      </p:to>
                                    </p:set>
                                    <p:anim from="(0.5)" to="(#ppt_x)" calcmode="lin" valueType="num">
                                      <p:cBhvr>
                                        <p:cTn id="43" dur="1230" accel="100000" fill="hold">
                                          <p:stCondLst>
                                            <p:cond delay="770"/>
                                          </p:stCondLst>
                                        </p:cTn>
                                        <p:tgtEl>
                                          <p:spTgt spid="3">
                                            <p:txEl>
                                              <p:pRg st="5" end="5"/>
                                            </p:txEl>
                                          </p:spTgt>
                                        </p:tgtEl>
                                        <p:attrNameLst>
                                          <p:attrName>ppt_x</p:attrName>
                                        </p:attrNameLst>
                                      </p:cBhvr>
                                    </p:anim>
                                    <p:set>
                                      <p:cBhvr>
                                        <p:cTn id="44" dur="770" fill="hold"/>
                                        <p:tgtEl>
                                          <p:spTgt spid="3">
                                            <p:txEl>
                                              <p:pRg st="5" end="5"/>
                                            </p:txEl>
                                          </p:spTgt>
                                        </p:tgtEl>
                                        <p:attrNameLst>
                                          <p:attrName>ppt_y</p:attrName>
                                        </p:attrNameLst>
                                      </p:cBhvr>
                                      <p:to>
                                        <p:strVal val="(#ppt_y+0.4)"/>
                                      </p:to>
                                    </p:set>
                                    <p:anim from="(#ppt_y+0.4)" to="(#ppt_y)" calcmode="lin" valueType="num">
                                      <p:cBhvr>
                                        <p:cTn id="45" dur="1230" accel="100000" fill="hold">
                                          <p:stCondLst>
                                            <p:cond delay="770"/>
                                          </p:stCondLst>
                                        </p:cTn>
                                        <p:tgtEl>
                                          <p:spTgt spid="3">
                                            <p:txEl>
                                              <p:pRg st="5" end="5"/>
                                            </p:txEl>
                                          </p:spTgt>
                                        </p:tgtEl>
                                        <p:attrNameLst>
                                          <p:attrName>ppt_y</p:attrName>
                                        </p:attrNameLst>
                                      </p:cBhvr>
                                    </p:anim>
                                  </p:childTnLst>
                                </p:cTn>
                              </p:par>
                              <p:par>
                                <p:cTn id="46" presetID="51" presetClass="entr" presetSubtype="0" fill="hold" nodeType="with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770" decel="100000"/>
                                        <p:tgtEl>
                                          <p:spTgt spid="3">
                                            <p:txEl>
                                              <p:pRg st="6" end="6"/>
                                            </p:txEl>
                                          </p:spTgt>
                                        </p:tgtEl>
                                      </p:cBhvr>
                                    </p:animEffect>
                                    <p:animScale>
                                      <p:cBhvr>
                                        <p:cTn id="49" dur="770" decel="100000"/>
                                        <p:tgtEl>
                                          <p:spTgt spid="3">
                                            <p:txEl>
                                              <p:pRg st="6" end="6"/>
                                            </p:txEl>
                                          </p:spTgt>
                                        </p:tgtEl>
                                      </p:cBhvr>
                                      <p:from x="10000" y="10000"/>
                                      <p:to x="200000" y="450000"/>
                                    </p:animScale>
                                    <p:animScale>
                                      <p:cBhvr>
                                        <p:cTn id="50" dur="1230" accel="100000" fill="hold">
                                          <p:stCondLst>
                                            <p:cond delay="770"/>
                                          </p:stCondLst>
                                        </p:cTn>
                                        <p:tgtEl>
                                          <p:spTgt spid="3">
                                            <p:txEl>
                                              <p:pRg st="6" end="6"/>
                                            </p:txEl>
                                          </p:spTgt>
                                        </p:tgtEl>
                                      </p:cBhvr>
                                      <p:from x="200000" y="450000"/>
                                      <p:to x="100000" y="100000"/>
                                    </p:animScale>
                                    <p:set>
                                      <p:cBhvr>
                                        <p:cTn id="51" dur="770" fill="hold"/>
                                        <p:tgtEl>
                                          <p:spTgt spid="3">
                                            <p:txEl>
                                              <p:pRg st="6" end="6"/>
                                            </p:txEl>
                                          </p:spTgt>
                                        </p:tgtEl>
                                        <p:attrNameLst>
                                          <p:attrName>ppt_x</p:attrName>
                                        </p:attrNameLst>
                                      </p:cBhvr>
                                      <p:to>
                                        <p:strVal val="(0.5)"/>
                                      </p:to>
                                    </p:set>
                                    <p:anim from="(0.5)" to="(#ppt_x)" calcmode="lin" valueType="num">
                                      <p:cBhvr>
                                        <p:cTn id="52" dur="1230" accel="100000" fill="hold">
                                          <p:stCondLst>
                                            <p:cond delay="770"/>
                                          </p:stCondLst>
                                        </p:cTn>
                                        <p:tgtEl>
                                          <p:spTgt spid="3">
                                            <p:txEl>
                                              <p:pRg st="6" end="6"/>
                                            </p:txEl>
                                          </p:spTgt>
                                        </p:tgtEl>
                                        <p:attrNameLst>
                                          <p:attrName>ppt_x</p:attrName>
                                        </p:attrNameLst>
                                      </p:cBhvr>
                                    </p:anim>
                                    <p:set>
                                      <p:cBhvr>
                                        <p:cTn id="53" dur="770" fill="hold"/>
                                        <p:tgtEl>
                                          <p:spTgt spid="3">
                                            <p:txEl>
                                              <p:pRg st="6" end="6"/>
                                            </p:txEl>
                                          </p:spTgt>
                                        </p:tgtEl>
                                        <p:attrNameLst>
                                          <p:attrName>ppt_y</p:attrName>
                                        </p:attrNameLst>
                                      </p:cBhvr>
                                      <p:to>
                                        <p:strVal val="(#ppt_y+0.4)"/>
                                      </p:to>
                                    </p:set>
                                    <p:anim from="(#ppt_y+0.4)" to="(#ppt_y)" calcmode="lin" valueType="num">
                                      <p:cBhvr>
                                        <p:cTn id="54" dur="1230" accel="100000" fill="hold">
                                          <p:stCondLst>
                                            <p:cond delay="770"/>
                                          </p:stCondLst>
                                        </p:cTn>
                                        <p:tgtEl>
                                          <p:spTgt spid="3">
                                            <p:txEl>
                                              <p:pRg st="6" end="6"/>
                                            </p:txEl>
                                          </p:spTgt>
                                        </p:tgtEl>
                                        <p:attrNameLst>
                                          <p:attrName>ppt_y</p:attrName>
                                        </p:attrNameLst>
                                      </p:cBhvr>
                                    </p:anim>
                                  </p:childTnLst>
                                </p:cTn>
                              </p:par>
                              <p:par>
                                <p:cTn id="55" presetID="51" presetClass="entr" presetSubtype="0" fill="hold" nodeType="with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fade">
                                      <p:cBhvr>
                                        <p:cTn id="57" dur="770" decel="100000"/>
                                        <p:tgtEl>
                                          <p:spTgt spid="3">
                                            <p:txEl>
                                              <p:pRg st="7" end="7"/>
                                            </p:txEl>
                                          </p:spTgt>
                                        </p:tgtEl>
                                      </p:cBhvr>
                                    </p:animEffect>
                                    <p:animScale>
                                      <p:cBhvr>
                                        <p:cTn id="58" dur="770" decel="100000"/>
                                        <p:tgtEl>
                                          <p:spTgt spid="3">
                                            <p:txEl>
                                              <p:pRg st="7" end="7"/>
                                            </p:txEl>
                                          </p:spTgt>
                                        </p:tgtEl>
                                      </p:cBhvr>
                                      <p:from x="10000" y="10000"/>
                                      <p:to x="200000" y="450000"/>
                                    </p:animScale>
                                    <p:animScale>
                                      <p:cBhvr>
                                        <p:cTn id="59" dur="1230" accel="100000" fill="hold">
                                          <p:stCondLst>
                                            <p:cond delay="770"/>
                                          </p:stCondLst>
                                        </p:cTn>
                                        <p:tgtEl>
                                          <p:spTgt spid="3">
                                            <p:txEl>
                                              <p:pRg st="7" end="7"/>
                                            </p:txEl>
                                          </p:spTgt>
                                        </p:tgtEl>
                                      </p:cBhvr>
                                      <p:from x="200000" y="450000"/>
                                      <p:to x="100000" y="100000"/>
                                    </p:animScale>
                                    <p:set>
                                      <p:cBhvr>
                                        <p:cTn id="60" dur="770" fill="hold"/>
                                        <p:tgtEl>
                                          <p:spTgt spid="3">
                                            <p:txEl>
                                              <p:pRg st="7" end="7"/>
                                            </p:txEl>
                                          </p:spTgt>
                                        </p:tgtEl>
                                        <p:attrNameLst>
                                          <p:attrName>ppt_x</p:attrName>
                                        </p:attrNameLst>
                                      </p:cBhvr>
                                      <p:to>
                                        <p:strVal val="(0.5)"/>
                                      </p:to>
                                    </p:set>
                                    <p:anim from="(0.5)" to="(#ppt_x)" calcmode="lin" valueType="num">
                                      <p:cBhvr>
                                        <p:cTn id="61" dur="1230" accel="100000" fill="hold">
                                          <p:stCondLst>
                                            <p:cond delay="770"/>
                                          </p:stCondLst>
                                        </p:cTn>
                                        <p:tgtEl>
                                          <p:spTgt spid="3">
                                            <p:txEl>
                                              <p:pRg st="7" end="7"/>
                                            </p:txEl>
                                          </p:spTgt>
                                        </p:tgtEl>
                                        <p:attrNameLst>
                                          <p:attrName>ppt_x</p:attrName>
                                        </p:attrNameLst>
                                      </p:cBhvr>
                                    </p:anim>
                                    <p:set>
                                      <p:cBhvr>
                                        <p:cTn id="62" dur="770" fill="hold"/>
                                        <p:tgtEl>
                                          <p:spTgt spid="3">
                                            <p:txEl>
                                              <p:pRg st="7" end="7"/>
                                            </p:txEl>
                                          </p:spTgt>
                                        </p:tgtEl>
                                        <p:attrNameLst>
                                          <p:attrName>ppt_y</p:attrName>
                                        </p:attrNameLst>
                                      </p:cBhvr>
                                      <p:to>
                                        <p:strVal val="(#ppt_y+0.4)"/>
                                      </p:to>
                                    </p:set>
                                    <p:anim from="(#ppt_y+0.4)" to="(#ppt_y)" calcmode="lin" valueType="num">
                                      <p:cBhvr>
                                        <p:cTn id="63" dur="1230" accel="100000" fill="hold">
                                          <p:stCondLst>
                                            <p:cond delay="770"/>
                                          </p:stCondLst>
                                        </p:cTn>
                                        <p:tgtEl>
                                          <p:spTgt spid="3">
                                            <p:txEl>
                                              <p:pRg st="7" end="7"/>
                                            </p:txEl>
                                          </p:spTgt>
                                        </p:tgtEl>
                                        <p:attrNameLst>
                                          <p:attrName>ppt_y</p:attrName>
                                        </p:attrNameLst>
                                      </p:cBhvr>
                                    </p:anim>
                                  </p:childTnLst>
                                </p:cTn>
                              </p:par>
                              <p:par>
                                <p:cTn id="64" presetID="51" presetClass="entr" presetSubtype="0" fill="hold" nodeType="withEffect">
                                  <p:stCondLst>
                                    <p:cond delay="0"/>
                                  </p:stCondLst>
                                  <p:childTnLst>
                                    <p:set>
                                      <p:cBhvr>
                                        <p:cTn id="65" dur="1" fill="hold">
                                          <p:stCondLst>
                                            <p:cond delay="0"/>
                                          </p:stCondLst>
                                        </p:cTn>
                                        <p:tgtEl>
                                          <p:spTgt spid="3">
                                            <p:txEl>
                                              <p:pRg st="8" end="8"/>
                                            </p:txEl>
                                          </p:spTgt>
                                        </p:tgtEl>
                                        <p:attrNameLst>
                                          <p:attrName>style.visibility</p:attrName>
                                        </p:attrNameLst>
                                      </p:cBhvr>
                                      <p:to>
                                        <p:strVal val="visible"/>
                                      </p:to>
                                    </p:set>
                                    <p:animEffect transition="in" filter="fade">
                                      <p:cBhvr>
                                        <p:cTn id="66" dur="770" decel="100000"/>
                                        <p:tgtEl>
                                          <p:spTgt spid="3">
                                            <p:txEl>
                                              <p:pRg st="8" end="8"/>
                                            </p:txEl>
                                          </p:spTgt>
                                        </p:tgtEl>
                                      </p:cBhvr>
                                    </p:animEffect>
                                    <p:animScale>
                                      <p:cBhvr>
                                        <p:cTn id="67" dur="770" decel="100000"/>
                                        <p:tgtEl>
                                          <p:spTgt spid="3">
                                            <p:txEl>
                                              <p:pRg st="8" end="8"/>
                                            </p:txEl>
                                          </p:spTgt>
                                        </p:tgtEl>
                                      </p:cBhvr>
                                      <p:from x="10000" y="10000"/>
                                      <p:to x="200000" y="450000"/>
                                    </p:animScale>
                                    <p:animScale>
                                      <p:cBhvr>
                                        <p:cTn id="68" dur="1230" accel="100000" fill="hold">
                                          <p:stCondLst>
                                            <p:cond delay="770"/>
                                          </p:stCondLst>
                                        </p:cTn>
                                        <p:tgtEl>
                                          <p:spTgt spid="3">
                                            <p:txEl>
                                              <p:pRg st="8" end="8"/>
                                            </p:txEl>
                                          </p:spTgt>
                                        </p:tgtEl>
                                      </p:cBhvr>
                                      <p:from x="200000" y="450000"/>
                                      <p:to x="100000" y="100000"/>
                                    </p:animScale>
                                    <p:set>
                                      <p:cBhvr>
                                        <p:cTn id="69" dur="770" fill="hold"/>
                                        <p:tgtEl>
                                          <p:spTgt spid="3">
                                            <p:txEl>
                                              <p:pRg st="8" end="8"/>
                                            </p:txEl>
                                          </p:spTgt>
                                        </p:tgtEl>
                                        <p:attrNameLst>
                                          <p:attrName>ppt_x</p:attrName>
                                        </p:attrNameLst>
                                      </p:cBhvr>
                                      <p:to>
                                        <p:strVal val="(0.5)"/>
                                      </p:to>
                                    </p:set>
                                    <p:anim from="(0.5)" to="(#ppt_x)" calcmode="lin" valueType="num">
                                      <p:cBhvr>
                                        <p:cTn id="70" dur="1230" accel="100000" fill="hold">
                                          <p:stCondLst>
                                            <p:cond delay="770"/>
                                          </p:stCondLst>
                                        </p:cTn>
                                        <p:tgtEl>
                                          <p:spTgt spid="3">
                                            <p:txEl>
                                              <p:pRg st="8" end="8"/>
                                            </p:txEl>
                                          </p:spTgt>
                                        </p:tgtEl>
                                        <p:attrNameLst>
                                          <p:attrName>ppt_x</p:attrName>
                                        </p:attrNameLst>
                                      </p:cBhvr>
                                    </p:anim>
                                    <p:set>
                                      <p:cBhvr>
                                        <p:cTn id="71" dur="770" fill="hold"/>
                                        <p:tgtEl>
                                          <p:spTgt spid="3">
                                            <p:txEl>
                                              <p:pRg st="8" end="8"/>
                                            </p:txEl>
                                          </p:spTgt>
                                        </p:tgtEl>
                                        <p:attrNameLst>
                                          <p:attrName>ppt_y</p:attrName>
                                        </p:attrNameLst>
                                      </p:cBhvr>
                                      <p:to>
                                        <p:strVal val="(#ppt_y+0.4)"/>
                                      </p:to>
                                    </p:set>
                                    <p:anim from="(#ppt_y+0.4)" to="(#ppt_y)" calcmode="lin" valueType="num">
                                      <p:cBhvr>
                                        <p:cTn id="72" dur="1230" accel="100000" fill="hold">
                                          <p:stCondLst>
                                            <p:cond delay="770"/>
                                          </p:stCondLst>
                                        </p:cTn>
                                        <p:tgtEl>
                                          <p:spTgt spid="3">
                                            <p:txEl>
                                              <p:pRg st="8" end="8"/>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214290"/>
            <a:ext cx="8158162" cy="1428760"/>
          </a:xfrm>
        </p:spPr>
        <p:style>
          <a:lnRef idx="2">
            <a:schemeClr val="dk1">
              <a:shade val="50000"/>
            </a:schemeClr>
          </a:lnRef>
          <a:fillRef idx="1">
            <a:schemeClr val="dk1"/>
          </a:fillRef>
          <a:effectRef idx="0">
            <a:schemeClr val="dk1"/>
          </a:effectRef>
          <a:fontRef idx="minor">
            <a:schemeClr val="lt1"/>
          </a:fontRef>
        </p:style>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    L'Île de la Cité remodelée par les travaux d'Haussmann : nouvelles rues transversales </a:t>
            </a:r>
            <a:r>
              <a:rPr lang="fr-FR" sz="2400" b="1" spc="0" dirty="0" smtClean="0">
                <a:ln w="11430">
                  <a:solidFill>
                    <a:srgbClr val="FF0000"/>
                  </a:solidFill>
                </a:ln>
                <a:solidFill>
                  <a:srgbClr val="FF0000"/>
                </a:solidFill>
                <a:effectLst>
                  <a:outerShdw blurRad="80000" dist="40000" dir="5040000" algn="tl">
                    <a:srgbClr val="000000">
                      <a:alpha val="30000"/>
                    </a:srgbClr>
                  </a:outerShdw>
                </a:effectLst>
                <a:latin typeface="+mj-lt"/>
                <a:ea typeface="+mj-ea"/>
                <a:cs typeface="+mj-cs"/>
              </a:rPr>
              <a:t>(rouge),</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espaces publics </a:t>
            </a:r>
            <a:r>
              <a:rPr lang="fr-FR" sz="2400" b="1" spc="0" dirty="0" smtClean="0">
                <a:ln w="11430">
                  <a:solidFill>
                    <a:srgbClr val="FF0000"/>
                  </a:solidFill>
                </a:ln>
                <a:solidFill>
                  <a:srgbClr val="FF0000"/>
                </a:solidFill>
                <a:effectLst>
                  <a:outerShdw blurRad="80000" dist="40000" dir="5040000" algn="tl">
                    <a:srgbClr val="000000">
                      <a:alpha val="30000"/>
                    </a:srgbClr>
                  </a:outerShdw>
                </a:effectLst>
                <a:latin typeface="+mj-lt"/>
                <a:ea typeface="+mj-ea"/>
                <a:cs typeface="+mj-cs"/>
              </a:rPr>
              <a:t>(bleu clair) </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j-lt"/>
                <a:ea typeface="+mj-ea"/>
                <a:cs typeface="+mj-cs"/>
              </a:rPr>
              <a:t>et bâtiments</a:t>
            </a:r>
            <a:r>
              <a:rPr lang="fr-FR" sz="2400" b="1" spc="0" dirty="0" smtClean="0">
                <a:ln w="11430">
                  <a:solidFill>
                    <a:srgbClr val="FF0000"/>
                  </a:solidFill>
                </a:ln>
                <a:solidFill>
                  <a:srgbClr val="FF0000"/>
                </a:solidFill>
                <a:effectLst>
                  <a:outerShdw blurRad="80000" dist="40000" dir="5040000" algn="tl">
                    <a:srgbClr val="000000">
                      <a:alpha val="30000"/>
                    </a:srgbClr>
                  </a:outerShdw>
                </a:effectLst>
                <a:latin typeface="+mj-lt"/>
                <a:ea typeface="+mj-ea"/>
                <a:cs typeface="+mj-cs"/>
              </a:rPr>
              <a:t>(bleu foncé)</a:t>
            </a:r>
            <a:endParaRPr lang="fr-FR" sz="2400" b="1" spc="0" dirty="0">
              <a:ln w="11430">
                <a:solidFill>
                  <a:srgbClr val="FF0000"/>
                </a:solidFill>
              </a:ln>
              <a:solidFill>
                <a:srgbClr val="FF0000"/>
              </a:solidFill>
              <a:effectLst>
                <a:outerShdw blurRad="80000" dist="40000" dir="5040000" algn="tl">
                  <a:srgbClr val="000000">
                    <a:alpha val="30000"/>
                  </a:srgbClr>
                </a:outerShdw>
              </a:effectLst>
              <a:latin typeface="+mj-lt"/>
              <a:ea typeface="+mj-ea"/>
              <a:cs typeface="+mj-cs"/>
            </a:endParaRPr>
          </a:p>
        </p:txBody>
      </p:sp>
      <p:pic>
        <p:nvPicPr>
          <p:cNvPr id="88065" name="Image 12" descr="http://upload.wikimedia.org/wikipedia/commons/thumb/5/57/Paris-cite-haussmann.jpg/300px-Paris-cite-haussmann.jpg">
            <a:hlinkClick r:id="rId2" tooltip="&quot;L'Île de la Cité remodelée par les travaux d'Haussmann : nouvelles rues transversales (rouge), espaces publics (bleu clair) et bâtiments (bleu foncé)&quot;"/>
          </p:cNvPr>
          <p:cNvPicPr>
            <a:picLocks noChangeAspect="1" noChangeArrowheads="1"/>
          </p:cNvPicPr>
          <p:nvPr/>
        </p:nvPicPr>
        <p:blipFill>
          <a:blip r:embed="rId3"/>
          <a:srcRect l="449" t="1492" r="2463"/>
          <a:stretch>
            <a:fillRect/>
          </a:stretch>
        </p:blipFill>
        <p:spPr bwMode="auto">
          <a:xfrm>
            <a:off x="617873" y="1571612"/>
            <a:ext cx="7668903" cy="506290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8" presetClass="entr" presetSubtype="0" accel="100000" fill="hold" nodeType="clickEffect">
                                  <p:stCondLst>
                                    <p:cond delay="0"/>
                                  </p:stCondLst>
                                  <p:childTnLst>
                                    <p:set>
                                      <p:cBhvr>
                                        <p:cTn id="11" dur="1" fill="hold">
                                          <p:stCondLst>
                                            <p:cond delay="0"/>
                                          </p:stCondLst>
                                        </p:cTn>
                                        <p:tgtEl>
                                          <p:spTgt spid="88065"/>
                                        </p:tgtEl>
                                        <p:attrNameLst>
                                          <p:attrName>style.visibility</p:attrName>
                                        </p:attrNameLst>
                                      </p:cBhvr>
                                      <p:to>
                                        <p:strVal val="visible"/>
                                      </p:to>
                                    </p:set>
                                    <p:anim calcmode="lin" valueType="num">
                                      <p:cBhvr>
                                        <p:cTn id="12" dur="500" fill="hold"/>
                                        <p:tgtEl>
                                          <p:spTgt spid="88065"/>
                                        </p:tgtEl>
                                        <p:attrNameLst>
                                          <p:attrName>ppt_w</p:attrName>
                                        </p:attrNameLst>
                                      </p:cBhvr>
                                      <p:tavLst>
                                        <p:tav tm="0">
                                          <p:val>
                                            <p:strVal val="#ppt_w*2.5"/>
                                          </p:val>
                                        </p:tav>
                                        <p:tav tm="100000">
                                          <p:val>
                                            <p:strVal val="#ppt_w"/>
                                          </p:val>
                                        </p:tav>
                                      </p:tavLst>
                                    </p:anim>
                                    <p:anim calcmode="lin" valueType="num">
                                      <p:cBhvr>
                                        <p:cTn id="13" dur="500" fill="hold"/>
                                        <p:tgtEl>
                                          <p:spTgt spid="88065"/>
                                        </p:tgtEl>
                                        <p:attrNameLst>
                                          <p:attrName>ppt_h</p:attrName>
                                        </p:attrNameLst>
                                      </p:cBhvr>
                                      <p:tavLst>
                                        <p:tav tm="0">
                                          <p:val>
                                            <p:strVal val="#ppt_h*0.01"/>
                                          </p:val>
                                        </p:tav>
                                        <p:tav tm="100000">
                                          <p:val>
                                            <p:strVal val="#ppt_h"/>
                                          </p:val>
                                        </p:tav>
                                      </p:tavLst>
                                    </p:anim>
                                    <p:anim calcmode="lin" valueType="num">
                                      <p:cBhvr>
                                        <p:cTn id="14" dur="500" fill="hold"/>
                                        <p:tgtEl>
                                          <p:spTgt spid="88065"/>
                                        </p:tgtEl>
                                        <p:attrNameLst>
                                          <p:attrName>ppt_x</p:attrName>
                                        </p:attrNameLst>
                                      </p:cBhvr>
                                      <p:tavLst>
                                        <p:tav tm="0">
                                          <p:val>
                                            <p:strVal val="#ppt_x"/>
                                          </p:val>
                                        </p:tav>
                                        <p:tav tm="100000">
                                          <p:val>
                                            <p:strVal val="#ppt_x"/>
                                          </p:val>
                                        </p:tav>
                                      </p:tavLst>
                                    </p:anim>
                                    <p:anim calcmode="lin" valueType="num">
                                      <p:cBhvr>
                                        <p:cTn id="15" dur="500" fill="hold"/>
                                        <p:tgtEl>
                                          <p:spTgt spid="88065"/>
                                        </p:tgtEl>
                                        <p:attrNameLst>
                                          <p:attrName>ppt_y</p:attrName>
                                        </p:attrNameLst>
                                      </p:cBhvr>
                                      <p:tavLst>
                                        <p:tav tm="0">
                                          <p:val>
                                            <p:strVal val="#ppt_h+1"/>
                                          </p:val>
                                        </p:tav>
                                        <p:tav tm="100000">
                                          <p:val>
                                            <p:strVal val="#ppt_y"/>
                                          </p:val>
                                        </p:tav>
                                      </p:tavLst>
                                    </p:anim>
                                    <p:animEffect transition="in" filter="fade">
                                      <p:cBhvr>
                                        <p:cTn id="16" dur="500"/>
                                        <p:tgtEl>
                                          <p:spTgt spid="880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85984" y="357166"/>
            <a:ext cx="5357850" cy="500066"/>
          </a:xfrm>
        </p:spPr>
        <p:txBody>
          <a:bodyPr/>
          <a:lstStyle/>
          <a:p>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Pourquoi effectuer ces travaux?</a:t>
            </a:r>
          </a:p>
        </p:txBody>
      </p:sp>
      <p:sp>
        <p:nvSpPr>
          <p:cNvPr id="3" name="Espace réservé du contenu 2"/>
          <p:cNvSpPr>
            <a:spLocks noGrp="1"/>
          </p:cNvSpPr>
          <p:nvPr>
            <p:ph idx="1"/>
          </p:nvPr>
        </p:nvSpPr>
        <p:spPr>
          <a:xfrm>
            <a:off x="1000100" y="1071546"/>
            <a:ext cx="7772400" cy="3286148"/>
          </a:xfrm>
        </p:spPr>
        <p:txBody>
          <a:bodyPr>
            <a:normAutofit lnSpcReduction="10000"/>
          </a:bodyPr>
          <a:lstStyle/>
          <a:p>
            <a:pPr>
              <a:buFont typeface="Wingdings" pitchFamily="2" charset="2"/>
              <a:buChar char="v"/>
            </a:pPr>
            <a:r>
              <a:rPr lang="fr-FR" sz="2000" dirty="0" smtClean="0"/>
              <a:t>Napoléon III veut rendre Paris plus moderne, impressionné par la fonctionnalité et l’esthétique de la ville de Londres.</a:t>
            </a:r>
          </a:p>
          <a:p>
            <a:pPr>
              <a:buFont typeface="Wingdings" pitchFamily="2" charset="2"/>
              <a:buChar char="v"/>
            </a:pPr>
            <a:endParaRPr lang="fr-FR" sz="2000" dirty="0" smtClean="0"/>
          </a:p>
          <a:p>
            <a:pPr>
              <a:buFont typeface="Wingdings" pitchFamily="2" charset="2"/>
              <a:buChar char="v"/>
            </a:pPr>
            <a:r>
              <a:rPr lang="fr-FR" sz="2000" dirty="0" smtClean="0"/>
              <a:t>Le manque d’hygiène étant en passe de devenir un problème majeur dans la capitale, il faut surmonter les épidémies en construisant des réseaux d’assainissement.</a:t>
            </a:r>
          </a:p>
          <a:p>
            <a:pPr>
              <a:buFont typeface="Wingdings" pitchFamily="2" charset="2"/>
              <a:buChar char="v"/>
            </a:pPr>
            <a:endParaRPr lang="fr-FR" sz="2000" dirty="0" smtClean="0"/>
          </a:p>
          <a:p>
            <a:pPr lvl="0">
              <a:buFont typeface="Wingdings" pitchFamily="2" charset="2"/>
              <a:buChar char="v"/>
            </a:pPr>
            <a:r>
              <a:rPr lang="fr-FR" sz="2000" dirty="0" smtClean="0"/>
              <a:t>Les problèmes de logement persistent, et la plupart des Parisiens vivent dans des conditions très précaires.</a:t>
            </a:r>
            <a:br>
              <a:rPr lang="fr-FR" sz="2000" dirty="0" smtClean="0"/>
            </a:br>
            <a:r>
              <a:rPr lang="fr-FR" sz="2000" dirty="0" smtClean="0"/>
              <a:t>                </a:t>
            </a:r>
            <a:endParaRPr lang="fr-FR" sz="2000" dirty="0" smtClean="0">
              <a:latin typeface="Arial" pitchFamily="34" charset="0"/>
              <a:cs typeface="Arial" pitchFamily="34" charset="0"/>
            </a:endParaRPr>
          </a:p>
          <a:p>
            <a:endParaRPr lang="fr-FR" sz="2000" dirty="0" smtClean="0"/>
          </a:p>
          <a:p>
            <a:endParaRPr lang="fr-FR" sz="2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2.5"/>
                                          </p:val>
                                        </p:tav>
                                        <p:tav tm="100000">
                                          <p:val>
                                            <p:strVal val="#ppt_w"/>
                                          </p:val>
                                        </p:tav>
                                      </p:tavLst>
                                    </p:anim>
                                    <p:anim calcmode="lin" valueType="num">
                                      <p:cBhvr>
                                        <p:cTn id="8" dur="500" fill="hold"/>
                                        <p:tgtEl>
                                          <p:spTgt spid="2"/>
                                        </p:tgtEl>
                                        <p:attrNameLst>
                                          <p:attrName>ppt_h</p:attrName>
                                        </p:attrNameLst>
                                      </p:cBhvr>
                                      <p:tavLst>
                                        <p:tav tm="0">
                                          <p:val>
                                            <p:strVal val="#ppt_h*0.01"/>
                                          </p:val>
                                        </p:tav>
                                        <p:tav tm="100000">
                                          <p:val>
                                            <p:strVal val="#ppt_h"/>
                                          </p:val>
                                        </p:tav>
                                      </p:tavLst>
                                    </p:anim>
                                    <p:anim calcmode="lin" valueType="num">
                                      <p:cBhvr>
                                        <p:cTn id="9" dur="500" fill="hold"/>
                                        <p:tgtEl>
                                          <p:spTgt spid="2"/>
                                        </p:tgtEl>
                                        <p:attrNameLst>
                                          <p:attrName>ppt_x</p:attrName>
                                        </p:attrNameLst>
                                      </p:cBhvr>
                                      <p:tavLst>
                                        <p:tav tm="0">
                                          <p:val>
                                            <p:strVal val="#ppt_x"/>
                                          </p:val>
                                        </p:tav>
                                        <p:tav tm="100000">
                                          <p:val>
                                            <p:strVal val="#ppt_x"/>
                                          </p:val>
                                        </p:tav>
                                      </p:tavLst>
                                    </p:anim>
                                    <p:anim calcmode="lin" valueType="num">
                                      <p:cBhvr>
                                        <p:cTn id="10" dur="500" fill="hold"/>
                                        <p:tgtEl>
                                          <p:spTgt spid="2"/>
                                        </p:tgtEl>
                                        <p:attrNameLst>
                                          <p:attrName>ppt_y</p:attrName>
                                        </p:attrNameLst>
                                      </p:cBhvr>
                                      <p:tavLst>
                                        <p:tav tm="0">
                                          <p:val>
                                            <p:strVal val="#ppt_h+1"/>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Image 9" descr="http://upload.wikimedia.org/wikipedia/commons/1/1d/Paris-haussmann-centre.png"/>
          <p:cNvPicPr>
            <a:picLocks noChangeAspect="1" noChangeArrowheads="1"/>
          </p:cNvPicPr>
          <p:nvPr/>
        </p:nvPicPr>
        <p:blipFill>
          <a:blip r:embed="rId2"/>
          <a:srcRect/>
          <a:stretch>
            <a:fillRect/>
          </a:stretch>
        </p:blipFill>
        <p:spPr bwMode="auto">
          <a:xfrm>
            <a:off x="1228704" y="1732618"/>
            <a:ext cx="7326698" cy="4839653"/>
          </a:xfrm>
          <a:prstGeom prst="rect">
            <a:avLst/>
          </a:prstGeom>
          <a:ln>
            <a:noFill/>
          </a:ln>
          <a:effectLst>
            <a:outerShdw blurRad="292100" dist="139700" dir="2700000" algn="tl" rotWithShape="0">
              <a:srgbClr val="333333">
                <a:alpha val="65000"/>
              </a:srgbClr>
            </a:outerShdw>
          </a:effectLst>
        </p:spPr>
      </p:pic>
      <p:sp>
        <p:nvSpPr>
          <p:cNvPr id="3" name="Titre 2"/>
          <p:cNvSpPr>
            <a:spLocks noGrp="1"/>
          </p:cNvSpPr>
          <p:nvPr>
            <p:ph type="title"/>
          </p:nvPr>
        </p:nvSpPr>
        <p:spPr/>
        <p:txBody>
          <a:bodyPr>
            <a:normAutofit fontScale="90000"/>
          </a:bodyPr>
          <a:lstStyle/>
          <a:p>
            <a:r>
              <a:rPr lang="fr-FR" sz="2400" dirty="0" smtClean="0">
                <a:solidFill>
                  <a:srgbClr val="FF0000"/>
                </a:solidFill>
              </a:rPr>
              <a:t>        </a:t>
            </a: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Les principaux axes créés ou transformés entre </a:t>
            </a:r>
            <a:r>
              <a:rPr lang="fr-FR" sz="2400" b="1" dirty="0" smtClean="0">
                <a:ln w="1905"/>
                <a:solidFill>
                  <a:srgbClr val="FF0000"/>
                </a:solidFill>
                <a:effectLst>
                  <a:innerShdw blurRad="69850" dist="43180" dir="5400000">
                    <a:srgbClr val="000000">
                      <a:alpha val="65000"/>
                    </a:srgbClr>
                  </a:innerShdw>
                </a:effectLst>
              </a:rPr>
              <a:t>1850</a:t>
            </a: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et </a:t>
            </a:r>
            <a:r>
              <a:rPr lang="fr-FR" sz="2400" b="1" dirty="0" smtClean="0">
                <a:ln w="1905"/>
                <a:solidFill>
                  <a:srgbClr val="FF0000"/>
                </a:solidFill>
                <a:effectLst>
                  <a:innerShdw blurRad="69850" dist="43180" dir="5400000">
                    <a:srgbClr val="000000">
                      <a:alpha val="65000"/>
                    </a:srgbClr>
                  </a:innerShdw>
                </a:effectLst>
              </a:rPr>
              <a:t>1870</a:t>
            </a: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dans le centre de </a:t>
            </a:r>
            <a:r>
              <a:rPr lang="fr-FR" sz="2400" b="1" dirty="0" smtClean="0">
                <a:ln w="1905"/>
                <a:solidFill>
                  <a:srgbClr val="FF0000"/>
                </a:solidFill>
                <a:effectLst>
                  <a:innerShdw blurRad="69850" dist="43180" dir="5400000">
                    <a:srgbClr val="000000">
                      <a:alpha val="65000"/>
                    </a:srgbClr>
                  </a:innerShdw>
                </a:effectLst>
              </a:rPr>
              <a:t>Paris</a:t>
            </a: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r>
              <a:rPr lang="fr-FR" sz="2400" dirty="0" smtClean="0"/>
              <a:t/>
            </a:r>
            <a:br>
              <a:rPr lang="fr-FR" sz="2400" dirty="0" smtClean="0"/>
            </a:br>
            <a:endParaRPr lang="fr-F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99330"/>
                                        </p:tgtEl>
                                        <p:attrNameLst>
                                          <p:attrName>style.visibility</p:attrName>
                                        </p:attrNameLst>
                                      </p:cBhvr>
                                      <p:to>
                                        <p:strVal val="visible"/>
                                      </p:to>
                                    </p:set>
                                    <p:animEffect transition="in" filter="fade">
                                      <p:cBhvr>
                                        <p:cTn id="7" dur="770" decel="100000"/>
                                        <p:tgtEl>
                                          <p:spTgt spid="99330"/>
                                        </p:tgtEl>
                                      </p:cBhvr>
                                    </p:animEffect>
                                    <p:animScale>
                                      <p:cBhvr>
                                        <p:cTn id="8" dur="770" decel="100000"/>
                                        <p:tgtEl>
                                          <p:spTgt spid="99330"/>
                                        </p:tgtEl>
                                      </p:cBhvr>
                                      <p:from x="10000" y="10000"/>
                                      <p:to x="200000" y="450000"/>
                                    </p:animScale>
                                    <p:animScale>
                                      <p:cBhvr>
                                        <p:cTn id="9" dur="1230" accel="100000" fill="hold">
                                          <p:stCondLst>
                                            <p:cond delay="770"/>
                                          </p:stCondLst>
                                        </p:cTn>
                                        <p:tgtEl>
                                          <p:spTgt spid="99330"/>
                                        </p:tgtEl>
                                      </p:cBhvr>
                                      <p:from x="200000" y="450000"/>
                                      <p:to x="100000" y="100000"/>
                                    </p:animScale>
                                    <p:set>
                                      <p:cBhvr>
                                        <p:cTn id="10" dur="770" fill="hold"/>
                                        <p:tgtEl>
                                          <p:spTgt spid="99330"/>
                                        </p:tgtEl>
                                        <p:attrNameLst>
                                          <p:attrName>ppt_x</p:attrName>
                                        </p:attrNameLst>
                                      </p:cBhvr>
                                      <p:to>
                                        <p:strVal val="(0.5)"/>
                                      </p:to>
                                    </p:set>
                                    <p:anim from="(0.5)" to="(#ppt_x)" calcmode="lin" valueType="num">
                                      <p:cBhvr>
                                        <p:cTn id="11" dur="1230" accel="100000" fill="hold">
                                          <p:stCondLst>
                                            <p:cond delay="770"/>
                                          </p:stCondLst>
                                        </p:cTn>
                                        <p:tgtEl>
                                          <p:spTgt spid="99330"/>
                                        </p:tgtEl>
                                        <p:attrNameLst>
                                          <p:attrName>ppt_x</p:attrName>
                                        </p:attrNameLst>
                                      </p:cBhvr>
                                    </p:anim>
                                    <p:set>
                                      <p:cBhvr>
                                        <p:cTn id="12" dur="770" fill="hold"/>
                                        <p:tgtEl>
                                          <p:spTgt spid="99330"/>
                                        </p:tgtEl>
                                        <p:attrNameLst>
                                          <p:attrName>ppt_y</p:attrName>
                                        </p:attrNameLst>
                                      </p:cBhvr>
                                      <p:to>
                                        <p:strVal val="(#ppt_y+0.4)"/>
                                      </p:to>
                                    </p:set>
                                    <p:anim from="(#ppt_y+0.4)" to="(#ppt_y)" calcmode="lin" valueType="num">
                                      <p:cBhvr>
                                        <p:cTn id="13" dur="1230" accel="100000" fill="hold">
                                          <p:stCondLst>
                                            <p:cond delay="770"/>
                                          </p:stCondLst>
                                        </p:cTn>
                                        <p:tgtEl>
                                          <p:spTgt spid="9933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58" presetClass="entr" presetSubtype="0" accel="10000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strVal val="#ppt_w*2.5"/>
                                          </p:val>
                                        </p:tav>
                                        <p:tav tm="100000">
                                          <p:val>
                                            <p:strVal val="#ppt_w"/>
                                          </p:val>
                                        </p:tav>
                                      </p:tavLst>
                                    </p:anim>
                                    <p:anim calcmode="lin" valueType="num">
                                      <p:cBhvr>
                                        <p:cTn id="19" dur="500" fill="hold"/>
                                        <p:tgtEl>
                                          <p:spTgt spid="3"/>
                                        </p:tgtEl>
                                        <p:attrNameLst>
                                          <p:attrName>ppt_h</p:attrName>
                                        </p:attrNameLst>
                                      </p:cBhvr>
                                      <p:tavLst>
                                        <p:tav tm="0">
                                          <p:val>
                                            <p:strVal val="#ppt_h*0.01"/>
                                          </p:val>
                                        </p:tav>
                                        <p:tav tm="100000">
                                          <p:val>
                                            <p:strVal val="#ppt_h"/>
                                          </p:val>
                                        </p:tav>
                                      </p:tavLst>
                                    </p:anim>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h+1"/>
                                          </p:val>
                                        </p:tav>
                                        <p:tav tm="100000">
                                          <p:val>
                                            <p:strVal val="#ppt_y"/>
                                          </p:val>
                                        </p:tav>
                                      </p:tavLst>
                                    </p:anim>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7224" y="428604"/>
            <a:ext cx="7772400" cy="914400"/>
          </a:xfrm>
        </p:spPr>
        <p:txBody>
          <a:bodyPr>
            <a:normAutofit fontScale="90000"/>
          </a:bodyPr>
          <a:lstStyle/>
          <a:p>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Les anciens arrondissements et la nouvelle limite de </a:t>
            </a:r>
            <a:r>
              <a:rPr lang="fr-FR" sz="2400" b="1" dirty="0" smtClean="0">
                <a:ln w="1905"/>
                <a:solidFill>
                  <a:srgbClr val="FF0000"/>
                </a:solidFill>
                <a:effectLst>
                  <a:innerShdw blurRad="69850" dist="43180" dir="5400000">
                    <a:srgbClr val="000000">
                      <a:alpha val="65000"/>
                    </a:srgbClr>
                  </a:innerShdw>
                </a:effectLst>
              </a:rPr>
              <a:t>Paris</a:t>
            </a: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 </a:t>
            </a:r>
            <a:r>
              <a:rPr lang="fr-FR" sz="2400" b="1" dirty="0" smtClean="0">
                <a:ln w="1905"/>
                <a:solidFill>
                  <a:srgbClr val="FF0000"/>
                </a:solidFill>
                <a:effectLst>
                  <a:innerShdw blurRad="69850" dist="43180" dir="5400000">
                    <a:srgbClr val="000000">
                      <a:alpha val="65000"/>
                    </a:srgbClr>
                  </a:innerShdw>
                </a:effectLst>
              </a:rPr>
              <a:t>1860 :</a:t>
            </a:r>
            <a:r>
              <a:rPr lang="fr-FR" dirty="0" smtClean="0">
                <a:solidFill>
                  <a:srgbClr val="FF0000"/>
                </a:solidFill>
              </a:rPr>
              <a:t/>
            </a:r>
            <a:br>
              <a:rPr lang="fr-FR" dirty="0" smtClean="0">
                <a:solidFill>
                  <a:srgbClr val="FF0000"/>
                </a:solidFill>
              </a:rPr>
            </a:br>
            <a:endParaRPr lang="fr-FR" dirty="0">
              <a:solidFill>
                <a:srgbClr val="FF0000"/>
              </a:solidFill>
            </a:endParaRPr>
          </a:p>
        </p:txBody>
      </p:sp>
      <p:pic>
        <p:nvPicPr>
          <p:cNvPr id="4" name="Espace réservé du contenu 3" descr="http://upload.wikimedia.org/wikipedia/commons/thumb/f/f1/Paris-Anciens-Arond.JPG/250px-Paris-Anciens-Arond.JPG">
            <a:hlinkClick r:id="rId2" tooltip="&quot;Les anciens arrondissements et la nouvelle limite de Paris en 1860&quot;"/>
          </p:cNvPr>
          <p:cNvPicPr>
            <a:picLocks noGrp="1"/>
          </p:cNvPicPr>
          <p:nvPr>
            <p:ph idx="1"/>
          </p:nvPr>
        </p:nvPicPr>
        <p:blipFill>
          <a:blip r:embed="rId3"/>
          <a:stretch>
            <a:fillRect/>
          </a:stretch>
        </p:blipFill>
        <p:spPr bwMode="auto">
          <a:xfrm>
            <a:off x="785786" y="1214422"/>
            <a:ext cx="7643865" cy="514353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8"/>
          <p:cNvPicPr>
            <a:picLocks noChangeAspect="1" noChangeArrowheads="1"/>
          </p:cNvPicPr>
          <p:nvPr/>
        </p:nvPicPr>
        <p:blipFill>
          <a:blip r:embed="rId2"/>
          <a:srcRect/>
          <a:stretch>
            <a:fillRect/>
          </a:stretch>
        </p:blipFill>
        <p:spPr bwMode="auto">
          <a:xfrm>
            <a:off x="785786" y="928670"/>
            <a:ext cx="8001056" cy="521497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p:cTn id="7" dur="1000" fill="hold"/>
                                        <p:tgtEl>
                                          <p:spTgt spid="100354"/>
                                        </p:tgtEl>
                                        <p:attrNameLst>
                                          <p:attrName>ppt_w</p:attrName>
                                        </p:attrNameLst>
                                      </p:cBhvr>
                                      <p:tavLst>
                                        <p:tav tm="0">
                                          <p:val>
                                            <p:fltVal val="0"/>
                                          </p:val>
                                        </p:tav>
                                        <p:tav tm="100000">
                                          <p:val>
                                            <p:strVal val="#ppt_w"/>
                                          </p:val>
                                        </p:tav>
                                      </p:tavLst>
                                    </p:anim>
                                    <p:anim calcmode="lin" valueType="num">
                                      <p:cBhvr>
                                        <p:cTn id="8" dur="1000" fill="hold"/>
                                        <p:tgtEl>
                                          <p:spTgt spid="100354"/>
                                        </p:tgtEl>
                                        <p:attrNameLst>
                                          <p:attrName>ppt_h</p:attrName>
                                        </p:attrNameLst>
                                      </p:cBhvr>
                                      <p:tavLst>
                                        <p:tav tm="0">
                                          <p:val>
                                            <p:fltVal val="0"/>
                                          </p:val>
                                        </p:tav>
                                        <p:tav tm="100000">
                                          <p:val>
                                            <p:strVal val="#ppt_h"/>
                                          </p:val>
                                        </p:tav>
                                      </p:tavLst>
                                    </p:anim>
                                    <p:anim calcmode="lin" valueType="num">
                                      <p:cBhvr>
                                        <p:cTn id="9" dur="1000" fill="hold"/>
                                        <p:tgtEl>
                                          <p:spTgt spid="10035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035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2"/>
          <p:cNvPicPr>
            <a:picLocks noChangeAspect="1" noChangeArrowheads="1"/>
          </p:cNvPicPr>
          <p:nvPr/>
        </p:nvPicPr>
        <p:blipFill>
          <a:blip r:embed="rId2"/>
          <a:srcRect/>
          <a:stretch>
            <a:fillRect/>
          </a:stretch>
        </p:blipFill>
        <p:spPr bwMode="auto">
          <a:xfrm>
            <a:off x="746100" y="837780"/>
            <a:ext cx="7897866" cy="5234426"/>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02402"/>
                                        </p:tgtEl>
                                        <p:attrNameLst>
                                          <p:attrName>style.visibility</p:attrName>
                                        </p:attrNameLst>
                                      </p:cBhvr>
                                      <p:to>
                                        <p:strVal val="visible"/>
                                      </p:to>
                                    </p:set>
                                    <p:anim calcmode="lin" valueType="num">
                                      <p:cBhvr>
                                        <p:cTn id="7" dur="500" fill="hold"/>
                                        <p:tgtEl>
                                          <p:spTgt spid="102402"/>
                                        </p:tgtEl>
                                        <p:attrNameLst>
                                          <p:attrName>ppt_w</p:attrName>
                                        </p:attrNameLst>
                                      </p:cBhvr>
                                      <p:tavLst>
                                        <p:tav tm="0">
                                          <p:val>
                                            <p:fltVal val="0"/>
                                          </p:val>
                                        </p:tav>
                                        <p:tav tm="100000">
                                          <p:val>
                                            <p:strVal val="#ppt_w"/>
                                          </p:val>
                                        </p:tav>
                                      </p:tavLst>
                                    </p:anim>
                                    <p:anim calcmode="lin" valueType="num">
                                      <p:cBhvr>
                                        <p:cTn id="8" dur="500" fill="hold"/>
                                        <p:tgtEl>
                                          <p:spTgt spid="1024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1"/>
          <p:cNvPicPr>
            <a:picLocks noChangeAspect="1" noChangeArrowheads="1"/>
          </p:cNvPicPr>
          <p:nvPr/>
        </p:nvPicPr>
        <p:blipFill>
          <a:blip r:embed="rId2"/>
          <a:srcRect/>
          <a:stretch>
            <a:fillRect/>
          </a:stretch>
        </p:blipFill>
        <p:spPr bwMode="auto">
          <a:xfrm>
            <a:off x="928662" y="1000108"/>
            <a:ext cx="7732313" cy="521497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103426"/>
                                        </p:tgtEl>
                                        <p:attrNameLst>
                                          <p:attrName>style.visibility</p:attrName>
                                        </p:attrNameLst>
                                      </p:cBhvr>
                                      <p:to>
                                        <p:strVal val="visible"/>
                                      </p:to>
                                    </p:set>
                                    <p:anim calcmode="lin" valueType="num">
                                      <p:cBhvr>
                                        <p:cTn id="7" dur="500" fill="hold"/>
                                        <p:tgtEl>
                                          <p:spTgt spid="103426"/>
                                        </p:tgtEl>
                                        <p:attrNameLst>
                                          <p:attrName>ppt_w</p:attrName>
                                        </p:attrNameLst>
                                      </p:cBhvr>
                                      <p:tavLst>
                                        <p:tav tm="0">
                                          <p:val>
                                            <p:strVal val="#ppt_w*0.05"/>
                                          </p:val>
                                        </p:tav>
                                        <p:tav tm="100000">
                                          <p:val>
                                            <p:strVal val="#ppt_w"/>
                                          </p:val>
                                        </p:tav>
                                      </p:tavLst>
                                    </p:anim>
                                    <p:anim calcmode="lin" valueType="num">
                                      <p:cBhvr>
                                        <p:cTn id="8" dur="500" fill="hold"/>
                                        <p:tgtEl>
                                          <p:spTgt spid="103426"/>
                                        </p:tgtEl>
                                        <p:attrNameLst>
                                          <p:attrName>ppt_h</p:attrName>
                                        </p:attrNameLst>
                                      </p:cBhvr>
                                      <p:tavLst>
                                        <p:tav tm="0">
                                          <p:val>
                                            <p:strVal val="#ppt_h"/>
                                          </p:val>
                                        </p:tav>
                                        <p:tav tm="100000">
                                          <p:val>
                                            <p:strVal val="#ppt_h"/>
                                          </p:val>
                                        </p:tav>
                                      </p:tavLst>
                                    </p:anim>
                                    <p:anim calcmode="lin" valueType="num">
                                      <p:cBhvr>
                                        <p:cTn id="9" dur="500" fill="hold"/>
                                        <p:tgtEl>
                                          <p:spTgt spid="103426"/>
                                        </p:tgtEl>
                                        <p:attrNameLst>
                                          <p:attrName>ppt_x</p:attrName>
                                        </p:attrNameLst>
                                      </p:cBhvr>
                                      <p:tavLst>
                                        <p:tav tm="0">
                                          <p:val>
                                            <p:strVal val="#ppt_x-.2"/>
                                          </p:val>
                                        </p:tav>
                                        <p:tav tm="100000">
                                          <p:val>
                                            <p:strVal val="#ppt_x"/>
                                          </p:val>
                                        </p:tav>
                                      </p:tavLst>
                                    </p:anim>
                                    <p:anim calcmode="lin" valueType="num">
                                      <p:cBhvr>
                                        <p:cTn id="10" dur="500" fill="hold"/>
                                        <p:tgtEl>
                                          <p:spTgt spid="103426"/>
                                        </p:tgtEl>
                                        <p:attrNameLst>
                                          <p:attrName>ppt_y</p:attrName>
                                        </p:attrNameLst>
                                      </p:cBhvr>
                                      <p:tavLst>
                                        <p:tav tm="0">
                                          <p:val>
                                            <p:strVal val="#ppt_y"/>
                                          </p:val>
                                        </p:tav>
                                        <p:tav tm="100000">
                                          <p:val>
                                            <p:strVal val="#ppt_y"/>
                                          </p:val>
                                        </p:tav>
                                      </p:tavLst>
                                    </p:anim>
                                    <p:animEffect transition="in" filter="fade">
                                      <p:cBhvr>
                                        <p:cTn id="11" dur="500"/>
                                        <p:tgtEl>
                                          <p:spTgt spid="103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haussmann\img020.jpg"/>
          <p:cNvPicPr>
            <a:picLocks noGrp="1" noChangeAspect="1" noChangeArrowheads="1"/>
          </p:cNvPicPr>
          <p:nvPr>
            <p:ph idx="1"/>
          </p:nvPr>
        </p:nvPicPr>
        <p:blipFill>
          <a:blip r:embed="rId2"/>
          <a:srcRect/>
          <a:stretch>
            <a:fillRect/>
          </a:stretch>
        </p:blipFill>
        <p:spPr bwMode="auto">
          <a:xfrm>
            <a:off x="500034" y="500041"/>
            <a:ext cx="8358246" cy="6389079"/>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linds(horizontal)">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haussmann\img021.jpg"/>
          <p:cNvPicPr>
            <a:picLocks noGrp="1" noChangeAspect="1" noChangeArrowheads="1"/>
          </p:cNvPicPr>
          <p:nvPr>
            <p:ph idx="1"/>
          </p:nvPr>
        </p:nvPicPr>
        <p:blipFill>
          <a:blip r:embed="rId2"/>
          <a:srcRect/>
          <a:stretch>
            <a:fillRect/>
          </a:stretch>
        </p:blipFill>
        <p:spPr bwMode="auto">
          <a:xfrm>
            <a:off x="285720" y="428604"/>
            <a:ext cx="8358214" cy="589599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500" fill="hold"/>
                                        <p:tgtEl>
                                          <p:spTgt spid="5122"/>
                                        </p:tgtEl>
                                        <p:attrNameLst>
                                          <p:attrName>ppt_w</p:attrName>
                                        </p:attrNameLst>
                                      </p:cBhvr>
                                      <p:tavLst>
                                        <p:tav tm="0">
                                          <p:val>
                                            <p:strVal val="#ppt_w*2.5"/>
                                          </p:val>
                                        </p:tav>
                                        <p:tav tm="100000">
                                          <p:val>
                                            <p:strVal val="#ppt_w"/>
                                          </p:val>
                                        </p:tav>
                                      </p:tavLst>
                                    </p:anim>
                                    <p:anim calcmode="lin" valueType="num">
                                      <p:cBhvr>
                                        <p:cTn id="8" dur="500" fill="hold"/>
                                        <p:tgtEl>
                                          <p:spTgt spid="5122"/>
                                        </p:tgtEl>
                                        <p:attrNameLst>
                                          <p:attrName>ppt_h</p:attrName>
                                        </p:attrNameLst>
                                      </p:cBhvr>
                                      <p:tavLst>
                                        <p:tav tm="0">
                                          <p:val>
                                            <p:strVal val="#ppt_h*0.01"/>
                                          </p:val>
                                        </p:tav>
                                        <p:tav tm="100000">
                                          <p:val>
                                            <p:strVal val="#ppt_h"/>
                                          </p:val>
                                        </p:tav>
                                      </p:tavLst>
                                    </p:anim>
                                    <p:anim calcmode="lin" valueType="num">
                                      <p:cBhvr>
                                        <p:cTn id="9" dur="500" fill="hold"/>
                                        <p:tgtEl>
                                          <p:spTgt spid="5122"/>
                                        </p:tgtEl>
                                        <p:attrNameLst>
                                          <p:attrName>ppt_x</p:attrName>
                                        </p:attrNameLst>
                                      </p:cBhvr>
                                      <p:tavLst>
                                        <p:tav tm="0">
                                          <p:val>
                                            <p:strVal val="#ppt_x"/>
                                          </p:val>
                                        </p:tav>
                                        <p:tav tm="100000">
                                          <p:val>
                                            <p:strVal val="#ppt_x"/>
                                          </p:val>
                                        </p:tav>
                                      </p:tavLst>
                                    </p:anim>
                                    <p:anim calcmode="lin" valueType="num">
                                      <p:cBhvr>
                                        <p:cTn id="10" dur="500" fill="hold"/>
                                        <p:tgtEl>
                                          <p:spTgt spid="5122"/>
                                        </p:tgtEl>
                                        <p:attrNameLst>
                                          <p:attrName>ppt_y</p:attrName>
                                        </p:attrNameLst>
                                      </p:cBhvr>
                                      <p:tavLst>
                                        <p:tav tm="0">
                                          <p:val>
                                            <p:strVal val="#ppt_h+1"/>
                                          </p:val>
                                        </p:tav>
                                        <p:tav tm="100000">
                                          <p:val>
                                            <p:strVal val="#ppt_y"/>
                                          </p:val>
                                        </p:tav>
                                      </p:tavLst>
                                    </p:anim>
                                    <p:animEffect transition="in" filter="fade">
                                      <p:cBhvr>
                                        <p:cTn id="11"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0364" y="285728"/>
            <a:ext cx="4071966" cy="571504"/>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Le tissu haussmannien:</a:t>
            </a:r>
            <a:endParaRPr lang="fr-FR" sz="24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857224" y="1000108"/>
            <a:ext cx="7929618" cy="2286016"/>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     le tissue haussmannien : la croix de sait </a:t>
            </a:r>
            <a:r>
              <a:rPr lang="fr-FR" sz="2000" b="1" dirty="0" err="1" smtClean="0">
                <a:ln w="0">
                  <a:solidFill>
                    <a:schemeClr val="tx1"/>
                  </a:solidFill>
                </a:ln>
                <a:effectLst>
                  <a:outerShdw blurRad="50800" dist="38100" dir="5400000" algn="t" rotWithShape="0">
                    <a:prstClr val="black">
                      <a:alpha val="40000"/>
                    </a:prstClr>
                  </a:outerShdw>
                </a:effectLst>
              </a:rPr>
              <a:t>andré</a:t>
            </a:r>
            <a:r>
              <a:rPr lang="fr-FR" sz="2000" b="1" dirty="0" smtClean="0">
                <a:ln w="0">
                  <a:solidFill>
                    <a:schemeClr val="tx1"/>
                  </a:solidFill>
                </a:ln>
                <a:effectLst>
                  <a:outerShdw blurRad="50800" dist="38100" dir="5400000" algn="t" rotWithShape="0">
                    <a:prstClr val="black">
                      <a:alpha val="40000"/>
                    </a:prstClr>
                  </a:outerShdw>
                </a:effectLst>
              </a:rPr>
              <a:t> des rues </a:t>
            </a:r>
            <a:r>
              <a:rPr lang="fr-FR" sz="2000" b="1" i="1" dirty="0" err="1" smtClean="0">
                <a:ln w="0">
                  <a:solidFill>
                    <a:schemeClr val="tx1"/>
                  </a:solidFill>
                </a:ln>
                <a:effectLst>
                  <a:outerShdw blurRad="50800" dist="38100" dir="5400000" algn="t" rotWithShape="0">
                    <a:prstClr val="black">
                      <a:alpha val="40000"/>
                    </a:prstClr>
                  </a:outerShdw>
                </a:effectLst>
              </a:rPr>
              <a:t>perdonnet</a:t>
            </a:r>
            <a:r>
              <a:rPr lang="fr-FR" sz="2000" b="1" dirty="0" smtClean="0">
                <a:ln w="0">
                  <a:solidFill>
                    <a:schemeClr val="tx1"/>
                  </a:solidFill>
                </a:ln>
                <a:effectLst>
                  <a:outerShdw blurRad="50800" dist="38100" dir="5400000" algn="t" rotWithShape="0">
                    <a:prstClr val="black">
                      <a:alpha val="40000"/>
                    </a:prstClr>
                  </a:outerShdw>
                </a:effectLst>
              </a:rPr>
              <a:t> et </a:t>
            </a:r>
            <a:r>
              <a:rPr lang="fr-FR" sz="2000" b="1" i="1" dirty="0" smtClean="0">
                <a:ln w="0">
                  <a:solidFill>
                    <a:schemeClr val="tx1"/>
                  </a:solidFill>
                </a:ln>
                <a:effectLst>
                  <a:outerShdw blurRad="50800" dist="38100" dir="5400000" algn="t" rotWithShape="0">
                    <a:prstClr val="black">
                      <a:alpha val="40000"/>
                    </a:prstClr>
                  </a:outerShdw>
                </a:effectLst>
              </a:rPr>
              <a:t>louis blanc </a:t>
            </a:r>
            <a:r>
              <a:rPr lang="fr-FR" sz="2000" b="1" dirty="0" smtClean="0">
                <a:ln w="0">
                  <a:solidFill>
                    <a:schemeClr val="tx1"/>
                  </a:solidFill>
                </a:ln>
                <a:effectLst>
                  <a:outerShdw blurRad="50800" dist="38100" dir="5400000" algn="t" rotWithShape="0">
                    <a:prstClr val="black">
                      <a:alpha val="40000"/>
                    </a:prstClr>
                  </a:outerShdw>
                </a:effectLst>
              </a:rPr>
              <a:t>dans le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arrondissement </a:t>
            </a:r>
          </a:p>
          <a:p>
            <a:pPr algn="just">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     quatre ilots homogènes  résultants du découpage sur les diagonales.</a:t>
            </a:r>
          </a:p>
          <a:p>
            <a:pPr>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     en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1866 </a:t>
            </a:r>
            <a:r>
              <a:rPr lang="fr-FR" sz="2000" b="1" dirty="0" smtClean="0">
                <a:ln w="0">
                  <a:solidFill>
                    <a:schemeClr val="tx1"/>
                  </a:solidFill>
                </a:ln>
                <a:effectLst>
                  <a:outerShdw blurRad="50800" dist="38100" dir="5400000" algn="t" rotWithShape="0">
                    <a:prstClr val="black">
                      <a:alpha val="40000"/>
                    </a:prstClr>
                  </a:outerShdw>
                </a:effectLst>
              </a:rPr>
              <a:t>d’une maille quadrangulaire plus ancienne formée entre les rues du faubourg saint dénis </a:t>
            </a:r>
          </a:p>
          <a:p>
            <a:pPr>
              <a:buNone/>
            </a:pPr>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checkerboard(across)">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checkerboard(across)">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checkerboard(across)">
                                      <p:cBhvr>
                                        <p:cTn id="2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1142984"/>
            <a:ext cx="8215370" cy="4643470"/>
          </a:xfrm>
          <a:solidFill>
            <a:schemeClr val="bg1"/>
          </a:solidFill>
        </p:spPr>
        <p:style>
          <a:lnRef idx="2">
            <a:schemeClr val="dk1">
              <a:shade val="50000"/>
            </a:schemeClr>
          </a:lnRef>
          <a:fillRef idx="1">
            <a:schemeClr val="dk1"/>
          </a:fillRef>
          <a:effectRef idx="0">
            <a:schemeClr val="dk1"/>
          </a:effectRef>
          <a:fontRef idx="minor">
            <a:schemeClr val="lt1"/>
          </a:fontRef>
        </p:style>
        <p:txBody>
          <a:bodyPr>
            <a:normAutofit fontScale="85000" lnSpcReduction="10000"/>
          </a:bodyPr>
          <a:lstStyle/>
          <a:p>
            <a:pPr marL="342900" indent="-342900" algn="justLow">
              <a:buNone/>
            </a:pPr>
            <a:r>
              <a:rPr lang="fr-FR" sz="2400" b="1" dirty="0" smtClean="0">
                <a:cs typeface="ABO SLMAN Alomar  منقط  1" pitchFamily="2" charset="-78"/>
              </a:rPr>
              <a:t>              </a:t>
            </a:r>
            <a:r>
              <a:rPr lang="fr-FR" sz="2400" b="1" dirty="0" smtClean="0">
                <a:solidFill>
                  <a:schemeClr val="tx1"/>
                </a:solidFill>
                <a:cs typeface="ABO SLMAN Alomar  منقط  1" pitchFamily="2" charset="-78"/>
              </a:rPr>
              <a:t> D’après Haussmann il dit que l’ilot est un élément    déterminant dans le tissu urbain. Cependant en doit choisir le type d’architecture d e la ville en prenant compte du mode de vie des habitants Alors Haussmann a pris l’initiative de changer la ville dans tous les concepts </a:t>
            </a:r>
          </a:p>
          <a:p>
            <a:pPr algn="justLow">
              <a:lnSpc>
                <a:spcPct val="200000"/>
              </a:lnSpc>
              <a:buNone/>
            </a:pPr>
            <a:r>
              <a:rPr lang="fr-FR" sz="2400" b="1" dirty="0" smtClean="0">
                <a:solidFill>
                  <a:schemeClr val="tx1"/>
                </a:solidFill>
              </a:rPr>
              <a:t>Avant il y’avais un laissé allé dans les constructions qui agonisé. Et qui nom pas comme un entretien.  </a:t>
            </a:r>
          </a:p>
          <a:p>
            <a:pPr algn="justLow">
              <a:lnSpc>
                <a:spcPct val="200000"/>
              </a:lnSpc>
              <a:buNone/>
            </a:pPr>
            <a:r>
              <a:rPr lang="fr-FR" sz="2400" b="1" dirty="0" smtClean="0">
                <a:solidFill>
                  <a:schemeClr val="tx1"/>
                </a:solidFill>
              </a:rPr>
              <a:t>             les caractéristiques des villes européennes classiques qui ont étaient transformées dans XIX  et qui ont été abolit dans le XX et pour cette raison ils ont essayé de cerné cette évolution</a:t>
            </a:r>
            <a:endParaRPr lang="fr-FR" sz="2400" dirty="0" smtClean="0">
              <a:solidFill>
                <a:schemeClr val="tx1"/>
              </a:solidFill>
            </a:endParaRPr>
          </a:p>
          <a:p>
            <a:pPr marL="342900" indent="-342900" algn="justLow">
              <a:buNone/>
            </a:pPr>
            <a:endParaRPr lang="fr-FR" sz="2400" dirty="0" smtClean="0">
              <a:solidFill>
                <a:schemeClr val="tx1"/>
              </a:solidFill>
              <a:cs typeface="ABO SLMAN Alomar  منقط  1" pitchFamily="2" charset="-78"/>
            </a:endParaRPr>
          </a:p>
          <a:p>
            <a:pPr>
              <a:buNone/>
            </a:pPr>
            <a:endParaRPr lang="fr-FR"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decel="50000" fill="hold">
                                          <p:stCondLst>
                                            <p:cond delay="0"/>
                                          </p:stCondLst>
                                        </p:cTn>
                                        <p:tgtEl>
                                          <p:spTgt spid="3">
                                            <p:bg/>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bg/>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bg/>
                                          </p:spTgt>
                                        </p:tgtEl>
                                        <p:attrNameLst>
                                          <p:attrName>ppt_w</p:attrName>
                                        </p:attrNameLst>
                                      </p:cBhvr>
                                      <p:tavLst>
                                        <p:tav tm="0">
                                          <p:val>
                                            <p:strVal val="#ppt_w*.05"/>
                                          </p:val>
                                        </p:tav>
                                        <p:tav tm="100000">
                                          <p:val>
                                            <p:strVal val="#ppt_w"/>
                                          </p:val>
                                        </p:tav>
                                      </p:tavLst>
                                    </p:anim>
                                    <p:anim calcmode="lin" valueType="num">
                                      <p:cBhvr>
                                        <p:cTn id="10" dur="1000" fill="hold"/>
                                        <p:tgtEl>
                                          <p:spTgt spid="3">
                                            <p:bg/>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bg/>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bg/>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bg/>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bg/>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p:cTn id="19"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anim calcmode="lin" valueType="num">
                                      <p:cBhvr>
                                        <p:cTn id="31"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 calcmode="lin" valueType="num">
                                      <p:cBhvr>
                                        <p:cTn id="43"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714612" y="428604"/>
            <a:ext cx="4586294" cy="500066"/>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La percée haussmannienne:</a:t>
            </a:r>
            <a:endParaRPr lang="fr-FR" sz="24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785786" y="1500174"/>
            <a:ext cx="7972452" cy="2928958"/>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percement du boulevard perturbent les tissus du lotissement antérieur </a:t>
            </a:r>
          </a:p>
          <a:p>
            <a:pPr>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de part et d’autre de la percée apparaissent des parcelles de récupération aux formes arbitraires </a:t>
            </a:r>
          </a:p>
          <a:p>
            <a:pPr>
              <a:buFont typeface="Wingdings" pitchFamily="2" charset="2"/>
              <a:buChar char="Ø"/>
            </a:pPr>
            <a:r>
              <a:rPr lang="fr-FR" sz="2000" b="1" dirty="0" smtClean="0">
                <a:ln w="0">
                  <a:solidFill>
                    <a:schemeClr val="tx1"/>
                  </a:solidFill>
                </a:ln>
                <a:effectLst>
                  <a:outerShdw blurRad="50800" dist="38100" dir="5400000" algn="t" rotWithShape="0">
                    <a:prstClr val="black">
                      <a:alpha val="40000"/>
                    </a:prstClr>
                  </a:outerShdw>
                </a:effectLst>
              </a:rPr>
              <a:t>la structure des anciennes et nouvelles bâtisses ce combiné et se restituent </a:t>
            </a:r>
            <a:endParaRPr lang="fr-FR" sz="2000" b="1" cap="all" dirty="0" smtClean="0">
              <a:ln w="0">
                <a:solidFill>
                  <a:schemeClr val="tx1"/>
                </a:solidFill>
              </a:ln>
              <a:effectLst>
                <a:outerShdw blurRad="50800" dist="38100" dir="5400000" algn="t" rotWithShape="0">
                  <a:prstClr val="black">
                    <a:alpha val="40000"/>
                  </a:prstClr>
                </a:outerShdw>
              </a:effectLst>
            </a:endParaRPr>
          </a:p>
          <a:p>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8" presetClass="entr" presetSubtype="0" accel="10000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strVal val="#ppt_w*2.5"/>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0.01"/>
                                          </p:val>
                                        </p:tav>
                                        <p:tav tm="100000">
                                          <p:val>
                                            <p:strVal val="#ppt_h"/>
                                          </p:val>
                                        </p:tav>
                                      </p:tavLst>
                                    </p:anim>
                                    <p:anim calcmode="lin" valueType="num">
                                      <p:cBhvr>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500" fill="hold"/>
                                        <p:tgtEl>
                                          <p:spTgt spid="3">
                                            <p:txEl>
                                              <p:pRg st="0" end="0"/>
                                            </p:txEl>
                                          </p:spTgt>
                                        </p:tgtEl>
                                        <p:attrNameLst>
                                          <p:attrName>ppt_y</p:attrName>
                                        </p:attrNameLst>
                                      </p:cBhvr>
                                      <p:tavLst>
                                        <p:tav tm="0">
                                          <p:val>
                                            <p:strVal val="#ppt_h+1"/>
                                          </p:val>
                                        </p:tav>
                                        <p:tav tm="100000">
                                          <p:val>
                                            <p:strVal val="#ppt_y"/>
                                          </p:val>
                                        </p:tav>
                                      </p:tavLst>
                                    </p:anim>
                                    <p:animEffect transition="in" filter="fade">
                                      <p:cBhvr>
                                        <p:cTn id="16" dur="5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8" presetClass="entr" presetSubtype="0" accel="10000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ppt_w</p:attrName>
                                        </p:attrNameLst>
                                      </p:cBhvr>
                                      <p:tavLst>
                                        <p:tav tm="0">
                                          <p:val>
                                            <p:strVal val="#ppt_w*2.5"/>
                                          </p:val>
                                        </p:tav>
                                        <p:tav tm="100000">
                                          <p:val>
                                            <p:strVal val="#ppt_w"/>
                                          </p:val>
                                        </p:tav>
                                      </p:tavLst>
                                    </p:anim>
                                    <p:anim calcmode="lin" valueType="num">
                                      <p:cBhvr>
                                        <p:cTn id="22" dur="500" fill="hold"/>
                                        <p:tgtEl>
                                          <p:spTgt spid="3">
                                            <p:txEl>
                                              <p:pRg st="1" end="1"/>
                                            </p:txEl>
                                          </p:spTgt>
                                        </p:tgtEl>
                                        <p:attrNameLst>
                                          <p:attrName>ppt_h</p:attrName>
                                        </p:attrNameLst>
                                      </p:cBhvr>
                                      <p:tavLst>
                                        <p:tav tm="0">
                                          <p:val>
                                            <p:strVal val="#ppt_h*0.01"/>
                                          </p:val>
                                        </p:tav>
                                        <p:tav tm="100000">
                                          <p:val>
                                            <p:strVal val="#ppt_h"/>
                                          </p:val>
                                        </p:tav>
                                      </p:tavLst>
                                    </p:anim>
                                    <p:anim calcmode="lin" valueType="num">
                                      <p:cBhvr>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h+1"/>
                                          </p:val>
                                        </p:tav>
                                        <p:tav tm="100000">
                                          <p:val>
                                            <p:strVal val="#ppt_y"/>
                                          </p:val>
                                        </p:tav>
                                      </p:tavLst>
                                    </p:anim>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8" presetClass="entr" presetSubtype="0" accel="10000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ppt_w</p:attrName>
                                        </p:attrNameLst>
                                      </p:cBhvr>
                                      <p:tavLst>
                                        <p:tav tm="0">
                                          <p:val>
                                            <p:strVal val="#ppt_w*2.5"/>
                                          </p:val>
                                        </p:tav>
                                        <p:tav tm="100000">
                                          <p:val>
                                            <p:strVal val="#ppt_w"/>
                                          </p:val>
                                        </p:tav>
                                      </p:tavLst>
                                    </p:anim>
                                    <p:anim calcmode="lin" valueType="num">
                                      <p:cBhvr>
                                        <p:cTn id="31" dur="500" fill="hold"/>
                                        <p:tgtEl>
                                          <p:spTgt spid="3">
                                            <p:txEl>
                                              <p:pRg st="2" end="2"/>
                                            </p:txEl>
                                          </p:spTgt>
                                        </p:tgtEl>
                                        <p:attrNameLst>
                                          <p:attrName>ppt_h</p:attrName>
                                        </p:attrNameLst>
                                      </p:cBhvr>
                                      <p:tavLst>
                                        <p:tav tm="0">
                                          <p:val>
                                            <p:strVal val="#ppt_h*0.01"/>
                                          </p:val>
                                        </p:tav>
                                        <p:tav tm="100000">
                                          <p:val>
                                            <p:strVal val="#ppt_h"/>
                                          </p:val>
                                        </p:tav>
                                      </p:tavLst>
                                    </p:anim>
                                    <p:anim calcmode="lin" valueType="num">
                                      <p:cBhvr>
                                        <p:cTn id="3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3" dur="500" fill="hold"/>
                                        <p:tgtEl>
                                          <p:spTgt spid="3">
                                            <p:txEl>
                                              <p:pRg st="2" end="2"/>
                                            </p:txEl>
                                          </p:spTgt>
                                        </p:tgtEl>
                                        <p:attrNameLst>
                                          <p:attrName>ppt_y</p:attrName>
                                        </p:attrNameLst>
                                      </p:cBhvr>
                                      <p:tavLst>
                                        <p:tav tm="0">
                                          <p:val>
                                            <p:strVal val="#ppt_h+1"/>
                                          </p:val>
                                        </p:tav>
                                        <p:tav tm="100000">
                                          <p:val>
                                            <p:strVal val="#ppt_y"/>
                                          </p:val>
                                        </p:tav>
                                      </p:tavLst>
                                    </p:anim>
                                    <p:animEffect transition="in" filter="fade">
                                      <p:cBhvr>
                                        <p:cTn id="3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haussmann\img025°n.JPG"/>
          <p:cNvPicPr>
            <a:picLocks noGrp="1" noChangeAspect="1" noChangeArrowheads="1"/>
          </p:cNvPicPr>
          <p:nvPr>
            <p:ph idx="1"/>
          </p:nvPr>
        </p:nvPicPr>
        <p:blipFill>
          <a:blip r:embed="rId2"/>
          <a:srcRect/>
          <a:stretch>
            <a:fillRect/>
          </a:stretch>
        </p:blipFill>
        <p:spPr bwMode="auto">
          <a:xfrm>
            <a:off x="285720" y="362771"/>
            <a:ext cx="8429684" cy="6177585"/>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00100" y="928670"/>
            <a:ext cx="7715304" cy="3500462"/>
          </a:xfrm>
        </p:spPr>
        <p:txBody>
          <a:bodyPr>
            <a:normAutofit fontScale="90000"/>
            <a:scene3d>
              <a:camera prst="obliqueBottomLeft"/>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r-FR" sz="2000" b="1" spc="0" dirty="0" smtClean="0">
                <a:ln w="1905">
                  <a:solidFill>
                    <a:schemeClr val="tx1"/>
                  </a:solidFill>
                </a:ln>
                <a:solidFill>
                  <a:schemeClr val="tx1"/>
                </a:solidFill>
                <a:effectLst>
                  <a:outerShdw blurRad="50800" dist="38100" dir="2700000" algn="tl" rotWithShape="0">
                    <a:prstClr val="black">
                      <a:alpha val="40000"/>
                    </a:prstClr>
                  </a:outerShdw>
                </a:effectLst>
                <a:latin typeface="+mn-lt"/>
                <a:ea typeface="+mn-ea"/>
                <a:cs typeface="+mn-cs"/>
              </a:rPr>
              <a:t>     L’ilot produit par le redécoupage des mailles en étoile des réseaux haussmanniens et presque obligatoirement triangulaire, mai il existe aussi des ilots haussmanniens rectangulaire.</a:t>
            </a:r>
            <a:br>
              <a:rPr lang="fr-FR" sz="2000" b="1" spc="0" dirty="0" smtClean="0">
                <a:ln w="1905">
                  <a:solidFill>
                    <a:schemeClr val="tx1"/>
                  </a:solidFill>
                </a:ln>
                <a:solidFill>
                  <a:schemeClr val="tx1"/>
                </a:solidFill>
                <a:effectLst>
                  <a:outerShdw blurRad="50800" dist="38100" dir="2700000" algn="tl" rotWithShape="0">
                    <a:prstClr val="black">
                      <a:alpha val="40000"/>
                    </a:prstClr>
                  </a:outerShdw>
                </a:effectLst>
                <a:latin typeface="+mn-lt"/>
                <a:ea typeface="+mn-ea"/>
                <a:cs typeface="+mn-cs"/>
              </a:rPr>
            </a:br>
            <a:r>
              <a:rPr lang="fr-FR" sz="2000" b="1" spc="0" dirty="0" smtClean="0">
                <a:ln w="1905">
                  <a:solidFill>
                    <a:schemeClr val="tx1"/>
                  </a:solidFill>
                </a:ln>
                <a:solidFill>
                  <a:schemeClr val="tx1"/>
                </a:solidFill>
                <a:effectLst>
                  <a:outerShdw blurRad="50800" dist="38100" dir="2700000" algn="tl" rotWithShape="0">
                    <a:prstClr val="black">
                      <a:alpha val="40000"/>
                    </a:prstClr>
                  </a:outerShdw>
                </a:effectLst>
              </a:rPr>
              <a:t> </a:t>
            </a:r>
            <a:br>
              <a:rPr lang="fr-FR" sz="2000" b="1" spc="0" dirty="0" smtClean="0">
                <a:ln w="1905">
                  <a:solidFill>
                    <a:schemeClr val="tx1"/>
                  </a:solidFill>
                </a:ln>
                <a:solidFill>
                  <a:schemeClr val="tx1"/>
                </a:solidFill>
                <a:effectLst>
                  <a:outerShdw blurRad="50800" dist="38100" dir="2700000" algn="tl" rotWithShape="0">
                    <a:prstClr val="black">
                      <a:alpha val="40000"/>
                    </a:prstClr>
                  </a:outerShdw>
                </a:effectLst>
              </a:rPr>
            </a:br>
            <a:r>
              <a:rPr lang="fr-FR" sz="2000" b="1" spc="0" dirty="0" smtClean="0">
                <a:ln w="1905">
                  <a:solidFill>
                    <a:schemeClr val="tx1"/>
                  </a:solidFill>
                </a:ln>
                <a:solidFill>
                  <a:schemeClr val="tx1"/>
                </a:solidFill>
                <a:effectLst>
                  <a:outerShdw blurRad="50800" dist="38100" dir="2700000" algn="tl" rotWithShape="0">
                    <a:prstClr val="black">
                      <a:alpha val="40000"/>
                    </a:prstClr>
                  </a:outerShdw>
                </a:effectLst>
              </a:rPr>
              <a:t>  </a:t>
            </a:r>
            <a:r>
              <a:rPr lang="fr-FR" sz="1800" b="1" spc="0" dirty="0" smtClean="0">
                <a:ln w="1905">
                  <a:solidFill>
                    <a:schemeClr val="tx1"/>
                  </a:solidFill>
                </a:ln>
                <a:solidFill>
                  <a:schemeClr val="tx1"/>
                </a:solidFill>
                <a:effectLst>
                  <a:outerShdw blurRad="50800" dist="38100" dir="2700000" algn="tl" rotWithShape="0">
                    <a:prstClr val="black">
                      <a:alpha val="40000"/>
                    </a:prstClr>
                  </a:outerShdw>
                </a:effectLst>
              </a:rPr>
              <a:t>Les dimensions de l’ilot triangulaire le plus courant varient sensiblement et paraissent exclure un </a:t>
            </a:r>
            <a:r>
              <a:rPr lang="fr-FR" sz="1800" b="1" spc="0" dirty="0" err="1" smtClean="0">
                <a:ln w="1905">
                  <a:solidFill>
                    <a:schemeClr val="tx1"/>
                  </a:solidFill>
                </a:ln>
                <a:solidFill>
                  <a:schemeClr val="tx1"/>
                </a:solidFill>
                <a:effectLst>
                  <a:outerShdw blurRad="50800" dist="38100" dir="2700000" algn="tl" rotWithShape="0">
                    <a:prstClr val="black">
                      <a:alpha val="40000"/>
                    </a:prstClr>
                  </a:outerShdw>
                </a:effectLst>
              </a:rPr>
              <a:t>épannelage</a:t>
            </a:r>
            <a:r>
              <a:rPr lang="fr-FR" sz="1800" b="1" spc="0" dirty="0" smtClean="0">
                <a:ln w="1905">
                  <a:solidFill>
                    <a:schemeClr val="tx1"/>
                  </a:solidFill>
                </a:ln>
                <a:solidFill>
                  <a:schemeClr val="tx1"/>
                </a:solidFill>
                <a:effectLst>
                  <a:outerShdw blurRad="50800" dist="38100" dir="2700000" algn="tl" rotWithShape="0">
                    <a:prstClr val="black">
                      <a:alpha val="40000"/>
                    </a:prstClr>
                  </a:outerShdw>
                </a:effectLst>
              </a:rPr>
              <a:t> optimal qui aurait été valable un peu partout </a:t>
            </a:r>
            <a:endParaRPr lang="fr-FR" sz="1800" b="1" spc="0" dirty="0">
              <a:ln w="1905">
                <a:solidFill>
                  <a:schemeClr val="tx1"/>
                </a:solidFill>
              </a:ln>
              <a:solidFill>
                <a:schemeClr val="tx1"/>
              </a:solidFill>
              <a:effectLst>
                <a:outerShdw blurRad="50800" dist="38100" dir="2700000" algn="tl" rotWithShape="0">
                  <a:prstClr val="black">
                    <a:alpha val="40000"/>
                  </a:prstClr>
                </a:outerShdw>
              </a:effectLst>
            </a:endParaRPr>
          </a:p>
        </p:txBody>
      </p:sp>
      <p:sp>
        <p:nvSpPr>
          <p:cNvPr id="5" name="Rectangle 4"/>
          <p:cNvSpPr/>
          <p:nvPr/>
        </p:nvSpPr>
        <p:spPr>
          <a:xfrm>
            <a:off x="3286116" y="285728"/>
            <a:ext cx="3000396" cy="461665"/>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La morphologie :</a:t>
            </a:r>
            <a:endParaRPr lang="fr-FR"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00100" y="214290"/>
            <a:ext cx="7772400" cy="714380"/>
          </a:xfrm>
        </p:spPr>
        <p:txBody>
          <a:bodyPr>
            <a:normAutofit fontScale="90000"/>
          </a:bodyPr>
          <a:lstStyle/>
          <a:p>
            <a:pPr algn="ctr"/>
            <a:r>
              <a:rPr lang="fr-FR" sz="2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Exemples pour les dimensions  :</a:t>
            </a:r>
            <a:r>
              <a:rPr lang="fr-FR" b="1" dirty="0" smtClean="0"/>
              <a:t> </a:t>
            </a:r>
            <a:r>
              <a:rPr lang="fr-FR" dirty="0" smtClean="0"/>
              <a:t/>
            </a:r>
            <a:br>
              <a:rPr lang="fr-FR" dirty="0" smtClean="0"/>
            </a:br>
            <a:endParaRPr lang="fr-FR" dirty="0"/>
          </a:p>
        </p:txBody>
      </p:sp>
      <p:sp>
        <p:nvSpPr>
          <p:cNvPr id="3" name="Sous-titre 2"/>
          <p:cNvSpPr>
            <a:spLocks noGrp="1"/>
          </p:cNvSpPr>
          <p:nvPr>
            <p:ph type="subTitle" idx="1"/>
          </p:nvPr>
        </p:nvSpPr>
        <p:spPr>
          <a:xfrm>
            <a:off x="928662" y="928670"/>
            <a:ext cx="7772400" cy="3942544"/>
          </a:xfrm>
        </p:spPr>
        <p:txBody>
          <a:bodyPr>
            <a:normAutofit fontScale="77500" lnSpcReduction="20000"/>
            <a:scene3d>
              <a:camera prst="orthographicFront"/>
              <a:lightRig rig="contrasting" dir="t">
                <a:rot lat="0" lon="0" rev="4500000"/>
              </a:lightRig>
            </a:scene3d>
            <a:sp3d extrusionH="57150" contourW="6350" prstMaterial="metal">
              <a:bevelT w="127000" h="31750"/>
              <a:contourClr>
                <a:schemeClr val="accent1">
                  <a:shade val="75000"/>
                </a:schemeClr>
              </a:contourClr>
            </a:sp3d>
          </a:bodyPr>
          <a:lstStyle/>
          <a:p>
            <a:pPr>
              <a:lnSpc>
                <a:spcPct val="150000"/>
              </a:lnSpc>
              <a:buFont typeface="Wingdings" pitchFamily="2" charset="2"/>
              <a:buChar char="v"/>
            </a:pPr>
            <a:r>
              <a:rPr lang="fr-FR" b="1" cap="all" dirty="0" smtClean="0">
                <a:ln w="0">
                  <a:solidFill>
                    <a:schemeClr val="tx1"/>
                  </a:solidFill>
                </a:ln>
                <a:effectLst/>
              </a:rPr>
              <a:t>     </a:t>
            </a:r>
            <a:r>
              <a:rPr lang="fr-FR" b="1" dirty="0" smtClean="0">
                <a:ln w="0">
                  <a:solidFill>
                    <a:schemeClr val="tx1"/>
                  </a:solidFill>
                </a:ln>
                <a:effectLst/>
              </a:rPr>
              <a:t>  le couvent des filles dieu </a:t>
            </a:r>
            <a:r>
              <a:rPr lang="fr-FR" b="1" dirty="0" smtClean="0">
                <a:ln w="0">
                  <a:solidFill>
                    <a:srgbClr val="FF0000"/>
                  </a:solidFill>
                </a:ln>
                <a:solidFill>
                  <a:srgbClr val="FF0000"/>
                </a:solidFill>
                <a:effectLst/>
              </a:rPr>
              <a:t>(1772 -1792) </a:t>
            </a:r>
            <a:r>
              <a:rPr lang="fr-FR" b="1" dirty="0" smtClean="0">
                <a:ln w="0">
                  <a:solidFill>
                    <a:schemeClr val="tx1"/>
                  </a:solidFill>
                </a:ln>
                <a:effectLst/>
              </a:rPr>
              <a:t>a une superficie de </a:t>
            </a:r>
            <a:r>
              <a:rPr lang="fr-FR" b="1" dirty="0" smtClean="0">
                <a:ln w="0">
                  <a:solidFill>
                    <a:srgbClr val="FF0000"/>
                  </a:solidFill>
                </a:ln>
                <a:solidFill>
                  <a:srgbClr val="FF0000"/>
                </a:solidFill>
                <a:effectLst/>
              </a:rPr>
              <a:t>30000</a:t>
            </a:r>
            <a:r>
              <a:rPr lang="fr-FR" b="1" dirty="0" smtClean="0">
                <a:ln w="0">
                  <a:solidFill>
                    <a:srgbClr val="FF0000"/>
                  </a:solidFill>
                </a:ln>
                <a:effectLst/>
              </a:rPr>
              <a:t> </a:t>
            </a:r>
            <a:r>
              <a:rPr lang="fr-FR" b="1" dirty="0" smtClean="0">
                <a:ln w="0">
                  <a:solidFill>
                    <a:schemeClr val="tx1"/>
                  </a:solidFill>
                </a:ln>
                <a:effectLst/>
              </a:rPr>
              <a:t>à </a:t>
            </a:r>
            <a:r>
              <a:rPr lang="fr-FR" b="1" dirty="0" smtClean="0">
                <a:ln w="0">
                  <a:solidFill>
                    <a:srgbClr val="FF0000"/>
                  </a:solidFill>
                </a:ln>
                <a:solidFill>
                  <a:srgbClr val="FF0000"/>
                </a:solidFill>
                <a:effectLst/>
              </a:rPr>
              <a:t>50000  m</a:t>
            </a:r>
            <a:r>
              <a:rPr lang="fr-FR" b="1" baseline="30000" dirty="0" smtClean="0">
                <a:ln w="0">
                  <a:solidFill>
                    <a:srgbClr val="FF0000"/>
                  </a:solidFill>
                </a:ln>
                <a:solidFill>
                  <a:srgbClr val="FF0000"/>
                </a:solidFill>
                <a:effectLst/>
              </a:rPr>
              <a:t>2</a:t>
            </a:r>
            <a:endParaRPr lang="fr-FR" b="1" dirty="0" smtClean="0">
              <a:ln w="0">
                <a:solidFill>
                  <a:srgbClr val="FF0000"/>
                </a:solidFill>
              </a:ln>
              <a:solidFill>
                <a:srgbClr val="FF0000"/>
              </a:solidFill>
              <a:effectLst/>
            </a:endParaRPr>
          </a:p>
          <a:p>
            <a:pPr>
              <a:lnSpc>
                <a:spcPct val="150000"/>
              </a:lnSpc>
              <a:buFont typeface="Wingdings" pitchFamily="2" charset="2"/>
              <a:buChar char="v"/>
            </a:pPr>
            <a:r>
              <a:rPr lang="fr-FR" b="1" dirty="0" smtClean="0">
                <a:ln w="0">
                  <a:solidFill>
                    <a:schemeClr val="tx1"/>
                  </a:solidFill>
                </a:ln>
                <a:effectLst/>
              </a:rPr>
              <a:t>      la portion nord du quartier de l’</a:t>
            </a:r>
            <a:r>
              <a:rPr lang="fr-FR" b="1" dirty="0" err="1" smtClean="0">
                <a:ln w="0">
                  <a:solidFill>
                    <a:schemeClr val="tx1"/>
                  </a:solidFill>
                </a:ln>
                <a:effectLst/>
              </a:rPr>
              <a:t>europe</a:t>
            </a:r>
            <a:r>
              <a:rPr lang="fr-FR" b="1" dirty="0" smtClean="0">
                <a:ln w="0">
                  <a:solidFill>
                    <a:schemeClr val="tx1"/>
                  </a:solidFill>
                </a:ln>
                <a:effectLst/>
              </a:rPr>
              <a:t>  </a:t>
            </a:r>
            <a:r>
              <a:rPr lang="fr-FR" b="1" dirty="0" smtClean="0">
                <a:ln w="0">
                  <a:solidFill>
                    <a:srgbClr val="FF0000"/>
                  </a:solidFill>
                </a:ln>
                <a:solidFill>
                  <a:srgbClr val="FF0000"/>
                </a:solidFill>
                <a:effectLst/>
              </a:rPr>
              <a:t>(1867-1881) </a:t>
            </a:r>
            <a:r>
              <a:rPr lang="fr-FR" b="1" dirty="0" smtClean="0">
                <a:ln w="0">
                  <a:solidFill>
                    <a:schemeClr val="tx1"/>
                  </a:solidFill>
                </a:ln>
                <a:effectLst/>
              </a:rPr>
              <a:t>a une superficie de </a:t>
            </a:r>
            <a:r>
              <a:rPr lang="fr-FR" b="1" dirty="0" smtClean="0">
                <a:ln w="0">
                  <a:solidFill>
                    <a:srgbClr val="FF0000"/>
                  </a:solidFill>
                </a:ln>
                <a:solidFill>
                  <a:srgbClr val="FF0000"/>
                </a:solidFill>
                <a:effectLst/>
              </a:rPr>
              <a:t>3400</a:t>
            </a:r>
            <a:r>
              <a:rPr lang="fr-FR" b="1" dirty="0" smtClean="0">
                <a:ln w="0">
                  <a:solidFill>
                    <a:srgbClr val="FF0000"/>
                  </a:solidFill>
                </a:ln>
                <a:effectLst/>
              </a:rPr>
              <a:t>,</a:t>
            </a:r>
            <a:r>
              <a:rPr lang="fr-FR" b="1" dirty="0" smtClean="0">
                <a:ln w="0">
                  <a:solidFill>
                    <a:srgbClr val="FF0000"/>
                  </a:solidFill>
                </a:ln>
                <a:solidFill>
                  <a:srgbClr val="FF0000"/>
                </a:solidFill>
                <a:effectLst/>
              </a:rPr>
              <a:t>6300m</a:t>
            </a:r>
            <a:r>
              <a:rPr lang="fr-FR" b="1" baseline="30000" dirty="0" smtClean="0">
                <a:ln w="0">
                  <a:solidFill>
                    <a:srgbClr val="FF0000"/>
                  </a:solidFill>
                </a:ln>
                <a:solidFill>
                  <a:srgbClr val="FF0000"/>
                </a:solidFill>
                <a:effectLst/>
              </a:rPr>
              <a:t>2</a:t>
            </a:r>
            <a:r>
              <a:rPr lang="fr-FR" b="1" dirty="0" smtClean="0">
                <a:ln w="0">
                  <a:solidFill>
                    <a:schemeClr val="tx1"/>
                  </a:solidFill>
                </a:ln>
                <a:effectLst/>
              </a:rPr>
              <a:t> et </a:t>
            </a:r>
            <a:r>
              <a:rPr lang="fr-FR" b="1" dirty="0" smtClean="0">
                <a:ln w="0">
                  <a:solidFill>
                    <a:srgbClr val="FF0000"/>
                  </a:solidFill>
                </a:ln>
                <a:solidFill>
                  <a:srgbClr val="FF0000"/>
                </a:solidFill>
                <a:effectLst/>
              </a:rPr>
              <a:t>20000  m</a:t>
            </a:r>
            <a:r>
              <a:rPr lang="fr-FR" b="1" baseline="30000" dirty="0" smtClean="0">
                <a:ln w="0">
                  <a:solidFill>
                    <a:srgbClr val="FF0000"/>
                  </a:solidFill>
                </a:ln>
                <a:solidFill>
                  <a:srgbClr val="FF0000"/>
                </a:solidFill>
                <a:effectLst/>
              </a:rPr>
              <a:t>2</a:t>
            </a:r>
            <a:r>
              <a:rPr lang="fr-FR" b="1" dirty="0" smtClean="0">
                <a:ln w="0">
                  <a:solidFill>
                    <a:srgbClr val="FF0000"/>
                  </a:solidFill>
                </a:ln>
                <a:solidFill>
                  <a:srgbClr val="FF0000"/>
                </a:solidFill>
                <a:effectLst/>
              </a:rPr>
              <a:t>   </a:t>
            </a:r>
          </a:p>
          <a:p>
            <a:pPr>
              <a:lnSpc>
                <a:spcPct val="150000"/>
              </a:lnSpc>
              <a:buFont typeface="Wingdings" pitchFamily="2" charset="2"/>
              <a:buChar char="v"/>
            </a:pPr>
            <a:r>
              <a:rPr lang="fr-FR" b="1" dirty="0" smtClean="0">
                <a:ln w="0">
                  <a:solidFill>
                    <a:schemeClr val="tx1"/>
                  </a:solidFill>
                </a:ln>
                <a:effectLst/>
              </a:rPr>
              <a:t>       l’ilot rectangulaire et souvent un ilot résiduelle lié a une percée qui ne perturbe pas la trame primitive des voix </a:t>
            </a:r>
          </a:p>
          <a:p>
            <a:pPr>
              <a:lnSpc>
                <a:spcPct val="150000"/>
              </a:lnSpc>
              <a:buFont typeface="Wingdings" pitchFamily="2" charset="2"/>
              <a:buChar char="v"/>
            </a:pPr>
            <a:r>
              <a:rPr lang="fr-FR" b="1" dirty="0" smtClean="0">
                <a:ln w="0">
                  <a:solidFill>
                    <a:schemeClr val="tx1"/>
                  </a:solidFill>
                </a:ln>
                <a:effectLst/>
              </a:rPr>
              <a:t>        l’ilot a un rapport au minimum </a:t>
            </a:r>
            <a:r>
              <a:rPr lang="fr-FR" b="1" dirty="0" smtClean="0">
                <a:ln w="0">
                  <a:solidFill>
                    <a:srgbClr val="FF0000"/>
                  </a:solidFill>
                </a:ln>
                <a:solidFill>
                  <a:srgbClr val="FF0000"/>
                </a:solidFill>
                <a:effectLst/>
              </a:rPr>
              <a:t>1 /4 </a:t>
            </a:r>
            <a:r>
              <a:rPr lang="fr-FR" b="1" dirty="0" smtClean="0">
                <a:ln w="0">
                  <a:solidFill>
                    <a:schemeClr val="tx1"/>
                  </a:solidFill>
                </a:ln>
                <a:effectLst/>
              </a:rPr>
              <a:t>et au maximum </a:t>
            </a:r>
            <a:r>
              <a:rPr lang="fr-FR" b="1" dirty="0" smtClean="0">
                <a:ln w="0">
                  <a:solidFill>
                    <a:srgbClr val="FF0000"/>
                  </a:solidFill>
                </a:ln>
                <a:solidFill>
                  <a:srgbClr val="FF0000"/>
                </a:solidFill>
                <a:effectLst/>
              </a:rPr>
              <a:t>1 /7 </a:t>
            </a:r>
            <a:r>
              <a:rPr lang="fr-FR" b="1" dirty="0" smtClean="0">
                <a:ln w="0">
                  <a:solidFill>
                    <a:schemeClr val="tx1"/>
                  </a:solidFill>
                </a:ln>
                <a:effectLst/>
              </a:rPr>
              <a:t>ces ilots rectangulaires très compacts ne sont pas loin de venir des barres enserrées par les rues </a:t>
            </a:r>
            <a:endParaRPr lang="fr-FR" b="1" dirty="0">
              <a:ln w="0">
                <a:solidFill>
                  <a:schemeClr val="tx1"/>
                </a:solidFill>
              </a:ln>
              <a:effectLst/>
            </a:endParaRPr>
          </a:p>
        </p:txBody>
      </p:sp>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p:cTn id="24"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8794" y="285728"/>
            <a:ext cx="5872178" cy="488044"/>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Le découpage de l’ilot en parcelle :</a:t>
            </a:r>
          </a:p>
        </p:txBody>
      </p:sp>
      <p:sp>
        <p:nvSpPr>
          <p:cNvPr id="3" name="Espace réservé du contenu 2"/>
          <p:cNvSpPr>
            <a:spLocks noGrp="1"/>
          </p:cNvSpPr>
          <p:nvPr>
            <p:ph idx="1"/>
          </p:nvPr>
        </p:nvSpPr>
        <p:spPr>
          <a:xfrm>
            <a:off x="914400" y="928670"/>
            <a:ext cx="7772400" cy="3857652"/>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Low">
              <a:buNone/>
            </a:pPr>
            <a:r>
              <a:rPr lang="fr-FR" sz="2200" b="1" dirty="0" smtClean="0">
                <a:ln w="0">
                  <a:solidFill>
                    <a:schemeClr val="tx1"/>
                  </a:solidFill>
                </a:ln>
                <a:effectLst>
                  <a:outerShdw blurRad="50800" dist="38100" algn="l" rotWithShape="0">
                    <a:prstClr val="black">
                      <a:alpha val="40000"/>
                    </a:prstClr>
                  </a:outerShdw>
                </a:effectLst>
              </a:rPr>
              <a:t>           </a:t>
            </a:r>
            <a:r>
              <a:rPr lang="fr-FR" sz="2000" b="1" dirty="0" smtClean="0">
                <a:ln w="0">
                  <a:solidFill>
                    <a:schemeClr val="tx1"/>
                  </a:solidFill>
                </a:ln>
                <a:effectLst>
                  <a:outerShdw blurRad="50800" dist="38100" algn="l" rotWithShape="0">
                    <a:prstClr val="black">
                      <a:alpha val="40000"/>
                    </a:prstClr>
                  </a:outerShdw>
                </a:effectLst>
              </a:rPr>
              <a:t>Le découpage de l’ilot en parcelles obéit a quelques principes particulièrement manifestes  il s’agit de l’ilot en triangle   </a:t>
            </a:r>
          </a:p>
          <a:p>
            <a:pPr marL="342900" lvl="0">
              <a:lnSpc>
                <a:spcPct val="150000"/>
              </a:lnSpc>
              <a:buClrTx/>
              <a:buFont typeface="+mj-lt"/>
              <a:buAutoNum type="arabicPeriod"/>
            </a:pPr>
            <a:r>
              <a:rPr lang="fr-FR" sz="2000" b="1" dirty="0" smtClean="0">
                <a:ln w="0">
                  <a:solidFill>
                    <a:schemeClr val="tx1"/>
                  </a:solidFill>
                </a:ln>
                <a:effectLst>
                  <a:outerShdw blurRad="50800" dist="38100" algn="l" rotWithShape="0">
                    <a:prstClr val="black">
                      <a:alpha val="40000"/>
                    </a:prstClr>
                  </a:outerShdw>
                </a:effectLst>
              </a:rPr>
              <a:t>Chaque parcelle est tracée rigoureusement a la perpendiculaire de la rue </a:t>
            </a:r>
          </a:p>
          <a:p>
            <a:pPr marL="342900" lvl="0">
              <a:lnSpc>
                <a:spcPct val="150000"/>
              </a:lnSpc>
              <a:buClrTx/>
              <a:buFont typeface="+mj-lt"/>
              <a:buAutoNum type="arabicPeriod"/>
            </a:pPr>
            <a:r>
              <a:rPr lang="fr-FR" sz="2000" b="1" dirty="0" smtClean="0">
                <a:ln w="0">
                  <a:solidFill>
                    <a:schemeClr val="tx1"/>
                  </a:solidFill>
                </a:ln>
                <a:effectLst>
                  <a:outerShdw blurRad="50800" dist="38100" algn="l" rotWithShape="0">
                    <a:prstClr val="black">
                      <a:alpha val="40000"/>
                    </a:prstClr>
                  </a:outerShdw>
                </a:effectLst>
              </a:rPr>
              <a:t>Chaque parcelle a une proportion moyenne qui exclue les parcelles en profondeur comme les parcelles étiré en façades de long de la voirie .</a:t>
            </a:r>
          </a:p>
          <a:p>
            <a:pPr marL="342900" lvl="0">
              <a:lnSpc>
                <a:spcPct val="150000"/>
              </a:lnSpc>
              <a:buClrTx/>
              <a:buNone/>
            </a:pPr>
            <a:endParaRPr lang="fr-F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buNone/>
            </a:pPr>
            <a:endParaRPr lang="fr-F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p:cTn id="2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341700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nSpc>
                <a:spcPct val="150000"/>
              </a:lnSpc>
            </a:pP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Il semble donc que l’ilot haussmannien relève d’une urbanisation d’ensemble puis d’une certaine rationalisation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l’ilot et bâti en parcelle une a une quelquefois groupées a quelques unités</a:t>
            </a:r>
            <a:endParaRPr lang="fr-FR" sz="2000" b="1" cap="all" spc="0" dirty="0">
              <a:ln w="0">
                <a:solidFill>
                  <a:schemeClr val="tx1"/>
                </a:solidFill>
              </a:ln>
              <a:solidFill>
                <a:schemeClr val="tx1"/>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haussmann\img027.jpg"/>
          <p:cNvPicPr>
            <a:picLocks noGrp="1" noChangeAspect="1" noChangeArrowheads="1"/>
          </p:cNvPicPr>
          <p:nvPr>
            <p:ph idx="1"/>
          </p:nvPr>
        </p:nvPicPr>
        <p:blipFill>
          <a:blip r:embed="rId2"/>
          <a:srcRect/>
          <a:stretch>
            <a:fillRect/>
          </a:stretch>
        </p:blipFill>
        <p:spPr bwMode="auto">
          <a:xfrm>
            <a:off x="500034" y="357166"/>
            <a:ext cx="8143932" cy="628654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iterate type="lt">
                                    <p:tmPct val="0"/>
                                  </p:iterate>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ppt_x</p:attrName>
                                        </p:attrNameLst>
                                      </p:cBhvr>
                                      <p:tavLst>
                                        <p:tav tm="0">
                                          <p:val>
                                            <p:strVal val="#ppt_x-.2"/>
                                          </p:val>
                                        </p:tav>
                                        <p:tav tm="100000">
                                          <p:val>
                                            <p:strVal val="#ppt_x"/>
                                          </p:val>
                                        </p:tav>
                                      </p:tavLst>
                                    </p:anim>
                                    <p:anim calcmode="lin" valueType="num">
                                      <p:cBhvr>
                                        <p:cTn id="8" dur="1000" fill="hold"/>
                                        <p:tgtEl>
                                          <p:spTgt spid="7170"/>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DJERIOU\Bureau\s.jpg"/>
          <p:cNvPicPr>
            <a:picLocks noGrp="1" noChangeAspect="1" noChangeArrowheads="1"/>
          </p:cNvPicPr>
          <p:nvPr>
            <p:ph idx="1"/>
          </p:nvPr>
        </p:nvPicPr>
        <p:blipFill>
          <a:blip r:embed="rId2"/>
          <a:stretch>
            <a:fillRect/>
          </a:stretch>
        </p:blipFill>
        <p:spPr bwMode="auto">
          <a:xfrm>
            <a:off x="427774" y="428604"/>
            <a:ext cx="8073316" cy="575719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p:cTn id="7" dur="1000" fill="hold"/>
                                        <p:tgtEl>
                                          <p:spTgt spid="1027"/>
                                        </p:tgtEl>
                                        <p:attrNameLst>
                                          <p:attrName>ppt_w</p:attrName>
                                        </p:attrNameLst>
                                      </p:cBhvr>
                                      <p:tavLst>
                                        <p:tav tm="0">
                                          <p:val>
                                            <p:fltVal val="0"/>
                                          </p:val>
                                        </p:tav>
                                        <p:tav tm="100000">
                                          <p:val>
                                            <p:strVal val="#ppt_w"/>
                                          </p:val>
                                        </p:tav>
                                      </p:tavLst>
                                    </p:anim>
                                    <p:anim calcmode="lin" valueType="num">
                                      <p:cBhvr>
                                        <p:cTn id="8" dur="1000" fill="hold"/>
                                        <p:tgtEl>
                                          <p:spTgt spid="1027"/>
                                        </p:tgtEl>
                                        <p:attrNameLst>
                                          <p:attrName>ppt_h</p:attrName>
                                        </p:attrNameLst>
                                      </p:cBhvr>
                                      <p:tavLst>
                                        <p:tav tm="0">
                                          <p:val>
                                            <p:fltVal val="0"/>
                                          </p:val>
                                        </p:tav>
                                        <p:tav tm="100000">
                                          <p:val>
                                            <p:strVal val="#ppt_h"/>
                                          </p:val>
                                        </p:tav>
                                      </p:tavLst>
                                    </p:anim>
                                    <p:anim calcmode="lin" valueType="num">
                                      <p:cBhvr>
                                        <p:cTn id="9" dur="1000" fill="hold"/>
                                        <p:tgtEl>
                                          <p:spTgt spid="102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27"/>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57554" y="571480"/>
            <a:ext cx="2943220" cy="630920"/>
          </a:xfrm>
        </p:spPr>
        <p:txBody>
          <a:bodyPr>
            <a:normAutofit fontScale="90000"/>
          </a:bodyPr>
          <a:lstStyle/>
          <a:p>
            <a:r>
              <a:rPr lang="fr-FR" sz="2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Le point négatif :</a:t>
            </a:r>
          </a:p>
        </p:txBody>
      </p:sp>
      <p:sp>
        <p:nvSpPr>
          <p:cNvPr id="3" name="Espace réservé du contenu 2"/>
          <p:cNvSpPr>
            <a:spLocks noGrp="1"/>
          </p:cNvSpPr>
          <p:nvPr>
            <p:ph idx="1"/>
          </p:nvPr>
        </p:nvSpPr>
        <p:spPr>
          <a:xfrm>
            <a:off x="785786" y="1643050"/>
            <a:ext cx="7772400" cy="121681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lvl="0" algn="just">
              <a:buNone/>
            </a:pPr>
            <a:r>
              <a:rPr lang="fr-F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Calibri" pitchFamily="34" charset="0"/>
                <a:ea typeface="Times New Roman" pitchFamily="18" charset="0"/>
                <a:cs typeface="Arial" pitchFamily="34" charset="0"/>
              </a:rPr>
              <a:t>           </a:t>
            </a:r>
            <a:r>
              <a:rPr lang="fr-FR" sz="2000" b="1" cap="all" dirty="0" smtClean="0">
                <a:ln w="0">
                  <a:solidFill>
                    <a:schemeClr val="tx1"/>
                  </a:solidFill>
                </a:ln>
                <a:effectLst>
                  <a:outerShdw blurRad="50800" dist="38100" dir="5400000" algn="t" rotWithShape="0">
                    <a:prstClr val="black">
                      <a:alpha val="40000"/>
                    </a:prstClr>
                  </a:outerShdw>
                </a:effectLst>
                <a:latin typeface="Calibri" pitchFamily="34" charset="0"/>
                <a:ea typeface="Times New Roman" pitchFamily="18" charset="0"/>
                <a:cs typeface="Arial" pitchFamily="34" charset="0"/>
              </a:rPr>
              <a:t>Le contour triangulaire ne produit évidemment que des inégalités il y aura forcément des angles aigus mal aménagés, surtout pour les plans d’appartements </a:t>
            </a:r>
            <a:endParaRPr lang="fr-FR" sz="2000" b="1" cap="all" dirty="0" smtClean="0">
              <a:ln w="0">
                <a:solidFill>
                  <a:schemeClr val="tx1"/>
                </a:solidFill>
              </a:ln>
              <a:effectLst>
                <a:outerShdw blurRad="50800" dist="38100" dir="5400000" algn="t" rotWithShape="0">
                  <a:prstClr val="black">
                    <a:alpha val="40000"/>
                  </a:prstClr>
                </a:outerShdw>
              </a:effectLst>
              <a:latin typeface="Arial" pitchFamily="34" charset="0"/>
              <a:cs typeface="Arial" pitchFamily="34" charset="0"/>
            </a:endParaRPr>
          </a:p>
          <a:p>
            <a:endParaRPr lang="fr-FR" sz="2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770" decel="100000"/>
                                        <p:tgtEl>
                                          <p:spTgt spid="3">
                                            <p:txEl>
                                              <p:pRg st="0" end="0"/>
                                            </p:txEl>
                                          </p:spTgt>
                                        </p:tgtEl>
                                      </p:cBhvr>
                                    </p:animEffect>
                                    <p:animScale>
                                      <p:cBhvr>
                                        <p:cTn id="15" dur="770" decel="100000"/>
                                        <p:tgtEl>
                                          <p:spTgt spid="3">
                                            <p:txEl>
                                              <p:pRg st="0" end="0"/>
                                            </p:txEl>
                                          </p:spTgt>
                                        </p:tgtEl>
                                      </p:cBhvr>
                                      <p:from x="10000" y="10000"/>
                                      <p:to x="200000" y="450000"/>
                                    </p:animScale>
                                    <p:animScale>
                                      <p:cBhvr>
                                        <p:cTn id="16" dur="1230" accel="100000" fill="hold">
                                          <p:stCondLst>
                                            <p:cond delay="770"/>
                                          </p:stCondLst>
                                        </p:cTn>
                                        <p:tgtEl>
                                          <p:spTgt spid="3">
                                            <p:txEl>
                                              <p:pRg st="0" end="0"/>
                                            </p:txEl>
                                          </p:spTgt>
                                        </p:tgtEl>
                                      </p:cBhvr>
                                      <p:from x="200000" y="450000"/>
                                      <p:to x="100000" y="100000"/>
                                    </p:animScale>
                                    <p:set>
                                      <p:cBhvr>
                                        <p:cTn id="17" dur="770" fill="hold"/>
                                        <p:tgtEl>
                                          <p:spTgt spid="3">
                                            <p:txEl>
                                              <p:pRg st="0" end="0"/>
                                            </p:txEl>
                                          </p:spTgt>
                                        </p:tgtEl>
                                        <p:attrNameLst>
                                          <p:attrName>ppt_x</p:attrName>
                                        </p:attrNameLst>
                                      </p:cBhvr>
                                      <p:to>
                                        <p:strVal val="(0.5)"/>
                                      </p:to>
                                    </p:set>
                                    <p:anim from="(0.5)" to="(#ppt_x)" calcmode="lin" valueType="num">
                                      <p:cBhvr>
                                        <p:cTn id="18" dur="1230" accel="100000" fill="hold">
                                          <p:stCondLst>
                                            <p:cond delay="770"/>
                                          </p:stCondLst>
                                        </p:cTn>
                                        <p:tgtEl>
                                          <p:spTgt spid="3">
                                            <p:txEl>
                                              <p:pRg st="0" end="0"/>
                                            </p:txEl>
                                          </p:spTgt>
                                        </p:tgtEl>
                                        <p:attrNameLst>
                                          <p:attrName>ppt_x</p:attrName>
                                        </p:attrNameLst>
                                      </p:cBhvr>
                                    </p:anim>
                                    <p:set>
                                      <p:cBhvr>
                                        <p:cTn id="19" dur="770" fill="hold"/>
                                        <p:tgtEl>
                                          <p:spTgt spid="3">
                                            <p:txEl>
                                              <p:pRg st="0" end="0"/>
                                            </p:txEl>
                                          </p:spTgt>
                                        </p:tgtEl>
                                        <p:attrNameLst>
                                          <p:attrName>ppt_y</p:attrName>
                                        </p:attrNameLst>
                                      </p:cBhvr>
                                      <p:to>
                                        <p:strVal val="(#ppt_y+0.4)"/>
                                      </p:to>
                                    </p:set>
                                    <p:anim from="(#ppt_y+0.4)" to="(#ppt_y)" calcmode="lin" valueType="num">
                                      <p:cBhvr>
                                        <p:cTn id="20"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643306" y="357166"/>
            <a:ext cx="2800344" cy="488044"/>
          </a:xfrm>
        </p:spPr>
        <p:txBody>
          <a:bodyPr>
            <a:normAutofit fontScale="90000"/>
          </a:bodyPr>
          <a:lstStyle/>
          <a:p>
            <a:r>
              <a:rPr lang="fr-FR" sz="2400" b="1" cap="all"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mn-lt"/>
                <a:ea typeface="+mn-ea"/>
                <a:cs typeface="+mn-cs"/>
              </a:rPr>
              <a:t>Les dimensions : </a:t>
            </a:r>
          </a:p>
        </p:txBody>
      </p:sp>
      <p:sp>
        <p:nvSpPr>
          <p:cNvPr id="3" name="Espace réservé du contenu 2"/>
          <p:cNvSpPr>
            <a:spLocks noGrp="1"/>
          </p:cNvSpPr>
          <p:nvPr>
            <p:ph idx="1"/>
          </p:nvPr>
        </p:nvSpPr>
        <p:spPr>
          <a:xfrm>
            <a:off x="642910" y="1285860"/>
            <a:ext cx="8258204" cy="4500594"/>
          </a:xfrm>
        </p:spPr>
        <p:txBody>
          <a:bodyPr>
            <a:normAutofit fontScale="925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sz="2000" b="1" dirty="0" smtClean="0">
                <a:ln w="0">
                  <a:solidFill>
                    <a:schemeClr val="tx1"/>
                  </a:solidFill>
                </a:ln>
                <a:effectLst>
                  <a:outerShdw blurRad="50800" dist="38100" dir="5400000" algn="t" rotWithShape="0">
                    <a:prstClr val="black">
                      <a:alpha val="40000"/>
                    </a:prstClr>
                  </a:outerShdw>
                </a:effectLst>
              </a:rPr>
              <a:t>                     plus que leur forme c’est la superficie des parcelles qui varie exemple  : </a:t>
            </a:r>
          </a:p>
          <a:p>
            <a:pPr>
              <a:buNone/>
            </a:pPr>
            <a:endParaRPr lang="fr-FR" sz="2000" b="1" dirty="0" smtClean="0">
              <a:ln w="0">
                <a:solidFill>
                  <a:schemeClr val="tx1"/>
                </a:solidFill>
              </a:ln>
              <a:effectLst>
                <a:outerShdw blurRad="50800" dist="38100" dir="5400000" algn="t" rotWithShape="0">
                  <a:prstClr val="black">
                    <a:alpha val="40000"/>
                  </a:prstClr>
                </a:outerShdw>
              </a:effectLst>
            </a:endParaRPr>
          </a:p>
          <a:p>
            <a:pPr lvl="0">
              <a:buBlip>
                <a:blip r:embed="rId2"/>
              </a:buBlip>
            </a:pPr>
            <a:r>
              <a:rPr lang="fr-FR" sz="2000" b="1" dirty="0" smtClean="0">
                <a:ln w="0">
                  <a:solidFill>
                    <a:schemeClr val="tx1"/>
                  </a:solidFill>
                </a:ln>
                <a:effectLst>
                  <a:outerShdw blurRad="50800" dist="38100" dir="5400000" algn="t" rotWithShape="0">
                    <a:prstClr val="black">
                      <a:alpha val="40000"/>
                    </a:prstClr>
                  </a:outerShdw>
                </a:effectLst>
              </a:rPr>
              <a:t>ilot de </a:t>
            </a:r>
            <a:r>
              <a:rPr lang="fr-FR" sz="2000" b="1" dirty="0" err="1" smtClean="0">
                <a:ln w="0">
                  <a:solidFill>
                    <a:schemeClr val="tx1"/>
                  </a:solidFill>
                </a:ln>
                <a:effectLst>
                  <a:outerShdw blurRad="50800" dist="38100" dir="5400000" algn="t" rotWithShape="0">
                    <a:prstClr val="black">
                      <a:alpha val="40000"/>
                    </a:prstClr>
                  </a:outerShdw>
                </a:effectLst>
              </a:rPr>
              <a:t>moscou</a:t>
            </a:r>
            <a:r>
              <a:rPr lang="fr-FR" sz="2000" b="1" dirty="0" smtClean="0">
                <a:ln w="0">
                  <a:solidFill>
                    <a:schemeClr val="tx1"/>
                  </a:solidFill>
                </a:ln>
                <a:effectLst>
                  <a:outerShdw blurRad="50800" dist="38100" dir="5400000" algn="t" rotWithShape="0">
                    <a:prstClr val="black">
                      <a:alpha val="40000"/>
                    </a:prstClr>
                  </a:outerShdw>
                </a:effectLst>
              </a:rPr>
              <a:t>-</a:t>
            </a:r>
            <a:r>
              <a:rPr lang="fr-FR" sz="2000" b="1" dirty="0" err="1" smtClean="0">
                <a:ln w="0">
                  <a:solidFill>
                    <a:schemeClr val="tx1"/>
                  </a:solidFill>
                </a:ln>
                <a:effectLst>
                  <a:outerShdw blurRad="50800" dist="38100" dir="5400000" algn="t" rotWithShape="0">
                    <a:prstClr val="black">
                      <a:alpha val="40000"/>
                    </a:prstClr>
                  </a:outerShdw>
                </a:effectLst>
              </a:rPr>
              <a:t>clapeyron</a:t>
            </a:r>
            <a:r>
              <a:rPr lang="fr-FR" sz="2000" b="1" dirty="0" smtClean="0">
                <a:ln w="0">
                  <a:solidFill>
                    <a:schemeClr val="tx1"/>
                  </a:solidFill>
                </a:ln>
                <a:effectLst>
                  <a:outerShdw blurRad="50800" dist="38100" dir="5400000" algn="t" rotWithShape="0">
                    <a:prstClr val="black">
                      <a:alpha val="40000"/>
                    </a:prstClr>
                  </a:outerShdw>
                </a:effectLst>
              </a:rPr>
              <a:t> du quartier de l’</a:t>
            </a:r>
            <a:r>
              <a:rPr lang="fr-FR" sz="2000" b="1" dirty="0" err="1" smtClean="0">
                <a:ln w="0">
                  <a:solidFill>
                    <a:schemeClr val="tx1"/>
                  </a:solidFill>
                </a:ln>
                <a:effectLst>
                  <a:outerShdw blurRad="50800" dist="38100" dir="5400000" algn="t" rotWithShape="0">
                    <a:prstClr val="black">
                      <a:alpha val="40000"/>
                    </a:prstClr>
                  </a:outerShdw>
                </a:effectLst>
              </a:rPr>
              <a:t>europe</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200</a:t>
            </a:r>
            <a:r>
              <a:rPr lang="fr-FR" sz="2000" b="1" dirty="0" smtClean="0">
                <a:ln w="0">
                  <a:solidFill>
                    <a:schemeClr val="tx1"/>
                  </a:solidFill>
                </a:ln>
                <a:effectLst>
                  <a:outerShdw blurRad="50800" dist="38100" dir="5400000" algn="t" rotWithShape="0">
                    <a:prstClr val="black">
                      <a:alpha val="40000"/>
                    </a:prstClr>
                  </a:outerShdw>
                </a:effectLst>
              </a:rPr>
              <a:t> à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1100</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m</a:t>
            </a:r>
            <a:r>
              <a:rPr lang="fr-FR" sz="2000" b="1" baseline="30000" dirty="0" smtClean="0">
                <a:ln w="0">
                  <a:solidFill>
                    <a:srgbClr val="FF0000"/>
                  </a:solidFill>
                </a:ln>
                <a:solidFill>
                  <a:srgbClr val="FF0000"/>
                </a:solidFill>
                <a:effectLst>
                  <a:outerShdw blurRad="50800" dist="38100" dir="5400000" algn="t" rotWithShape="0">
                    <a:prstClr val="black">
                      <a:alpha val="40000"/>
                    </a:prstClr>
                  </a:outerShdw>
                </a:effectLst>
              </a:rPr>
              <a:t>2</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 </a:t>
            </a:r>
          </a:p>
          <a:p>
            <a:pPr lvl="0">
              <a:buBlip>
                <a:blip r:embed="rId2"/>
              </a:buBlip>
            </a:pPr>
            <a:r>
              <a:rPr lang="fr-FR" sz="2000" b="1" dirty="0" smtClean="0">
                <a:ln w="0">
                  <a:solidFill>
                    <a:schemeClr val="tx1"/>
                  </a:solidFill>
                </a:ln>
                <a:effectLst>
                  <a:outerShdw blurRad="50800" dist="38100" dir="5400000" algn="t" rotWithShape="0">
                    <a:prstClr val="black">
                      <a:alpha val="40000"/>
                    </a:prstClr>
                  </a:outerShdw>
                </a:effectLst>
              </a:rPr>
              <a:t>ilot Moscou-berne de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135</a:t>
            </a:r>
            <a:r>
              <a:rPr lang="fr-FR" sz="2000" b="1" dirty="0" smtClean="0">
                <a:ln w="0">
                  <a:solidFill>
                    <a:schemeClr val="tx1"/>
                  </a:solidFill>
                </a:ln>
                <a:effectLst>
                  <a:outerShdw blurRad="50800" dist="38100" dir="5400000" algn="t" rotWithShape="0">
                    <a:prstClr val="black">
                      <a:alpha val="40000"/>
                    </a:prstClr>
                  </a:outerShdw>
                </a:effectLst>
              </a:rPr>
              <a:t> à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360</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m</a:t>
            </a:r>
            <a:r>
              <a:rPr lang="fr-FR" sz="2000" b="1" baseline="30000" dirty="0" smtClean="0">
                <a:ln w="0">
                  <a:solidFill>
                    <a:srgbClr val="FF0000"/>
                  </a:solidFill>
                </a:ln>
                <a:solidFill>
                  <a:srgbClr val="FF0000"/>
                </a:solidFill>
                <a:effectLst>
                  <a:outerShdw blurRad="50800" dist="38100" dir="5400000" algn="t" rotWithShape="0">
                    <a:prstClr val="black">
                      <a:alpha val="40000"/>
                    </a:prstClr>
                  </a:outerShdw>
                </a:effectLst>
              </a:rPr>
              <a:t>2</a:t>
            </a:r>
            <a:r>
              <a:rPr lang="fr-FR" sz="2000" b="1" dirty="0" smtClean="0">
                <a:ln w="0">
                  <a:solidFill>
                    <a:schemeClr val="tx1"/>
                  </a:solidFill>
                </a:ln>
                <a:effectLst>
                  <a:outerShdw blurRad="50800" dist="38100" dir="5400000" algn="t" rotWithShape="0">
                    <a:prstClr val="black">
                      <a:alpha val="40000"/>
                    </a:prstClr>
                  </a:outerShdw>
                </a:effectLst>
              </a:rPr>
              <a:t> et des façades de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9, 11, 12, 19, 21, 28</a:t>
            </a:r>
            <a:r>
              <a:rPr lang="fr-FR" sz="2000" b="1" dirty="0" smtClean="0">
                <a:ln w="0">
                  <a:solidFill>
                    <a:schemeClr val="tx1"/>
                  </a:solidFill>
                </a:ln>
                <a:effectLst>
                  <a:outerShdw blurRad="50800" dist="38100" dir="5400000" algn="t" rotWithShape="0">
                    <a:prstClr val="black">
                      <a:alpha val="40000"/>
                    </a:prstClr>
                  </a:outerShdw>
                </a:effectLst>
              </a:rPr>
              <a:t>, et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40 m </a:t>
            </a:r>
            <a:r>
              <a:rPr lang="fr-FR" sz="2000" b="1" baseline="30000" dirty="0" smtClean="0">
                <a:ln w="0">
                  <a:solidFill>
                    <a:srgbClr val="FF0000"/>
                  </a:solidFill>
                </a:ln>
                <a:solidFill>
                  <a:srgbClr val="FF0000"/>
                </a:solidFill>
                <a:effectLst>
                  <a:outerShdw blurRad="50800" dist="38100" dir="5400000" algn="t" rotWithShape="0">
                    <a:prstClr val="black">
                      <a:alpha val="40000"/>
                    </a:prstClr>
                  </a:outerShdw>
                </a:effectLst>
              </a:rPr>
              <a:t>2</a:t>
            </a:r>
            <a:endParaRPr lang="fr-FR" sz="2000" b="1" dirty="0" smtClean="0">
              <a:ln w="0">
                <a:solidFill>
                  <a:srgbClr val="FF0000"/>
                </a:solidFill>
              </a:ln>
              <a:solidFill>
                <a:srgbClr val="FF0000"/>
              </a:solidFill>
              <a:effectLst>
                <a:outerShdw blurRad="50800" dist="38100" dir="5400000" algn="t" rotWithShape="0">
                  <a:prstClr val="black">
                    <a:alpha val="40000"/>
                  </a:prstClr>
                </a:outerShdw>
              </a:effectLst>
            </a:endParaRPr>
          </a:p>
          <a:p>
            <a:pPr>
              <a:buBlip>
                <a:blip r:embed="rId2"/>
              </a:buBlip>
            </a:pPr>
            <a:r>
              <a:rPr lang="fr-FR" sz="2000" b="1" dirty="0" smtClean="0">
                <a:ln w="0">
                  <a:solidFill>
                    <a:schemeClr val="tx1"/>
                  </a:solidFill>
                </a:ln>
                <a:effectLst>
                  <a:outerShdw blurRad="50800" dist="38100" dir="5400000" algn="t" rotWithShape="0">
                    <a:prstClr val="black">
                      <a:alpha val="40000"/>
                    </a:prstClr>
                  </a:outerShdw>
                </a:effectLst>
              </a:rPr>
              <a:t>exemple du boulevard Pereire </a:t>
            </a:r>
            <a:endParaRPr lang="fr-FR" sz="2000" b="1" dirty="0" smtClean="0">
              <a:ln w="0">
                <a:solidFill>
                  <a:schemeClr val="tx1"/>
                </a:solidFill>
              </a:ln>
              <a:effectLst>
                <a:outerShdw blurRad="50800" dist="38100" dir="5400000" algn="t" rotWithShape="0">
                  <a:prstClr val="black">
                    <a:alpha val="40000"/>
                  </a:prstClr>
                </a:outerShdw>
              </a:effectLst>
            </a:endParaRPr>
          </a:p>
          <a:p>
            <a:pPr algn="justLow">
              <a:buNone/>
            </a:pPr>
            <a:r>
              <a:rPr lang="fr-FR" sz="2000" b="1" cap="all" dirty="0" smtClean="0">
                <a:ln w="0">
                  <a:solidFill>
                    <a:schemeClr val="tx1"/>
                  </a:solidFill>
                </a:ln>
                <a:effectLst>
                  <a:outerShdw blurRad="50800" dist="38100" dir="5400000" algn="t" rotWithShape="0">
                    <a:prstClr val="black">
                      <a:alpha val="40000"/>
                    </a:prstClr>
                  </a:outerShdw>
                </a:effectLst>
              </a:rPr>
              <a:t> L’ilot est un bâtiment unique, un bloc dans lequel ont été évidées des cours. Mais en réalité, se bloc résulte l’association des éléments identique  </a:t>
            </a:r>
          </a:p>
          <a:p>
            <a:pPr algn="justLow">
              <a:buNone/>
            </a:pPr>
            <a:endParaRPr lang="fr-FR" sz="2000" b="1" cap="all" dirty="0" smtClean="0">
              <a:ln w="0">
                <a:solidFill>
                  <a:schemeClr val="tx1"/>
                </a:solidFill>
              </a:ln>
              <a:effectLst>
                <a:outerShdw blurRad="50800" dist="38100" dir="5400000" algn="t" rotWithShape="0">
                  <a:prstClr val="black">
                    <a:alpha val="40000"/>
                  </a:prstClr>
                </a:outerShdw>
              </a:effectLst>
            </a:endParaRPr>
          </a:p>
          <a:p>
            <a:pPr algn="justLow">
              <a:buNone/>
            </a:pPr>
            <a:r>
              <a:rPr lang="fr-FR" sz="2000" b="1" cap="all" dirty="0" smtClean="0">
                <a:ln w="0">
                  <a:solidFill>
                    <a:schemeClr val="tx1"/>
                  </a:solidFill>
                </a:ln>
                <a:effectLst>
                  <a:outerShdw blurRad="50800" dist="38100" dir="5400000" algn="t" rotWithShape="0">
                    <a:prstClr val="black">
                      <a:alpha val="40000"/>
                    </a:prstClr>
                  </a:outerShdw>
                </a:effectLst>
              </a:rPr>
              <a:t>           L’élément de base est un bâtiment en </a:t>
            </a:r>
            <a:r>
              <a:rPr lang="fr-FR" sz="2000" b="1" cap="all" dirty="0" smtClean="0">
                <a:ln w="0">
                  <a:solidFill>
                    <a:srgbClr val="FF0000"/>
                  </a:solidFill>
                </a:ln>
                <a:solidFill>
                  <a:srgbClr val="FF0000"/>
                </a:solidFill>
                <a:effectLst>
                  <a:outerShdw blurRad="50800" dist="38100" dir="5400000" algn="t" rotWithShape="0">
                    <a:prstClr val="black">
                      <a:alpha val="40000"/>
                    </a:prstClr>
                  </a:outerShdw>
                </a:effectLst>
              </a:rPr>
              <a:t>L</a:t>
            </a:r>
            <a:r>
              <a:rPr lang="fr-FR" sz="2000" b="1" cap="all" dirty="0" smtClean="0">
                <a:ln w="0">
                  <a:solidFill>
                    <a:schemeClr val="tx1"/>
                  </a:solidFill>
                </a:ln>
                <a:effectLst>
                  <a:outerShdw blurRad="50800" dist="38100" dir="5400000" algn="t" rotWithShape="0">
                    <a:prstClr val="black">
                      <a:alpha val="40000"/>
                    </a:prstClr>
                  </a:outerShdw>
                </a:effectLst>
              </a:rPr>
              <a:t> qui est utilisé tel que pour les petites parcelles; deux </a:t>
            </a:r>
            <a:r>
              <a:rPr lang="fr-FR" sz="2000" b="1" cap="all" dirty="0" smtClean="0">
                <a:ln w="0">
                  <a:solidFill>
                    <a:srgbClr val="FF0000"/>
                  </a:solidFill>
                </a:ln>
                <a:solidFill>
                  <a:srgbClr val="FF0000"/>
                </a:solidFill>
                <a:effectLst>
                  <a:outerShdw blurRad="50800" dist="38100" dir="5400000" algn="t" rotWithShape="0">
                    <a:prstClr val="black">
                      <a:alpha val="40000"/>
                    </a:prstClr>
                  </a:outerShdw>
                </a:effectLst>
              </a:rPr>
              <a:t>L</a:t>
            </a:r>
            <a:r>
              <a:rPr lang="fr-FR" sz="2000" b="1" cap="all" dirty="0" smtClean="0">
                <a:ln w="0">
                  <a:solidFill>
                    <a:schemeClr val="tx1"/>
                  </a:solidFill>
                </a:ln>
                <a:effectLst>
                  <a:outerShdw blurRad="50800" dist="38100" dir="5400000" algn="t" rotWithShape="0">
                    <a:prstClr val="black">
                      <a:alpha val="40000"/>
                    </a:prstClr>
                  </a:outerShdw>
                </a:effectLst>
              </a:rPr>
              <a:t> font un </a:t>
            </a:r>
            <a:r>
              <a:rPr lang="fr-FR" sz="2000" b="1" cap="all" dirty="0" smtClean="0">
                <a:ln w="0">
                  <a:solidFill>
                    <a:srgbClr val="FF0000"/>
                  </a:solidFill>
                </a:ln>
                <a:solidFill>
                  <a:srgbClr val="FF0000"/>
                </a:solidFill>
                <a:effectLst>
                  <a:outerShdw blurRad="50800" dist="38100" dir="5400000" algn="t" rotWithShape="0">
                    <a:prstClr val="black">
                      <a:alpha val="40000"/>
                    </a:prstClr>
                  </a:outerShdw>
                </a:effectLst>
              </a:rPr>
              <a:t>U</a:t>
            </a:r>
            <a:r>
              <a:rPr lang="fr-FR" sz="2000" b="1" cap="all" dirty="0" smtClean="0">
                <a:ln w="0">
                  <a:solidFill>
                    <a:schemeClr val="tx1"/>
                  </a:solidFill>
                </a:ln>
                <a:effectLst>
                  <a:outerShdw blurRad="50800" dist="38100" dir="5400000" algn="t" rotWithShape="0">
                    <a:prstClr val="black">
                      <a:alpha val="40000"/>
                    </a:prstClr>
                  </a:outerShdw>
                </a:effectLst>
              </a:rPr>
              <a:t> ou un </a:t>
            </a:r>
            <a:r>
              <a:rPr lang="fr-FR" sz="2000" b="1" cap="all" dirty="0" smtClean="0">
                <a:ln w="0">
                  <a:solidFill>
                    <a:srgbClr val="FF0000"/>
                  </a:solidFill>
                </a:ln>
                <a:solidFill>
                  <a:srgbClr val="FF0000"/>
                </a:solidFill>
                <a:effectLst>
                  <a:outerShdw blurRad="50800" dist="38100" dir="5400000" algn="t" rotWithShape="0">
                    <a:prstClr val="black">
                      <a:alpha val="40000"/>
                    </a:prstClr>
                  </a:outerShdw>
                </a:effectLst>
              </a:rPr>
              <a:t>T</a:t>
            </a:r>
            <a:r>
              <a:rPr lang="fr-FR" sz="2000" b="1" cap="all" dirty="0" smtClean="0">
                <a:ln w="0">
                  <a:solidFill>
                    <a:schemeClr val="tx1"/>
                  </a:solidFill>
                </a:ln>
                <a:effectLst>
                  <a:outerShdw blurRad="50800" dist="38100" dir="5400000" algn="t" rotWithShape="0">
                    <a:prstClr val="black">
                      <a:alpha val="40000"/>
                    </a:prstClr>
                  </a:outerShdw>
                </a:effectLst>
              </a:rPr>
              <a:t> ce qui convient pour les grandes parcelles </a:t>
            </a:r>
            <a:endParaRPr lang="fr-FR" sz="2000" b="1" dirty="0" smtClean="0">
              <a:ln w="0">
                <a:solidFill>
                  <a:schemeClr val="tx1"/>
                </a:solidFill>
              </a:ln>
              <a:effectLst>
                <a:outerShdw blurRad="50800" dist="38100" dir="5400000" algn="t" rotWithShape="0">
                  <a:prstClr val="black">
                    <a:alpha val="40000"/>
                  </a:prstClr>
                </a:outerShdw>
              </a:effectLst>
            </a:endParaRPr>
          </a:p>
          <a:p>
            <a:pPr>
              <a:buNone/>
            </a:pPr>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p:cTn id="18"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9"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p:cTn id="24"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5"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p:cTn id="30"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p:cTn id="36"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 calcmode="lin" valueType="num">
                                      <p:cBhvr>
                                        <p:cTn id="42"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512064"/>
            <a:ext cx="8143932" cy="4274258"/>
          </a:xfrm>
        </p:spPr>
        <p:txBody>
          <a:bodyPr/>
          <a:lstStyle/>
          <a:p>
            <a:r>
              <a:rPr lang="fr-FR" sz="66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2-Les travaux</a:t>
            </a:r>
            <a:br>
              <a:rPr lang="fr-FR" sz="66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6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de Pris</a:t>
            </a:r>
            <a:br>
              <a:rPr lang="fr-FR" sz="66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6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par Haussmann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haussmann\img026.jpg"/>
          <p:cNvPicPr>
            <a:picLocks noGrp="1" noChangeAspect="1" noChangeArrowheads="1"/>
          </p:cNvPicPr>
          <p:nvPr>
            <p:ph idx="1"/>
          </p:nvPr>
        </p:nvPicPr>
        <p:blipFill>
          <a:blip r:embed="rId2"/>
          <a:srcRect/>
          <a:stretch>
            <a:fillRect/>
          </a:stretch>
        </p:blipFill>
        <p:spPr bwMode="auto">
          <a:xfrm>
            <a:off x="357158" y="394913"/>
            <a:ext cx="8786842" cy="603887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500" fill="hold"/>
                                        <p:tgtEl>
                                          <p:spTgt spid="8194"/>
                                        </p:tgtEl>
                                        <p:attrNameLst>
                                          <p:attrName>ppt_w</p:attrName>
                                        </p:attrNameLst>
                                      </p:cBhvr>
                                      <p:tavLst>
                                        <p:tav tm="0">
                                          <p:val>
                                            <p:strVal val="#ppt_w*0.05"/>
                                          </p:val>
                                        </p:tav>
                                        <p:tav tm="100000">
                                          <p:val>
                                            <p:strVal val="#ppt_w"/>
                                          </p:val>
                                        </p:tav>
                                      </p:tavLst>
                                    </p:anim>
                                    <p:anim calcmode="lin" valueType="num">
                                      <p:cBhvr>
                                        <p:cTn id="8" dur="500" fill="hold"/>
                                        <p:tgtEl>
                                          <p:spTgt spid="8194"/>
                                        </p:tgtEl>
                                        <p:attrNameLst>
                                          <p:attrName>ppt_h</p:attrName>
                                        </p:attrNameLst>
                                      </p:cBhvr>
                                      <p:tavLst>
                                        <p:tav tm="0">
                                          <p:val>
                                            <p:strVal val="#ppt_h"/>
                                          </p:val>
                                        </p:tav>
                                        <p:tav tm="100000">
                                          <p:val>
                                            <p:strVal val="#ppt_h"/>
                                          </p:val>
                                        </p:tav>
                                      </p:tavLst>
                                    </p:anim>
                                    <p:anim calcmode="lin" valueType="num">
                                      <p:cBhvr>
                                        <p:cTn id="9" dur="500" fill="hold"/>
                                        <p:tgtEl>
                                          <p:spTgt spid="8194"/>
                                        </p:tgtEl>
                                        <p:attrNameLst>
                                          <p:attrName>ppt_x</p:attrName>
                                        </p:attrNameLst>
                                      </p:cBhvr>
                                      <p:tavLst>
                                        <p:tav tm="0">
                                          <p:val>
                                            <p:strVal val="#ppt_x-.2"/>
                                          </p:val>
                                        </p:tav>
                                        <p:tav tm="100000">
                                          <p:val>
                                            <p:strVal val="#ppt_x"/>
                                          </p:val>
                                        </p:tav>
                                      </p:tavLst>
                                    </p:anim>
                                    <p:anim calcmode="lin" valueType="num">
                                      <p:cBhvr>
                                        <p:cTn id="10" dur="500" fill="hold"/>
                                        <p:tgtEl>
                                          <p:spTgt spid="8194"/>
                                        </p:tgtEl>
                                        <p:attrNameLst>
                                          <p:attrName>ppt_y</p:attrName>
                                        </p:attrNameLst>
                                      </p:cBhvr>
                                      <p:tavLst>
                                        <p:tav tm="0">
                                          <p:val>
                                            <p:strVal val="#ppt_y"/>
                                          </p:val>
                                        </p:tav>
                                        <p:tav tm="100000">
                                          <p:val>
                                            <p:strVal val="#ppt_y"/>
                                          </p:val>
                                        </p:tav>
                                      </p:tavLst>
                                    </p:anim>
                                    <p:animEffect transition="in" filter="fade">
                                      <p:cBhvr>
                                        <p:cTn id="11"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P1000559"/>
          <p:cNvPicPr>
            <a:picLocks noChangeAspect="1" noChangeArrowheads="1"/>
          </p:cNvPicPr>
          <p:nvPr/>
        </p:nvPicPr>
        <p:blipFill>
          <a:blip r:embed="rId2"/>
          <a:srcRect/>
          <a:stretch>
            <a:fillRect/>
          </a:stretch>
        </p:blipFill>
        <p:spPr bwMode="auto">
          <a:xfrm>
            <a:off x="1033792" y="672342"/>
            <a:ext cx="7560000" cy="553100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13666"/>
                                        </p:tgtEl>
                                        <p:attrNameLst>
                                          <p:attrName>style.visibility</p:attrName>
                                        </p:attrNameLst>
                                      </p:cBhvr>
                                      <p:to>
                                        <p:strVal val="visible"/>
                                      </p:to>
                                    </p:set>
                                    <p:anim calcmode="lin" valueType="num">
                                      <p:cBhvr>
                                        <p:cTn id="7" dur="1000" fill="hold"/>
                                        <p:tgtEl>
                                          <p:spTgt spid="113666"/>
                                        </p:tgtEl>
                                        <p:attrNameLst>
                                          <p:attrName>ppt_w</p:attrName>
                                        </p:attrNameLst>
                                      </p:cBhvr>
                                      <p:tavLst>
                                        <p:tav tm="0">
                                          <p:val>
                                            <p:fltVal val="0"/>
                                          </p:val>
                                        </p:tav>
                                        <p:tav tm="100000">
                                          <p:val>
                                            <p:strVal val="#ppt_w"/>
                                          </p:val>
                                        </p:tav>
                                      </p:tavLst>
                                    </p:anim>
                                    <p:anim calcmode="lin" valueType="num">
                                      <p:cBhvr>
                                        <p:cTn id="8" dur="1000" fill="hold"/>
                                        <p:tgtEl>
                                          <p:spTgt spid="113666"/>
                                        </p:tgtEl>
                                        <p:attrNameLst>
                                          <p:attrName>ppt_h</p:attrName>
                                        </p:attrNameLst>
                                      </p:cBhvr>
                                      <p:tavLst>
                                        <p:tav tm="0">
                                          <p:val>
                                            <p:fltVal val="0"/>
                                          </p:val>
                                        </p:tav>
                                        <p:tav tm="100000">
                                          <p:val>
                                            <p:strVal val="#ppt_h"/>
                                          </p:val>
                                        </p:tav>
                                      </p:tavLst>
                                    </p:anim>
                                    <p:anim calcmode="lin" valueType="num">
                                      <p:cBhvr>
                                        <p:cTn id="9" dur="1000" fill="hold"/>
                                        <p:tgtEl>
                                          <p:spTgt spid="11366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1366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descr="P1000606"/>
          <p:cNvPicPr>
            <a:picLocks noChangeAspect="1" noChangeArrowheads="1"/>
          </p:cNvPicPr>
          <p:nvPr/>
        </p:nvPicPr>
        <p:blipFill>
          <a:blip r:embed="rId2"/>
          <a:srcRect/>
          <a:stretch>
            <a:fillRect/>
          </a:stretch>
        </p:blipFill>
        <p:spPr bwMode="auto">
          <a:xfrm>
            <a:off x="1000100" y="815082"/>
            <a:ext cx="7560000" cy="540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4690"/>
                                        </p:tgtEl>
                                        <p:attrNameLst>
                                          <p:attrName>style.visibility</p:attrName>
                                        </p:attrNameLst>
                                      </p:cBhvr>
                                      <p:to>
                                        <p:strVal val="visible"/>
                                      </p:to>
                                    </p:set>
                                    <p:animEffect transition="in" filter="checkerboard(across)">
                                      <p:cBhvr>
                                        <p:cTn id="7" dur="500"/>
                                        <p:tgtEl>
                                          <p:spTgt spid="1146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haussmann\haussmann\rues et ensembles\P1000480.JPG"/>
          <p:cNvPicPr>
            <a:picLocks noGrp="1" noChangeAspect="1" noChangeArrowheads="1"/>
          </p:cNvPicPr>
          <p:nvPr>
            <p:ph idx="1"/>
          </p:nvPr>
        </p:nvPicPr>
        <p:blipFill>
          <a:blip r:embed="rId2"/>
          <a:srcRect/>
          <a:stretch>
            <a:fillRect/>
          </a:stretch>
        </p:blipFill>
        <p:spPr bwMode="auto">
          <a:xfrm>
            <a:off x="963210" y="714356"/>
            <a:ext cx="7572428" cy="540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10242"/>
                                        </p:tgtEl>
                                        <p:attrNameLst>
                                          <p:attrName>style.visibility</p:attrName>
                                        </p:attrNameLst>
                                      </p:cBhvr>
                                      <p:to>
                                        <p:strVal val="visible"/>
                                      </p:to>
                                    </p:set>
                                    <p:anim calcmode="lin" valueType="num">
                                      <p:cBhvr>
                                        <p:cTn id="7" dur="500" fill="hold"/>
                                        <p:tgtEl>
                                          <p:spTgt spid="1024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0242"/>
                                        </p:tgtEl>
                                        <p:attrNameLst>
                                          <p:attrName>ppt_y</p:attrName>
                                        </p:attrNameLst>
                                      </p:cBhvr>
                                      <p:tavLst>
                                        <p:tav tm="0">
                                          <p:val>
                                            <p:strVal val="#ppt_y"/>
                                          </p:val>
                                        </p:tav>
                                        <p:tav tm="100000">
                                          <p:val>
                                            <p:strVal val="#ppt_y"/>
                                          </p:val>
                                        </p:tav>
                                      </p:tavLst>
                                    </p:anim>
                                    <p:anim calcmode="lin" valueType="num">
                                      <p:cBhvr>
                                        <p:cTn id="9" dur="500" fill="hold"/>
                                        <p:tgtEl>
                                          <p:spTgt spid="1024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024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haussmann\haussmann\rues et ensembles\DSC02391.JPG"/>
          <p:cNvPicPr>
            <a:picLocks noGrp="1" noChangeAspect="1" noChangeArrowheads="1"/>
          </p:cNvPicPr>
          <p:nvPr>
            <p:ph idx="1"/>
          </p:nvPr>
        </p:nvPicPr>
        <p:blipFill>
          <a:blip r:embed="rId2"/>
          <a:srcRect/>
          <a:stretch>
            <a:fillRect/>
          </a:stretch>
        </p:blipFill>
        <p:spPr bwMode="auto">
          <a:xfrm>
            <a:off x="953615" y="752102"/>
            <a:ext cx="7572430" cy="539965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p:cTn id="7" dur="500" fill="hold"/>
                                        <p:tgtEl>
                                          <p:spTgt spid="9218"/>
                                        </p:tgtEl>
                                        <p:attrNameLst>
                                          <p:attrName>ppt_w</p:attrName>
                                        </p:attrNameLst>
                                      </p:cBhvr>
                                      <p:tavLst>
                                        <p:tav tm="0">
                                          <p:val>
                                            <p:fltVal val="0"/>
                                          </p:val>
                                        </p:tav>
                                        <p:tav tm="100000">
                                          <p:val>
                                            <p:strVal val="#ppt_w"/>
                                          </p:val>
                                        </p:tav>
                                      </p:tavLst>
                                    </p:anim>
                                    <p:anim calcmode="lin" valueType="num">
                                      <p:cBhvr>
                                        <p:cTn id="8" dur="500" fill="hold"/>
                                        <p:tgtEl>
                                          <p:spTgt spid="92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haussmann\haussmann\rues et ensembles\P1000886.JPG"/>
          <p:cNvPicPr>
            <a:picLocks noGrp="1" noChangeAspect="1" noChangeArrowheads="1"/>
          </p:cNvPicPr>
          <p:nvPr>
            <p:ph idx="1"/>
          </p:nvPr>
        </p:nvPicPr>
        <p:blipFill>
          <a:blip r:embed="rId2"/>
          <a:srcRect l="932" t="1307"/>
          <a:stretch>
            <a:fillRect/>
          </a:stretch>
        </p:blipFill>
        <p:spPr bwMode="auto">
          <a:xfrm>
            <a:off x="911816" y="744850"/>
            <a:ext cx="7594281" cy="539508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DSC00112"/>
          <p:cNvPicPr>
            <a:picLocks noChangeAspect="1" noChangeArrowheads="1"/>
          </p:cNvPicPr>
          <p:nvPr/>
        </p:nvPicPr>
        <p:blipFill>
          <a:blip r:embed="rId2"/>
          <a:srcRect/>
          <a:stretch>
            <a:fillRect/>
          </a:stretch>
        </p:blipFill>
        <p:spPr bwMode="auto">
          <a:xfrm>
            <a:off x="972804" y="748048"/>
            <a:ext cx="7572428" cy="5405919"/>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5714"/>
                                        </p:tgtEl>
                                        <p:attrNameLst>
                                          <p:attrName>style.visibility</p:attrName>
                                        </p:attrNameLst>
                                      </p:cBhvr>
                                      <p:to>
                                        <p:strVal val="visible"/>
                                      </p:to>
                                    </p:set>
                                    <p:animEffect transition="in" filter="wipe(down)">
                                      <p:cBhvr>
                                        <p:cTn id="7" dur="580">
                                          <p:stCondLst>
                                            <p:cond delay="0"/>
                                          </p:stCondLst>
                                        </p:cTn>
                                        <p:tgtEl>
                                          <p:spTgt spid="115714"/>
                                        </p:tgtEl>
                                      </p:cBhvr>
                                    </p:animEffect>
                                    <p:anim calcmode="lin" valueType="num">
                                      <p:cBhvr>
                                        <p:cTn id="8" dur="1822" tmFilter="0,0; 0.14,0.36; 0.43,0.73; 0.71,0.91; 1.0,1.0">
                                          <p:stCondLst>
                                            <p:cond delay="0"/>
                                          </p:stCondLst>
                                        </p:cTn>
                                        <p:tgtEl>
                                          <p:spTgt spid="1157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57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57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57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57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15714"/>
                                        </p:tgtEl>
                                      </p:cBhvr>
                                      <p:to x="100000" y="60000"/>
                                    </p:animScale>
                                    <p:animScale>
                                      <p:cBhvr>
                                        <p:cTn id="14" dur="166" decel="50000">
                                          <p:stCondLst>
                                            <p:cond delay="676"/>
                                          </p:stCondLst>
                                        </p:cTn>
                                        <p:tgtEl>
                                          <p:spTgt spid="115714"/>
                                        </p:tgtEl>
                                      </p:cBhvr>
                                      <p:to x="100000" y="100000"/>
                                    </p:animScale>
                                    <p:animScale>
                                      <p:cBhvr>
                                        <p:cTn id="15" dur="26">
                                          <p:stCondLst>
                                            <p:cond delay="1312"/>
                                          </p:stCondLst>
                                        </p:cTn>
                                        <p:tgtEl>
                                          <p:spTgt spid="115714"/>
                                        </p:tgtEl>
                                      </p:cBhvr>
                                      <p:to x="100000" y="80000"/>
                                    </p:animScale>
                                    <p:animScale>
                                      <p:cBhvr>
                                        <p:cTn id="16" dur="166" decel="50000">
                                          <p:stCondLst>
                                            <p:cond delay="1338"/>
                                          </p:stCondLst>
                                        </p:cTn>
                                        <p:tgtEl>
                                          <p:spTgt spid="115714"/>
                                        </p:tgtEl>
                                      </p:cBhvr>
                                      <p:to x="100000" y="100000"/>
                                    </p:animScale>
                                    <p:animScale>
                                      <p:cBhvr>
                                        <p:cTn id="17" dur="26">
                                          <p:stCondLst>
                                            <p:cond delay="1642"/>
                                          </p:stCondLst>
                                        </p:cTn>
                                        <p:tgtEl>
                                          <p:spTgt spid="115714"/>
                                        </p:tgtEl>
                                      </p:cBhvr>
                                      <p:to x="100000" y="90000"/>
                                    </p:animScale>
                                    <p:animScale>
                                      <p:cBhvr>
                                        <p:cTn id="18" dur="166" decel="50000">
                                          <p:stCondLst>
                                            <p:cond delay="1668"/>
                                          </p:stCondLst>
                                        </p:cTn>
                                        <p:tgtEl>
                                          <p:spTgt spid="115714"/>
                                        </p:tgtEl>
                                      </p:cBhvr>
                                      <p:to x="100000" y="100000"/>
                                    </p:animScale>
                                    <p:animScale>
                                      <p:cBhvr>
                                        <p:cTn id="19" dur="26">
                                          <p:stCondLst>
                                            <p:cond delay="1808"/>
                                          </p:stCondLst>
                                        </p:cTn>
                                        <p:tgtEl>
                                          <p:spTgt spid="115714"/>
                                        </p:tgtEl>
                                      </p:cBhvr>
                                      <p:to x="100000" y="95000"/>
                                    </p:animScale>
                                    <p:animScale>
                                      <p:cBhvr>
                                        <p:cTn id="20" dur="166" decel="50000">
                                          <p:stCondLst>
                                            <p:cond delay="1834"/>
                                          </p:stCondLst>
                                        </p:cTn>
                                        <p:tgtEl>
                                          <p:spTgt spid="11571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descr="DSC02534"/>
          <p:cNvPicPr>
            <a:picLocks noChangeAspect="1" noChangeArrowheads="1"/>
          </p:cNvPicPr>
          <p:nvPr/>
        </p:nvPicPr>
        <p:blipFill>
          <a:blip r:embed="rId2"/>
          <a:srcRect/>
          <a:stretch>
            <a:fillRect/>
          </a:stretch>
        </p:blipFill>
        <p:spPr bwMode="auto">
          <a:xfrm>
            <a:off x="1012528" y="714356"/>
            <a:ext cx="7560000" cy="5397241"/>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116738"/>
                                        </p:tgtEl>
                                        <p:attrNameLst>
                                          <p:attrName>style.visibility</p:attrName>
                                        </p:attrNameLst>
                                      </p:cBhvr>
                                      <p:to>
                                        <p:strVal val="visible"/>
                                      </p:to>
                                    </p:set>
                                    <p:anim calcmode="lin" valueType="num">
                                      <p:cBhvr>
                                        <p:cTn id="7" dur="500" fill="hold"/>
                                        <p:tgtEl>
                                          <p:spTgt spid="116738"/>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116738"/>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116738"/>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1167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haussmann\haussmann\883262-1087154.jpg"/>
          <p:cNvPicPr>
            <a:picLocks noGrp="1" noChangeAspect="1" noChangeArrowheads="1"/>
          </p:cNvPicPr>
          <p:nvPr>
            <p:ph idx="1"/>
          </p:nvPr>
        </p:nvPicPr>
        <p:blipFill>
          <a:blip r:embed="rId2"/>
          <a:srcRect/>
          <a:stretch>
            <a:fillRect/>
          </a:stretch>
        </p:blipFill>
        <p:spPr bwMode="auto">
          <a:xfrm>
            <a:off x="1214414" y="857232"/>
            <a:ext cx="7236000" cy="5382663"/>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1000"/>
                                        <p:tgtEl>
                                          <p:spTgt spid="12290"/>
                                        </p:tgtEl>
                                      </p:cBhvr>
                                    </p:animEffect>
                                    <p:anim calcmode="lin" valueType="num">
                                      <p:cBhvr>
                                        <p:cTn id="8" dur="1000" fill="hold"/>
                                        <p:tgtEl>
                                          <p:spTgt spid="12290"/>
                                        </p:tgtEl>
                                        <p:attrNameLst>
                                          <p:attrName>ppt_x</p:attrName>
                                        </p:attrNameLst>
                                      </p:cBhvr>
                                      <p:tavLst>
                                        <p:tav tm="0">
                                          <p:val>
                                            <p:strVal val="#ppt_x"/>
                                          </p:val>
                                        </p:tav>
                                        <p:tav tm="100000">
                                          <p:val>
                                            <p:strVal val="#ppt_x"/>
                                          </p:val>
                                        </p:tav>
                                      </p:tavLst>
                                    </p:anim>
                                    <p:anim calcmode="lin" valueType="num">
                                      <p:cBhvr>
                                        <p:cTn id="9"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haussmann\haussmann\rmascarons\P1020234.JPG"/>
          <p:cNvPicPr>
            <a:picLocks noGrp="1" noChangeAspect="1" noChangeArrowheads="1"/>
          </p:cNvPicPr>
          <p:nvPr>
            <p:ph idx="1"/>
          </p:nvPr>
        </p:nvPicPr>
        <p:blipFill>
          <a:blip r:embed="rId2"/>
          <a:srcRect/>
          <a:stretch>
            <a:fillRect/>
          </a:stretch>
        </p:blipFill>
        <p:spPr bwMode="auto">
          <a:xfrm>
            <a:off x="1500166" y="571480"/>
            <a:ext cx="6858048" cy="6000792"/>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1357290" y="357166"/>
            <a:ext cx="6858048" cy="428628"/>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rPr>
              <a:t>Georges-Eugène</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Haussmann - Ses travaux</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fr-FR" sz="24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571472" y="1071546"/>
            <a:ext cx="8072494" cy="5214974"/>
          </a:xfrm>
          <a:solidFill>
            <a:schemeClr val="bg1"/>
          </a:solidFill>
        </p:spPr>
        <p:style>
          <a:lnRef idx="2">
            <a:schemeClr val="dk1">
              <a:shade val="50000"/>
            </a:schemeClr>
          </a:lnRef>
          <a:fillRef idx="1">
            <a:schemeClr val="dk1"/>
          </a:fillRef>
          <a:effectRef idx="0">
            <a:schemeClr val="dk1"/>
          </a:effectRef>
          <a:fontRef idx="minor">
            <a:schemeClr val="lt1"/>
          </a:fontRef>
        </p:style>
        <p:txBody>
          <a:bodyPr>
            <a:no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lvl="0" algn="justLow">
              <a:buNone/>
            </a:pPr>
            <a:r>
              <a:rPr lang="fr-FR" sz="2000" b="1" cap="all" dirty="0" smtClean="0">
                <a:ln/>
                <a:solidFill>
                  <a:schemeClr val="tx1"/>
                </a:solidFill>
                <a:effectLst>
                  <a:outerShdw blurRad="19685" dist="12700" dir="5400000" algn="tl" rotWithShape="0">
                    <a:schemeClr val="accent1">
                      <a:satMod val="130000"/>
                      <a:alpha val="60000"/>
                    </a:schemeClr>
                  </a:outerShdw>
                </a:effectLst>
              </a:rPr>
              <a:t>            </a:t>
            </a:r>
            <a:r>
              <a:rPr lang="fr-FR" sz="2000" b="1" dirty="0" smtClean="0">
                <a:ln/>
                <a:solidFill>
                  <a:schemeClr val="tx1"/>
                </a:solidFill>
                <a:effectLst>
                  <a:outerShdw blurRad="19685" dist="12700" dir="5400000" algn="tl" rotWithShape="0">
                    <a:schemeClr val="accent1">
                      <a:satMod val="130000"/>
                      <a:alpha val="60000"/>
                    </a:schemeClr>
                  </a:outerShdw>
                </a:effectLst>
              </a:rPr>
              <a:t>pour la première fois sans doute dans l'histoire, sous l'influence de napoléon iii et </a:t>
            </a:r>
            <a:r>
              <a:rPr lang="fr-FR" sz="2000" b="1" dirty="0" smtClean="0">
                <a:ln>
                  <a:solidFill>
                    <a:srgbClr val="FF0000"/>
                  </a:solidFill>
                </a:ln>
                <a:solidFill>
                  <a:srgbClr val="FF0000"/>
                </a:solidFill>
                <a:effectLst>
                  <a:outerShdw blurRad="19685" dist="12700" dir="5400000" algn="tl" rotWithShape="0">
                    <a:schemeClr val="accent1">
                      <a:satMod val="130000"/>
                      <a:alpha val="60000"/>
                    </a:schemeClr>
                  </a:outerShdw>
                </a:effectLst>
              </a:rPr>
              <a:t>d'</a:t>
            </a:r>
            <a:r>
              <a:rPr lang="fr-FR" sz="2000" b="1" dirty="0" err="1" smtClean="0">
                <a:ln>
                  <a:solidFill>
                    <a:srgbClr val="FF0000"/>
                  </a:solidFill>
                </a:ln>
                <a:solidFill>
                  <a:srgbClr val="FF0000"/>
                </a:solidFill>
                <a:effectLst>
                  <a:outerShdw blurRad="19685" dist="12700" dir="5400000" algn="tl" rotWithShape="0">
                    <a:schemeClr val="accent1">
                      <a:satMod val="130000"/>
                      <a:alpha val="60000"/>
                    </a:schemeClr>
                  </a:outerShdw>
                </a:effectLst>
              </a:rPr>
              <a:t>hausmann</a:t>
            </a:r>
            <a:r>
              <a:rPr lang="fr-FR" sz="2000" b="1" dirty="0" smtClean="0">
                <a:ln/>
                <a:solidFill>
                  <a:schemeClr val="tx1"/>
                </a:solidFill>
                <a:effectLst>
                  <a:outerShdw blurRad="19685" dist="12700" dir="5400000" algn="tl" rotWithShape="0">
                    <a:schemeClr val="accent1">
                      <a:satMod val="130000"/>
                      <a:alpha val="60000"/>
                    </a:schemeClr>
                  </a:outerShdw>
                </a:effectLst>
              </a:rPr>
              <a:t>, la ville est perçue dans son ensemble, comme un tout, et non plus comme une somme de quartiers, d'îlots et de pâtés de maisons qui se jouxtent tout en restant hermétiques les uns aux autres. c'est une des originalités fondamentales de l'urbanisme du second empire. on ne se contente plus de rénover quelques îlots ou de créer des quartiers nouveaux comme sous la monarchie de juillet. c'est toute la ville qu'on transforme et qu'on unifie.</a:t>
            </a:r>
            <a:br>
              <a:rPr lang="fr-FR" sz="2000" b="1" dirty="0" smtClean="0">
                <a:ln/>
                <a:solidFill>
                  <a:schemeClr val="tx1"/>
                </a:solidFill>
                <a:effectLst>
                  <a:outerShdw blurRad="19685" dist="12700" dir="5400000" algn="tl" rotWithShape="0">
                    <a:schemeClr val="accent1">
                      <a:satMod val="130000"/>
                      <a:alpha val="60000"/>
                    </a:schemeClr>
                  </a:outerShdw>
                </a:effectLst>
              </a:rPr>
            </a:br>
            <a:r>
              <a:rPr lang="fr-FR"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r>
            <a:br>
              <a:rPr lang="fr-FR" sz="20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br>
            <a:endParaRPr lang="fr-FR" sz="20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1"/>
                                          </p:val>
                                        </p:tav>
                                        <p:tav tm="100000">
                                          <p:val>
                                            <p:strVal val="#ppt_x"/>
                                          </p:val>
                                        </p:tav>
                                      </p:tavLst>
                                    </p:anim>
                                    <p:anim calcmode="lin" valueType="num">
                                      <p:cBhvr>
                                        <p:cTn id="9"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 calcmode="lin" valueType="num">
                                      <p:cBhvr>
                                        <p:cTn id="14" dur="500" fill="hold"/>
                                        <p:tgtEl>
                                          <p:spTgt spid="3">
                                            <p:bg/>
                                          </p:spTgt>
                                        </p:tgtEl>
                                        <p:attrNameLst>
                                          <p:attrName>ppt_w</p:attrName>
                                        </p:attrNameLst>
                                      </p:cBhvr>
                                      <p:tavLst>
                                        <p:tav tm="0">
                                          <p:val>
                                            <p:fltVal val="0"/>
                                          </p:val>
                                        </p:tav>
                                        <p:tav tm="100000">
                                          <p:val>
                                            <p:strVal val="#ppt_w"/>
                                          </p:val>
                                        </p:tav>
                                      </p:tavLst>
                                    </p:anim>
                                    <p:anim calcmode="lin" valueType="num">
                                      <p:cBhvr>
                                        <p:cTn id="15" dur="500" fill="hold"/>
                                        <p:tgtEl>
                                          <p:spTgt spid="3">
                                            <p:bg/>
                                          </p:spTgt>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p:cTn id="2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haussmann\haussmann\rmascarons\P1020447.JPG"/>
          <p:cNvPicPr>
            <a:picLocks noGrp="1" noChangeAspect="1" noChangeArrowheads="1"/>
          </p:cNvPicPr>
          <p:nvPr>
            <p:ph idx="1"/>
          </p:nvPr>
        </p:nvPicPr>
        <p:blipFill>
          <a:blip r:embed="rId2"/>
          <a:srcRect/>
          <a:stretch>
            <a:fillRect/>
          </a:stretch>
        </p:blipFill>
        <p:spPr bwMode="auto">
          <a:xfrm>
            <a:off x="1214414" y="928670"/>
            <a:ext cx="7073378" cy="5032379"/>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770" decel="100000"/>
                                        <p:tgtEl>
                                          <p:spTgt spid="3074"/>
                                        </p:tgtEl>
                                      </p:cBhvr>
                                    </p:animEffect>
                                    <p:animScale>
                                      <p:cBhvr>
                                        <p:cTn id="8" dur="770" decel="100000"/>
                                        <p:tgtEl>
                                          <p:spTgt spid="3074"/>
                                        </p:tgtEl>
                                      </p:cBhvr>
                                      <p:from x="10000" y="10000"/>
                                      <p:to x="200000" y="450000"/>
                                    </p:animScale>
                                    <p:animScale>
                                      <p:cBhvr>
                                        <p:cTn id="9" dur="1230" accel="100000" fill="hold">
                                          <p:stCondLst>
                                            <p:cond delay="770"/>
                                          </p:stCondLst>
                                        </p:cTn>
                                        <p:tgtEl>
                                          <p:spTgt spid="3074"/>
                                        </p:tgtEl>
                                      </p:cBhvr>
                                      <p:from x="200000" y="450000"/>
                                      <p:to x="100000" y="100000"/>
                                    </p:animScale>
                                    <p:set>
                                      <p:cBhvr>
                                        <p:cTn id="10" dur="770" fill="hold"/>
                                        <p:tgtEl>
                                          <p:spTgt spid="3074"/>
                                        </p:tgtEl>
                                        <p:attrNameLst>
                                          <p:attrName>ppt_x</p:attrName>
                                        </p:attrNameLst>
                                      </p:cBhvr>
                                      <p:to>
                                        <p:strVal val="(0.5)"/>
                                      </p:to>
                                    </p:set>
                                    <p:anim from="(0.5)" to="(#ppt_x)" calcmode="lin" valueType="num">
                                      <p:cBhvr>
                                        <p:cTn id="11" dur="1230" accel="100000" fill="hold">
                                          <p:stCondLst>
                                            <p:cond delay="770"/>
                                          </p:stCondLst>
                                        </p:cTn>
                                        <p:tgtEl>
                                          <p:spTgt spid="3074"/>
                                        </p:tgtEl>
                                        <p:attrNameLst>
                                          <p:attrName>ppt_x</p:attrName>
                                        </p:attrNameLst>
                                      </p:cBhvr>
                                    </p:anim>
                                    <p:set>
                                      <p:cBhvr>
                                        <p:cTn id="12" dur="770" fill="hold"/>
                                        <p:tgtEl>
                                          <p:spTgt spid="3074"/>
                                        </p:tgtEl>
                                        <p:attrNameLst>
                                          <p:attrName>ppt_y</p:attrName>
                                        </p:attrNameLst>
                                      </p:cBhvr>
                                      <p:to>
                                        <p:strVal val="(#ppt_y+0.4)"/>
                                      </p:to>
                                    </p:set>
                                    <p:anim from="(#ppt_y+0.4)" to="(#ppt_y)" calcmode="lin" valueType="num">
                                      <p:cBhvr>
                                        <p:cTn id="13" dur="1230" accel="100000" fill="hold">
                                          <p:stCondLst>
                                            <p:cond delay="770"/>
                                          </p:stCondLst>
                                        </p:cTn>
                                        <p:tgtEl>
                                          <p:spTgt spid="307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DSC02550_01"/>
          <p:cNvPicPr>
            <a:picLocks noChangeAspect="1" noChangeArrowheads="1"/>
          </p:cNvPicPr>
          <p:nvPr/>
        </p:nvPicPr>
        <p:blipFill>
          <a:blip r:embed="rId2"/>
          <a:srcRect/>
          <a:stretch>
            <a:fillRect/>
          </a:stretch>
        </p:blipFill>
        <p:spPr bwMode="auto">
          <a:xfrm>
            <a:off x="1000100" y="703905"/>
            <a:ext cx="7506853" cy="5436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17762"/>
                                        </p:tgtEl>
                                        <p:attrNameLst>
                                          <p:attrName>style.visibility</p:attrName>
                                        </p:attrNameLst>
                                      </p:cBhvr>
                                      <p:to>
                                        <p:strVal val="visible"/>
                                      </p:to>
                                    </p:set>
                                    <p:animEffect transition="in" filter="checkerboard(across)">
                                      <p:cBhvr>
                                        <p:cTn id="7" dur="500"/>
                                        <p:tgtEl>
                                          <p:spTgt spid="117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descr="DSC02561"/>
          <p:cNvPicPr>
            <a:picLocks noChangeAspect="1" noChangeArrowheads="1"/>
          </p:cNvPicPr>
          <p:nvPr/>
        </p:nvPicPr>
        <p:blipFill>
          <a:blip r:embed="rId2"/>
          <a:srcRect/>
          <a:stretch>
            <a:fillRect/>
          </a:stretch>
        </p:blipFill>
        <p:spPr bwMode="auto">
          <a:xfrm>
            <a:off x="959156" y="750390"/>
            <a:ext cx="7572428" cy="540224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18786"/>
                                        </p:tgtEl>
                                        <p:attrNameLst>
                                          <p:attrName>style.visibility</p:attrName>
                                        </p:attrNameLst>
                                      </p:cBhvr>
                                      <p:to>
                                        <p:strVal val="visible"/>
                                      </p:to>
                                    </p:set>
                                    <p:animEffect transition="in" filter="fade">
                                      <p:cBhvr>
                                        <p:cTn id="7" dur="1000"/>
                                        <p:tgtEl>
                                          <p:spTgt spid="118786"/>
                                        </p:tgtEl>
                                      </p:cBhvr>
                                    </p:animEffect>
                                    <p:anim calcmode="lin" valueType="num">
                                      <p:cBhvr>
                                        <p:cTn id="8" dur="1000" fill="hold"/>
                                        <p:tgtEl>
                                          <p:spTgt spid="118786"/>
                                        </p:tgtEl>
                                        <p:attrNameLst>
                                          <p:attrName>ppt_x</p:attrName>
                                        </p:attrNameLst>
                                      </p:cBhvr>
                                      <p:tavLst>
                                        <p:tav tm="0">
                                          <p:val>
                                            <p:strVal val="#ppt_x"/>
                                          </p:val>
                                        </p:tav>
                                        <p:tav tm="100000">
                                          <p:val>
                                            <p:strVal val="#ppt_x"/>
                                          </p:val>
                                        </p:tav>
                                      </p:tavLst>
                                    </p:anim>
                                    <p:anim calcmode="lin" valueType="num">
                                      <p:cBhvr>
                                        <p:cTn id="9" dur="1000" fill="hold"/>
                                        <p:tgtEl>
                                          <p:spTgt spid="1187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haussmann\haussmann\DSC02535.JPG"/>
          <p:cNvPicPr>
            <a:picLocks noGrp="1" noChangeAspect="1" noChangeArrowheads="1"/>
          </p:cNvPicPr>
          <p:nvPr>
            <p:ph idx="1"/>
          </p:nvPr>
        </p:nvPicPr>
        <p:blipFill>
          <a:blip r:embed="rId2"/>
          <a:srcRect l="913" t="-1288" r="-163" b="110"/>
          <a:stretch>
            <a:fillRect/>
          </a:stretch>
        </p:blipFill>
        <p:spPr bwMode="auto">
          <a:xfrm>
            <a:off x="1000100" y="714356"/>
            <a:ext cx="7560000" cy="549169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nodeType="clickEffect">
                                  <p:stCondLst>
                                    <p:cond delay="0"/>
                                  </p:stCondLst>
                                  <p:iterate type="lt">
                                    <p:tmPct val="10000"/>
                                  </p:iterate>
                                  <p:childTnLst>
                                    <p:set>
                                      <p:cBhvr>
                                        <p:cTn id="6" dur="1" fill="hold">
                                          <p:stCondLst>
                                            <p:cond delay="0"/>
                                          </p:stCondLst>
                                        </p:cTn>
                                        <p:tgtEl>
                                          <p:spTgt spid="13314"/>
                                        </p:tgtEl>
                                        <p:attrNameLst>
                                          <p:attrName>style.visibility</p:attrName>
                                        </p:attrNameLst>
                                      </p:cBhvr>
                                      <p:to>
                                        <p:strVal val="visible"/>
                                      </p:to>
                                    </p:set>
                                    <p:animEffect transition="in" filter="fade">
                                      <p:cBhvr>
                                        <p:cTn id="7" dur="1000"/>
                                        <p:tgtEl>
                                          <p:spTgt spid="13314"/>
                                        </p:tgtEl>
                                      </p:cBhvr>
                                    </p:animEffect>
                                    <p:anim calcmode="lin" valueType="num">
                                      <p:cBhvr>
                                        <p:cTn id="8" dur="1000" fill="hold"/>
                                        <p:tgtEl>
                                          <p:spTgt spid="13314"/>
                                        </p:tgtEl>
                                        <p:attrNameLst>
                                          <p:attrName>ppt_x</p:attrName>
                                        </p:attrNameLst>
                                      </p:cBhvr>
                                      <p:tavLst>
                                        <p:tav tm="0">
                                          <p:val>
                                            <p:strVal val="#ppt_x-.1"/>
                                          </p:val>
                                        </p:tav>
                                        <p:tav tm="100000">
                                          <p:val>
                                            <p:strVal val="#ppt_x"/>
                                          </p:val>
                                        </p:tav>
                                      </p:tavLst>
                                    </p:anim>
                                    <p:anim calcmode="lin" valueType="num">
                                      <p:cBhvr>
                                        <p:cTn id="9" dur="1000" fill="hold"/>
                                        <p:tgtEl>
                                          <p:spTgt spid="133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haussmann\haussmann\P1000144.JPG"/>
          <p:cNvPicPr>
            <a:picLocks noGrp="1" noChangeAspect="1" noChangeArrowheads="1"/>
          </p:cNvPicPr>
          <p:nvPr>
            <p:ph idx="1"/>
          </p:nvPr>
        </p:nvPicPr>
        <p:blipFill>
          <a:blip r:embed="rId2"/>
          <a:srcRect/>
          <a:stretch>
            <a:fillRect/>
          </a:stretch>
        </p:blipFill>
        <p:spPr bwMode="auto">
          <a:xfrm>
            <a:off x="1021232" y="710302"/>
            <a:ext cx="7524000" cy="5477173"/>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strVal val="#ppt_w+.3"/>
                                          </p:val>
                                        </p:tav>
                                        <p:tav tm="100000">
                                          <p:val>
                                            <p:strVal val="#ppt_w"/>
                                          </p:val>
                                        </p:tav>
                                      </p:tavLst>
                                    </p:anim>
                                    <p:anim calcmode="lin" valueType="num">
                                      <p:cBhvr>
                                        <p:cTn id="8" dur="1000" fill="hold"/>
                                        <p:tgtEl>
                                          <p:spTgt spid="14338"/>
                                        </p:tgtEl>
                                        <p:attrNameLst>
                                          <p:attrName>ppt_h</p:attrName>
                                        </p:attrNameLst>
                                      </p:cBhvr>
                                      <p:tavLst>
                                        <p:tav tm="0">
                                          <p:val>
                                            <p:strVal val="#ppt_h"/>
                                          </p:val>
                                        </p:tav>
                                        <p:tav tm="100000">
                                          <p:val>
                                            <p:strVal val="#ppt_h"/>
                                          </p:val>
                                        </p:tav>
                                      </p:tavLst>
                                    </p:anim>
                                    <p:animEffect transition="in" filter="fade">
                                      <p:cBhvr>
                                        <p:cTn id="9" dur="10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descr="P1020509"/>
          <p:cNvPicPr>
            <a:picLocks noChangeAspect="1" noChangeArrowheads="1"/>
          </p:cNvPicPr>
          <p:nvPr/>
        </p:nvPicPr>
        <p:blipFill>
          <a:blip r:embed="rId2"/>
          <a:srcRect/>
          <a:stretch>
            <a:fillRect/>
          </a:stretch>
        </p:blipFill>
        <p:spPr bwMode="auto">
          <a:xfrm>
            <a:off x="785786" y="1214422"/>
            <a:ext cx="7438482" cy="485778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19810"/>
                                        </p:tgtEl>
                                        <p:attrNameLst>
                                          <p:attrName>style.visibility</p:attrName>
                                        </p:attrNameLst>
                                      </p:cBhvr>
                                      <p:to>
                                        <p:strVal val="visible"/>
                                      </p:to>
                                    </p:set>
                                    <p:anim calcmode="lin" valueType="num">
                                      <p:cBhvr>
                                        <p:cTn id="7" dur="500" fill="hold"/>
                                        <p:tgtEl>
                                          <p:spTgt spid="119810"/>
                                        </p:tgtEl>
                                        <p:attrNameLst>
                                          <p:attrName>ppt_w</p:attrName>
                                        </p:attrNameLst>
                                      </p:cBhvr>
                                      <p:tavLst>
                                        <p:tav tm="0">
                                          <p:val>
                                            <p:fltVal val="0"/>
                                          </p:val>
                                        </p:tav>
                                        <p:tav tm="100000">
                                          <p:val>
                                            <p:strVal val="#ppt_w"/>
                                          </p:val>
                                        </p:tav>
                                      </p:tavLst>
                                    </p:anim>
                                    <p:anim calcmode="lin" valueType="num">
                                      <p:cBhvr>
                                        <p:cTn id="8" dur="500" fill="hold"/>
                                        <p:tgtEl>
                                          <p:spTgt spid="1198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857232"/>
            <a:ext cx="8229600" cy="1857388"/>
          </a:xfrm>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*Quelques définitions d’architecture et d’urbanisme pour bien comprendre les transformations opérées dans la capitale par Haussmann. Mode d’emploi d’une métamorphose.</a:t>
            </a:r>
            <a:endParaRPr lang="fr-FR" sz="2400"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from="(-#ppt_w/2)" to="(#ppt_x)" calcmode="lin" valueType="num">
                                      <p:cBhvr>
                                        <p:cTn id="7" dur="600" fill="hold">
                                          <p:stCondLst>
                                            <p:cond delay="0"/>
                                          </p:stCondLst>
                                        </p:cTn>
                                        <p:tgtEl>
                                          <p:spTgt spid="2"/>
                                        </p:tgtEl>
                                        <p:attrNameLst>
                                          <p:attrName>ppt_x</p:attrName>
                                        </p:attrNameLst>
                                      </p:cBhvr>
                                    </p:anim>
                                    <p:anim from="0" to="-1.0" calcmode="lin" valueType="num">
                                      <p:cBhvr>
                                        <p:cTn id="8" dur="200" decel="50000" autoRev="1" fill="hold">
                                          <p:stCondLst>
                                            <p:cond delay="600"/>
                                          </p:stCondLst>
                                        </p:cTn>
                                        <p:tgtEl>
                                          <p:spTgt spid="2"/>
                                        </p:tgtEl>
                                        <p:attrNameLst>
                                          <p:attrName>xshear</p:attrName>
                                        </p:attrNameLst>
                                      </p:cBhvr>
                                    </p:anim>
                                    <p:animScale>
                                      <p:cBhvr>
                                        <p:cTn id="9" dur="200" decel="100000" autoRev="1" fill="hold">
                                          <p:stCondLst>
                                            <p:cond delay="600"/>
                                          </p:stCondLst>
                                        </p:cTn>
                                        <p:tgtEl>
                                          <p:spTgt spid="2"/>
                                        </p:tgtEl>
                                      </p:cBhvr>
                                      <p:from x="100000" y="100000"/>
                                      <p:to x="80000" y="100000"/>
                                    </p:animScale>
                                    <p:anim by="(#ppt_h/3+#ppt_w*0.1)" calcmode="lin" valueType="num">
                                      <p:cBhvr additive="sum">
                                        <p:cTn id="10" dur="200" decel="100000" autoRev="1" fill="hold">
                                          <p:stCondLst>
                                            <p:cond delay="600"/>
                                          </p:stCondLst>
                                        </p:cTn>
                                        <p:tgtEl>
                                          <p:spTgt spid="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11150" y="513690"/>
            <a:ext cx="7772400" cy="5286412"/>
          </a:xfrm>
        </p:spPr>
        <p:txBody>
          <a:bodyPr>
            <a:normAutofit fontScale="550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sz="3200" b="1" u="sng" cap="all" dirty="0" smtClean="0">
                <a:ln w="0">
                  <a:solidFill>
                    <a:srgbClr val="FF0000"/>
                  </a:solidFill>
                </a:ln>
                <a:solidFill>
                  <a:srgbClr val="FF0000"/>
                </a:solidFill>
                <a:effectLst>
                  <a:outerShdw blurRad="50800" dist="38100" dir="5400000" algn="t" rotWithShape="0">
                    <a:prstClr val="black">
                      <a:alpha val="40000"/>
                    </a:prstClr>
                  </a:outerShdw>
                </a:effectLst>
              </a:rPr>
              <a:t>Alignement :</a:t>
            </a:r>
          </a:p>
          <a:p>
            <a:pPr algn="justLow">
              <a:buNone/>
            </a:pPr>
            <a:r>
              <a:rPr lang="fr-FR" sz="3600" b="1" cap="all" dirty="0" smtClean="0">
                <a:ln w="0">
                  <a:solidFill>
                    <a:schemeClr val="tx1"/>
                  </a:solidFill>
                </a:ln>
                <a:effectLst>
                  <a:outerShdw blurRad="50800" dist="38100" dir="5400000" algn="t" rotWithShape="0">
                    <a:prstClr val="black">
                      <a:alpha val="40000"/>
                    </a:prstClr>
                  </a:outerShdw>
                </a:effectLst>
              </a:rPr>
              <a:t>              </a:t>
            </a:r>
            <a:r>
              <a:rPr lang="fr-FR" sz="3600" b="1" dirty="0" smtClean="0">
                <a:ln w="0">
                  <a:solidFill>
                    <a:schemeClr val="tx1"/>
                  </a:solidFill>
                </a:ln>
                <a:effectLst>
                  <a:outerShdw blurRad="50800" dist="38100" dir="5400000" algn="t" rotWithShape="0">
                    <a:prstClr val="black">
                      <a:alpha val="40000"/>
                    </a:prstClr>
                  </a:outerShdw>
                </a:effectLst>
              </a:rPr>
              <a:t>disposition en ligne des maisons ou des immeubles ; cet alignement est parallèle à la bordure de la voie et du trottoir. </a:t>
            </a:r>
          </a:p>
          <a:p>
            <a:pPr>
              <a:buNone/>
            </a:pPr>
            <a:endParaRPr lang="fr-FR" sz="3200" b="1" dirty="0" smtClean="0">
              <a:ln w="0">
                <a:solidFill>
                  <a:schemeClr val="tx1"/>
                </a:solidFill>
              </a:ln>
              <a:effectLst>
                <a:outerShdw blurRad="50800" dist="38100" dir="5400000" algn="t" rotWithShape="0">
                  <a:prstClr val="black">
                    <a:alpha val="40000"/>
                  </a:prstClr>
                </a:outerShdw>
              </a:effectLst>
            </a:endParaRPr>
          </a:p>
          <a:p>
            <a:pPr>
              <a:buNone/>
            </a:pPr>
            <a:r>
              <a:rPr lang="fr-FR" sz="3200" b="1" u="sng" cap="all" dirty="0" smtClean="0">
                <a:ln w="0">
                  <a:solidFill>
                    <a:srgbClr val="FF0000"/>
                  </a:solidFill>
                </a:ln>
                <a:solidFill>
                  <a:srgbClr val="FF0000"/>
                </a:solidFill>
                <a:effectLst>
                  <a:outerShdw blurRad="50800" dist="38100" dir="5400000" algn="t" rotWithShape="0">
                    <a:prstClr val="black">
                      <a:alpha val="40000"/>
                    </a:prstClr>
                  </a:outerShdw>
                </a:effectLst>
              </a:rPr>
              <a:t>Avenue :</a:t>
            </a:r>
          </a:p>
          <a:p>
            <a:pPr>
              <a:buNone/>
            </a:pPr>
            <a:r>
              <a:rPr lang="fr-FR" sz="3600" b="1" dirty="0" smtClean="0">
                <a:ln w="0">
                  <a:solidFill>
                    <a:schemeClr val="tx1"/>
                  </a:solidFill>
                </a:ln>
                <a:effectLst>
                  <a:outerShdw blurRad="50800" dist="38100" dir="5400000" algn="t" rotWithShape="0">
                    <a:prstClr val="black">
                      <a:alpha val="40000"/>
                    </a:prstClr>
                  </a:outerShdw>
                </a:effectLst>
              </a:rPr>
              <a:t>                voie large, plantée d’arbres, qui conduit à un monument, à un château ou à toute construction, et qui sort de la ville. </a:t>
            </a:r>
          </a:p>
          <a:p>
            <a:pPr>
              <a:buNone/>
            </a:pPr>
            <a:endParaRPr lang="fr-FR" sz="3200" b="1" dirty="0" smtClean="0">
              <a:ln w="0">
                <a:solidFill>
                  <a:schemeClr val="tx1"/>
                </a:solidFill>
              </a:ln>
              <a:effectLst>
                <a:outerShdw blurRad="50800" dist="38100" dir="5400000" algn="t" rotWithShape="0">
                  <a:prstClr val="black">
                    <a:alpha val="40000"/>
                  </a:prstClr>
                </a:outerShdw>
              </a:effectLst>
            </a:endParaRPr>
          </a:p>
          <a:p>
            <a:pPr>
              <a:buNone/>
            </a:pPr>
            <a:r>
              <a:rPr lang="fr-FR" sz="3200" b="1" u="sng" cap="all" dirty="0" smtClean="0">
                <a:ln w="0">
                  <a:solidFill>
                    <a:srgbClr val="FF0000"/>
                  </a:solidFill>
                </a:ln>
                <a:solidFill>
                  <a:srgbClr val="FF0000"/>
                </a:solidFill>
                <a:effectLst>
                  <a:outerShdw blurRad="50800" dist="38100" dir="5400000" algn="t" rotWithShape="0">
                    <a:prstClr val="black">
                      <a:alpha val="40000"/>
                    </a:prstClr>
                  </a:outerShdw>
                </a:effectLst>
              </a:rPr>
              <a:t>Barrières et fortifications :</a:t>
            </a:r>
          </a:p>
          <a:p>
            <a:pPr algn="justLow">
              <a:buNone/>
            </a:pPr>
            <a:r>
              <a:rPr lang="fr-FR" sz="3200" b="1" cap="all" dirty="0" smtClean="0">
                <a:ln w="0">
                  <a:solidFill>
                    <a:schemeClr val="tx1"/>
                  </a:solidFill>
                </a:ln>
                <a:effectLst>
                  <a:outerShdw blurRad="50800" dist="38100" dir="5400000" algn="t" rotWithShape="0">
                    <a:prstClr val="black">
                      <a:alpha val="40000"/>
                    </a:prstClr>
                  </a:outerShdw>
                </a:effectLst>
              </a:rPr>
              <a:t>                 </a:t>
            </a:r>
            <a:r>
              <a:rPr lang="fr-FR" sz="3600" b="1" dirty="0" smtClean="0">
                <a:ln w="0">
                  <a:solidFill>
                    <a:schemeClr val="tx1"/>
                  </a:solidFill>
                </a:ln>
                <a:effectLst>
                  <a:outerShdw blurRad="50800" dist="38100" dir="5400000" algn="t" rotWithShape="0">
                    <a:prstClr val="black">
                      <a:alpha val="40000"/>
                    </a:prstClr>
                  </a:outerShdw>
                </a:effectLst>
              </a:rPr>
              <a:t>limites successives qui structuraient encore paris en </a:t>
            </a:r>
            <a:r>
              <a:rPr lang="fr-FR" sz="3600" b="1" dirty="0" smtClean="0">
                <a:ln w="0">
                  <a:solidFill>
                    <a:srgbClr val="FF0000"/>
                  </a:solidFill>
                </a:ln>
                <a:solidFill>
                  <a:srgbClr val="FF0000"/>
                </a:solidFill>
                <a:effectLst>
                  <a:outerShdw blurRad="50800" dist="38100" dir="5400000" algn="t" rotWithShape="0">
                    <a:prstClr val="black">
                      <a:alpha val="40000"/>
                    </a:prstClr>
                  </a:outerShdw>
                </a:effectLst>
              </a:rPr>
              <a:t>1853</a:t>
            </a:r>
            <a:r>
              <a:rPr lang="fr-FR" sz="3600" b="1" dirty="0" smtClean="0">
                <a:ln w="0">
                  <a:solidFill>
                    <a:schemeClr val="tx1"/>
                  </a:solidFill>
                </a:ln>
                <a:effectLst>
                  <a:outerShdw blurRad="50800" dist="38100" dir="5400000" algn="t" rotWithShape="0">
                    <a:prstClr val="black">
                      <a:alpha val="40000"/>
                    </a:prstClr>
                  </a:outerShdw>
                </a:effectLst>
              </a:rPr>
              <a:t> avant l’intervention </a:t>
            </a:r>
            <a:r>
              <a:rPr lang="fr-FR" sz="3600" b="1" dirty="0" smtClean="0">
                <a:ln w="0">
                  <a:solidFill>
                    <a:srgbClr val="FF0000"/>
                  </a:solidFill>
                </a:ln>
                <a:solidFill>
                  <a:srgbClr val="FF0000"/>
                </a:solidFill>
                <a:effectLst>
                  <a:outerShdw blurRad="50800" dist="38100" dir="5400000" algn="t" rotWithShape="0">
                    <a:prstClr val="black">
                      <a:alpha val="40000"/>
                    </a:prstClr>
                  </a:outerShdw>
                </a:effectLst>
              </a:rPr>
              <a:t>d’</a:t>
            </a:r>
            <a:r>
              <a:rPr lang="fr-FR" sz="3600" b="1" dirty="0" err="1" smtClean="0">
                <a:ln w="0">
                  <a:solidFill>
                    <a:srgbClr val="FF0000"/>
                  </a:solidFill>
                </a:ln>
                <a:solidFill>
                  <a:srgbClr val="FF0000"/>
                </a:solidFill>
                <a:effectLst>
                  <a:outerShdw blurRad="50800" dist="38100" dir="5400000" algn="t" rotWithShape="0">
                    <a:prstClr val="black">
                      <a:alpha val="40000"/>
                    </a:prstClr>
                  </a:outerShdw>
                </a:effectLst>
              </a:rPr>
              <a:t>haussmann</a:t>
            </a:r>
            <a:r>
              <a:rPr lang="fr-FR" sz="3600" b="1" dirty="0" smtClean="0">
                <a:ln w="0">
                  <a:solidFill>
                    <a:srgbClr val="FF0000"/>
                  </a:solidFill>
                </a:ln>
                <a:solidFill>
                  <a:srgbClr val="FF0000"/>
                </a:solidFill>
                <a:effectLst>
                  <a:outerShdw blurRad="50800" dist="38100" dir="5400000" algn="t" rotWithShape="0">
                    <a:prstClr val="black">
                      <a:alpha val="40000"/>
                    </a:prstClr>
                  </a:outerShdw>
                </a:effectLst>
              </a:rPr>
              <a:t> </a:t>
            </a:r>
            <a:r>
              <a:rPr lang="fr-FR" sz="3600" b="1" dirty="0" smtClean="0">
                <a:ln w="0">
                  <a:solidFill>
                    <a:schemeClr val="tx1"/>
                  </a:solidFill>
                </a:ln>
                <a:effectLst>
                  <a:outerShdw blurRad="50800" dist="38100" dir="5400000" algn="t" rotWithShape="0">
                    <a:prstClr val="black">
                      <a:alpha val="40000"/>
                    </a:prstClr>
                  </a:outerShdw>
                </a:effectLst>
              </a:rPr>
              <a:t>: barrière d’octroi des fermiers généraux (qui correspond aux deux lignes aériennes du métro) et fortifications (situées à l’emplacement de l’actuel périphérique). jusqu’à l’annexion de </a:t>
            </a:r>
            <a:r>
              <a:rPr lang="fr-FR" sz="3600" b="1" dirty="0" smtClean="0">
                <a:ln w="0">
                  <a:solidFill>
                    <a:srgbClr val="FF0000"/>
                  </a:solidFill>
                </a:ln>
                <a:solidFill>
                  <a:srgbClr val="FF0000"/>
                </a:solidFill>
                <a:effectLst>
                  <a:outerShdw blurRad="50800" dist="38100" dir="5400000" algn="t" rotWithShape="0">
                    <a:prstClr val="black">
                      <a:alpha val="40000"/>
                    </a:prstClr>
                  </a:outerShdw>
                </a:effectLst>
              </a:rPr>
              <a:t>1860</a:t>
            </a:r>
            <a:r>
              <a:rPr lang="fr-FR" sz="3600" b="1" dirty="0" smtClean="0">
                <a:ln w="0">
                  <a:solidFill>
                    <a:schemeClr val="tx1"/>
                  </a:solidFill>
                </a:ln>
                <a:effectLst>
                  <a:outerShdw blurRad="50800" dist="38100" dir="5400000" algn="t" rotWithShape="0">
                    <a:prstClr val="black">
                      <a:alpha val="40000"/>
                    </a:prstClr>
                  </a:outerShdw>
                </a:effectLst>
              </a:rPr>
              <a:t>, les portes de la ville sont disposées dans l’enceinte des barrières (étoile, nation, Denfert-Rochereau) où l’on payait l’octroi et qui étaient les limites administratives de la ville, avant l’annexion des communes périphériques de 1860. </a:t>
            </a:r>
            <a:br>
              <a:rPr lang="fr-FR" sz="3600" b="1" dirty="0" smtClean="0">
                <a:ln w="0">
                  <a:solidFill>
                    <a:schemeClr val="tx1"/>
                  </a:solidFill>
                </a:ln>
                <a:effectLst>
                  <a:outerShdw blurRad="50800" dist="38100" dir="5400000" algn="t" rotWithShape="0">
                    <a:prstClr val="black">
                      <a:alpha val="40000"/>
                    </a:prstClr>
                  </a:outerShdw>
                </a:effectLst>
              </a:rPr>
            </a:br>
            <a:r>
              <a:rPr lang="fr-FR" sz="3600" b="1" dirty="0" smtClean="0">
                <a:ln w="0">
                  <a:solidFill>
                    <a:schemeClr val="tx1"/>
                  </a:solidFill>
                </a:ln>
                <a:effectLst>
                  <a:outerShdw blurRad="50800" dist="38100" dir="5400000" algn="t" rotWithShape="0">
                    <a:prstClr val="black">
                      <a:alpha val="40000"/>
                    </a:prstClr>
                  </a:outerShdw>
                </a:effectLst>
              </a:rPr>
              <a:t>les fortifications, quant à elles, sont alors des ouvrages de défense et des limites militaires. </a:t>
            </a:r>
          </a:p>
          <a:p>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p:cTn id="2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p:cTn id="37"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500034" y="642918"/>
            <a:ext cx="8258204" cy="5324492"/>
          </a:xfrm>
        </p:spPr>
        <p:txBody>
          <a:bodyPr>
            <a:normAutofit fontScale="700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sz="2800" b="1" u="sng" cap="all" dirty="0" smtClean="0">
                <a:ln w="0">
                  <a:solidFill>
                    <a:srgbClr val="FF0000"/>
                  </a:solidFill>
                </a:ln>
                <a:solidFill>
                  <a:srgbClr val="FF0000"/>
                </a:solidFill>
                <a:effectLst>
                  <a:outerShdw blurRad="50800" dist="38100" dir="5400000" algn="t" rotWithShape="0">
                    <a:prstClr val="black">
                      <a:alpha val="40000"/>
                    </a:prstClr>
                  </a:outerShdw>
                </a:effectLst>
              </a:rPr>
              <a:t>Cadastre :</a:t>
            </a:r>
          </a:p>
          <a:p>
            <a:pPr algn="justLow">
              <a:buNone/>
            </a:pPr>
            <a:r>
              <a:rPr lang="fr-FR" sz="2800" b="1" dirty="0" smtClean="0">
                <a:ln w="0">
                  <a:solidFill>
                    <a:schemeClr val="tx1"/>
                  </a:solidFill>
                </a:ln>
                <a:effectLst>
                  <a:outerShdw blurRad="50800" dist="38100" dir="5400000" algn="t" rotWithShape="0">
                    <a:prstClr val="black">
                      <a:alpha val="40000"/>
                    </a:prstClr>
                  </a:outerShdw>
                </a:effectLst>
              </a:rPr>
              <a:t>                       registre public, instauré par napoléon </a:t>
            </a:r>
            <a:r>
              <a:rPr lang="fr-FR" sz="2800" b="1" dirty="0" err="1" smtClean="0">
                <a:ln w="0">
                  <a:solidFill>
                    <a:schemeClr val="tx1"/>
                  </a:solidFill>
                </a:ln>
                <a:effectLst>
                  <a:outerShdw blurRad="50800" dist="38100" dir="5400000" algn="t" rotWithShape="0">
                    <a:prstClr val="black">
                      <a:alpha val="40000"/>
                    </a:prstClr>
                  </a:outerShdw>
                </a:effectLst>
              </a:rPr>
              <a:t>i</a:t>
            </a:r>
            <a:r>
              <a:rPr lang="fr-FR" sz="2800" b="1" baseline="30000" dirty="0" err="1" smtClean="0">
                <a:ln w="0">
                  <a:solidFill>
                    <a:schemeClr val="tx1"/>
                  </a:solidFill>
                </a:ln>
                <a:effectLst>
                  <a:outerShdw blurRad="50800" dist="38100" dir="5400000" algn="t" rotWithShape="0">
                    <a:prstClr val="black">
                      <a:alpha val="40000"/>
                    </a:prstClr>
                  </a:outerShdw>
                </a:effectLst>
              </a:rPr>
              <a:t>er</a:t>
            </a:r>
            <a:r>
              <a:rPr lang="fr-FR" sz="2800" b="1" dirty="0" smtClean="0">
                <a:ln w="0">
                  <a:solidFill>
                    <a:schemeClr val="tx1"/>
                  </a:solidFill>
                </a:ln>
                <a:effectLst>
                  <a:outerShdw blurRad="50800" dist="38100" dir="5400000" algn="t" rotWithShape="0">
                    <a:prstClr val="black">
                      <a:alpha val="40000"/>
                    </a:prstClr>
                  </a:outerShdw>
                </a:effectLst>
              </a:rPr>
              <a:t> ; sous la forme d’un plan, il définit les limites des propriétés et dessine toutes les parcelles de la ville. on l’appelle aussi « plan parcellaire ». </a:t>
            </a:r>
            <a:endParaRPr lang="fr-FR" sz="2800" b="1" cap="all" dirty="0" smtClean="0">
              <a:ln w="0">
                <a:solidFill>
                  <a:schemeClr val="tx1"/>
                </a:solidFill>
              </a:ln>
              <a:effectLst>
                <a:outerShdw blurRad="50800" dist="38100" dir="5400000" algn="t" rotWithShape="0">
                  <a:prstClr val="black">
                    <a:alpha val="40000"/>
                  </a:prstClr>
                </a:outerShdw>
              </a:effectLst>
            </a:endParaRPr>
          </a:p>
          <a:p>
            <a:pPr>
              <a:buNone/>
            </a:pPr>
            <a:r>
              <a:rPr lang="fr-FR" sz="2800" b="1" u="sng" cap="all" dirty="0" smtClean="0">
                <a:ln w="0">
                  <a:solidFill>
                    <a:srgbClr val="FF0000"/>
                  </a:solidFill>
                </a:ln>
                <a:solidFill>
                  <a:srgbClr val="FF0000"/>
                </a:solidFill>
                <a:effectLst>
                  <a:outerShdw blurRad="50800" dist="38100" dir="5400000" algn="t" rotWithShape="0">
                    <a:prstClr val="black">
                      <a:alpha val="40000"/>
                    </a:prstClr>
                  </a:outerShdw>
                </a:effectLst>
              </a:rPr>
              <a:t>Corniche :</a:t>
            </a:r>
          </a:p>
          <a:p>
            <a:pPr>
              <a:buNone/>
            </a:pPr>
            <a:r>
              <a:rPr lang="fr-FR" sz="2800" b="1" cap="all" dirty="0" smtClean="0">
                <a:ln w="0">
                  <a:solidFill>
                    <a:schemeClr val="tx1"/>
                  </a:solidFill>
                </a:ln>
                <a:effectLst>
                  <a:outerShdw blurRad="50800" dist="38100" dir="5400000" algn="t" rotWithShape="0">
                    <a:prstClr val="black">
                      <a:alpha val="40000"/>
                    </a:prstClr>
                  </a:outerShdw>
                </a:effectLst>
              </a:rPr>
              <a:t>                        </a:t>
            </a:r>
            <a:r>
              <a:rPr lang="fr-FR" sz="2800" b="1" dirty="0" smtClean="0">
                <a:ln w="0">
                  <a:solidFill>
                    <a:schemeClr val="tx1"/>
                  </a:solidFill>
                </a:ln>
                <a:effectLst>
                  <a:outerShdw blurRad="50800" dist="38100" dir="5400000" algn="t" rotWithShape="0">
                    <a:prstClr val="black">
                      <a:alpha val="40000"/>
                    </a:prstClr>
                  </a:outerShdw>
                </a:effectLst>
              </a:rPr>
              <a:t>ornement en relief, horizontal, et en hauteur, disposé sur une façade ou à l’intérieur des pièces.</a:t>
            </a:r>
            <a:endParaRPr lang="fr-FR" sz="2800" b="1" cap="all" dirty="0" smtClean="0">
              <a:ln w="0">
                <a:solidFill>
                  <a:schemeClr val="tx1"/>
                </a:solidFill>
              </a:ln>
              <a:effectLst>
                <a:outerShdw blurRad="50800" dist="38100" dir="5400000" algn="t" rotWithShape="0">
                  <a:prstClr val="black">
                    <a:alpha val="40000"/>
                  </a:prstClr>
                </a:outerShdw>
              </a:effectLst>
            </a:endParaRPr>
          </a:p>
          <a:p>
            <a:pPr>
              <a:buNone/>
            </a:pPr>
            <a:r>
              <a:rPr lang="fr-FR" sz="2800" b="1" cap="all" dirty="0" smtClean="0">
                <a:ln w="0">
                  <a:solidFill>
                    <a:schemeClr val="tx1"/>
                  </a:solidFill>
                </a:ln>
                <a:effectLst>
                  <a:outerShdw blurRad="50800" dist="38100" dir="5400000" algn="t" rotWithShape="0">
                    <a:prstClr val="black">
                      <a:alpha val="40000"/>
                    </a:prstClr>
                  </a:outerShdw>
                </a:effectLst>
              </a:rPr>
              <a:t> </a:t>
            </a:r>
            <a:r>
              <a:rPr lang="fr-FR" sz="2800" b="1" u="sng" cap="all" dirty="0" smtClean="0">
                <a:ln w="0">
                  <a:solidFill>
                    <a:srgbClr val="FF0000"/>
                  </a:solidFill>
                </a:ln>
                <a:solidFill>
                  <a:srgbClr val="FF0000"/>
                </a:solidFill>
                <a:effectLst>
                  <a:outerShdw blurRad="50800" dist="38100" dir="5400000" algn="t" rotWithShape="0">
                    <a:prstClr val="black">
                      <a:alpha val="40000"/>
                    </a:prstClr>
                  </a:outerShdw>
                </a:effectLst>
              </a:rPr>
              <a:t>Expropriation : </a:t>
            </a:r>
          </a:p>
          <a:p>
            <a:pPr>
              <a:buNone/>
            </a:pPr>
            <a:r>
              <a:rPr lang="fr-FR" sz="2800" b="1" cap="all" dirty="0" smtClean="0">
                <a:ln w="0">
                  <a:solidFill>
                    <a:schemeClr val="tx1"/>
                  </a:solidFill>
                </a:ln>
                <a:effectLst>
                  <a:outerShdw blurRad="50800" dist="38100" dir="5400000" algn="t" rotWithShape="0">
                    <a:prstClr val="black">
                      <a:alpha val="40000"/>
                    </a:prstClr>
                  </a:outerShdw>
                </a:effectLst>
              </a:rPr>
              <a:t>                        </a:t>
            </a:r>
            <a:r>
              <a:rPr lang="fr-FR" sz="2800" b="1" dirty="0" smtClean="0">
                <a:ln w="0">
                  <a:solidFill>
                    <a:schemeClr val="tx1"/>
                  </a:solidFill>
                </a:ln>
                <a:effectLst>
                  <a:outerShdw blurRad="50800" dist="38100" dir="5400000" algn="t" rotWithShape="0">
                    <a:prstClr val="black">
                      <a:alpha val="40000"/>
                    </a:prstClr>
                  </a:outerShdw>
                </a:effectLst>
              </a:rPr>
              <a:t>procédure juridique qui permet d’ôter à un particulier la toute propriété d’un bien par voie légale, dite « d’utilité publique », en échange d’une indemnisation. </a:t>
            </a:r>
            <a:br>
              <a:rPr lang="fr-FR" sz="2800" b="1" dirty="0" smtClean="0">
                <a:ln w="0">
                  <a:solidFill>
                    <a:schemeClr val="tx1"/>
                  </a:solidFill>
                </a:ln>
                <a:effectLst>
                  <a:outerShdw blurRad="50800" dist="38100" dir="5400000" algn="t" rotWithShape="0">
                    <a:prstClr val="black">
                      <a:alpha val="40000"/>
                    </a:prstClr>
                  </a:outerShdw>
                </a:effectLst>
              </a:rPr>
            </a:br>
            <a:r>
              <a:rPr lang="fr-FR" sz="2800" b="1" dirty="0" smtClean="0">
                <a:ln w="0">
                  <a:solidFill>
                    <a:schemeClr val="tx1"/>
                  </a:solidFill>
                </a:ln>
                <a:effectLst>
                  <a:outerShdw blurRad="50800" dist="38100" dir="5400000" algn="t" rotWithShape="0">
                    <a:prstClr val="black">
                      <a:alpha val="40000"/>
                    </a:prstClr>
                  </a:outerShdw>
                </a:effectLst>
              </a:rPr>
              <a:t>          c’est l’outil de la transformation de la ville sous napoléon iii. cette mesure permet aux projets de ne pas être freinés par les propriétés privées. deux lois fondamentales concrétisent cette volonté : celle de 1841, qui règle les « causes d’utilité publique », afin de faire passer tout droit le chemin de fer jusqu’au cœur des villes. et celle de </a:t>
            </a:r>
            <a:r>
              <a:rPr lang="fr-FR" sz="2800" b="1" dirty="0" smtClean="0">
                <a:ln w="0">
                  <a:solidFill>
                    <a:srgbClr val="FF0000"/>
                  </a:solidFill>
                </a:ln>
                <a:solidFill>
                  <a:srgbClr val="FF0000"/>
                </a:solidFill>
                <a:effectLst>
                  <a:outerShdw blurRad="50800" dist="38100" dir="5400000" algn="t" rotWithShape="0">
                    <a:prstClr val="black">
                      <a:alpha val="40000"/>
                    </a:prstClr>
                  </a:outerShdw>
                </a:effectLst>
              </a:rPr>
              <a:t>1850</a:t>
            </a:r>
            <a:r>
              <a:rPr lang="fr-FR" sz="2800" b="1" dirty="0" smtClean="0">
                <a:ln w="0">
                  <a:solidFill>
                    <a:schemeClr val="tx1"/>
                  </a:solidFill>
                </a:ln>
                <a:effectLst>
                  <a:outerShdw blurRad="50800" dist="38100" dir="5400000" algn="t" rotWithShape="0">
                    <a:prstClr val="black">
                      <a:alpha val="40000"/>
                    </a:prstClr>
                  </a:outerShdw>
                </a:effectLst>
              </a:rPr>
              <a:t>, qui autorise l’expropriation des îlots pour cause d’insalubrité. </a:t>
            </a:r>
          </a:p>
          <a:p>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p:cTn id="3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214290"/>
            <a:ext cx="8286808" cy="564360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360000" indent="-457200"/>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Gabarit:</a:t>
            </a:r>
            <a:r>
              <a:rPr lang="fr-FR" sz="2000" b="1" cap="all" spc="0" dirty="0" smtClean="0">
                <a:ln w="0">
                  <a:solidFill>
                    <a:srgbClr val="FF0000"/>
                  </a:solidFill>
                </a:ln>
                <a:solidFill>
                  <a:srgbClr val="FF0000"/>
                </a:solidFill>
                <a:effectLst>
                  <a:outerShdw blurRad="50800" dist="38100" dir="5400000" algn="t" rotWithShape="0">
                    <a:prstClr val="black">
                      <a:alpha val="40000"/>
                    </a:prstClr>
                  </a:outerShdw>
                </a:effectLst>
              </a:rPr>
              <a:t/>
            </a:r>
            <a:br>
              <a:rPr lang="fr-FR" sz="2000" b="1" cap="all" spc="0" dirty="0" smtClean="0">
                <a:ln w="0">
                  <a:solidFill>
                    <a:srgbClr val="FF0000"/>
                  </a:solidFill>
                </a:ln>
                <a:solidFill>
                  <a:srgbClr val="FF0000"/>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dirty="0" smtClean="0">
                <a:ln w="0">
                  <a:solidFill>
                    <a:schemeClr val="tx1"/>
                  </a:solidFill>
                </a:ln>
                <a:solidFill>
                  <a:schemeClr val="tx1"/>
                </a:solidFill>
                <a:effectLst>
                  <a:outerShdw blurRad="50800" dist="38100" dir="5400000" algn="t" rotWithShape="0">
                    <a:prstClr val="black">
                      <a:alpha val="40000"/>
                    </a:prstClr>
                  </a:outerShdw>
                </a:effectLst>
                <a:latin typeface="+mn-lt"/>
                <a:ea typeface="+mn-ea"/>
                <a:cs typeface="+mn-cs"/>
              </a:rPr>
              <a:t>      pour les architectes, modèle théorique qui     définit les règles à   respecter pour       dessiner les immeubles. le gabarit indique ainsi la hauteur permise des façades, les retraits possibles, les saillies, les balcons, les pentes de toiture. il ne s’intéresse a priori qu’à l’aspect du bâtiment sur la voie publique. un gabarit strict est imposé par les services de la ville concernant la hauteur des immeubles ; celle-ci est établie en fonction de la largeur de la voie. </a:t>
            </a:r>
            <a:br>
              <a:rPr lang="fr-FR" sz="2000" b="1" dirty="0" smtClean="0">
                <a:ln w="0">
                  <a:solidFill>
                    <a:schemeClr val="tx1"/>
                  </a:solidFill>
                </a:ln>
                <a:solidFill>
                  <a:schemeClr val="tx1"/>
                </a:solidFill>
                <a:effectLst>
                  <a:outerShdw blurRad="50800" dist="38100" dir="5400000" algn="t" rotWithShape="0">
                    <a:prstClr val="black">
                      <a:alpha val="40000"/>
                    </a:prstClr>
                  </a:outerShdw>
                </a:effectLst>
                <a:latin typeface="+mn-lt"/>
                <a:ea typeface="+mn-ea"/>
                <a:cs typeface="+mn-cs"/>
              </a:rPr>
            </a:br>
            <a:r>
              <a:rPr lang="fr-FR" sz="2000" b="1" dirty="0" smtClean="0">
                <a:ln w="0">
                  <a:solidFill>
                    <a:schemeClr val="tx1"/>
                  </a:solidFill>
                </a:ln>
                <a:solidFill>
                  <a:schemeClr val="tx1"/>
                </a:solidFill>
                <a:effectLst>
                  <a:outerShdw blurRad="50800" dist="38100" dir="5400000" algn="t" rotWithShape="0">
                    <a:prstClr val="black">
                      <a:alpha val="40000"/>
                    </a:prstClr>
                  </a:outerShdw>
                </a:effectLst>
                <a:latin typeface="+mn-lt"/>
                <a:ea typeface="+mn-ea"/>
                <a:cs typeface="+mn-cs"/>
              </a:rPr>
              <a:t/>
            </a:r>
            <a:br>
              <a:rPr lang="fr-FR" sz="2000" b="1" dirty="0" smtClean="0">
                <a:ln w="0">
                  <a:solidFill>
                    <a:schemeClr val="tx1"/>
                  </a:solidFill>
                </a:ln>
                <a:solidFill>
                  <a:schemeClr val="tx1"/>
                </a:solidFill>
                <a:effectLst>
                  <a:outerShdw blurRad="50800" dist="38100" dir="5400000" algn="t" rotWithShape="0">
                    <a:prstClr val="black">
                      <a:alpha val="40000"/>
                    </a:prstClr>
                  </a:outerShdw>
                </a:effectLst>
                <a:latin typeface="+mn-lt"/>
                <a:ea typeface="+mn-ea"/>
                <a:cs typeface="+mn-cs"/>
              </a:rPr>
            </a:br>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Îlot: </a:t>
            </a:r>
            <a:r>
              <a:rPr lang="fr-FR" sz="2000" b="1" cap="all" spc="-150" dirty="0" smtClean="0">
                <a:ln w="0">
                  <a:solidFill>
                    <a:srgbClr val="FF0000"/>
                  </a:solidFill>
                </a:ln>
                <a:solidFill>
                  <a:srgbClr val="FF0000"/>
                </a:solidFill>
                <a:effectLst>
                  <a:outerShdw blurRad="50800" dist="38100" dir="5400000" algn="t" rotWithShape="0">
                    <a:prstClr val="black">
                      <a:alpha val="40000"/>
                    </a:prstClr>
                  </a:outerShdw>
                </a:effectLst>
              </a:rPr>
              <a:t/>
            </a:r>
            <a:br>
              <a:rPr lang="fr-FR" sz="2000" b="1" cap="all" spc="-150" dirty="0" smtClean="0">
                <a:ln w="0">
                  <a:solidFill>
                    <a:srgbClr val="FF0000"/>
                  </a:solidFill>
                </a:ln>
                <a:solidFill>
                  <a:srgbClr val="FF0000"/>
                </a:solidFill>
                <a:effectLst>
                  <a:outerShdw blurRad="50800" dist="38100" dir="5400000" algn="t" rotWithShape="0">
                    <a:prstClr val="black">
                      <a:alpha val="40000"/>
                    </a:prstClr>
                  </a:outerShdw>
                </a:effectLst>
              </a:rPr>
            </a:br>
            <a:r>
              <a:rPr lang="fr-FR" sz="2000" b="1" cap="all" spc="-150" dirty="0" smtClean="0">
                <a:ln w="0">
                  <a:solidFill>
                    <a:srgbClr val="FF0000"/>
                  </a:solidFill>
                </a:ln>
                <a:solidFill>
                  <a:srgbClr val="FF0000"/>
                </a:solidFill>
                <a:effectLst>
                  <a:outerShdw blurRad="50800" dist="38100" dir="5400000" algn="t" rotWithShape="0">
                    <a:prstClr val="black">
                      <a:alpha val="40000"/>
                    </a:prstClr>
                  </a:outerShdw>
                </a:effectLst>
              </a:rPr>
              <a:t> </a:t>
            </a: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t>
            </a:r>
            <a:r>
              <a:rPr lang="fr-FR" sz="2000" b="1" dirty="0" smtClean="0">
                <a:ln w="0">
                  <a:solidFill>
                    <a:schemeClr val="tx1"/>
                  </a:solidFill>
                </a:ln>
                <a:solidFill>
                  <a:schemeClr val="tx1"/>
                </a:solidFill>
                <a:effectLst>
                  <a:outerShdw blurRad="50800" dist="38100" dir="5400000" algn="t" rotWithShape="0">
                    <a:prstClr val="black">
                      <a:alpha val="40000"/>
                    </a:prstClr>
                  </a:outerShdw>
                </a:effectLst>
                <a:latin typeface="+mn-lt"/>
                <a:ea typeface="+mn-ea"/>
                <a:cs typeface="+mn-cs"/>
              </a:rPr>
              <a:t>groupe de maisons délimité par des rues ; pâté de maisons (du latin insula : île). l’îlot urbain traditionnel peut aussi se définir comme un ensemble de parcelles délimité par des rues. l’îlot haussmannien, formé par un découpage de rues qui se croisent en étoile, est presque toujours triangulaire et tranche avec l’îlot classique parisien, plutôt rectangulaire. de plus, ses immeubles s’édifient totalement à l’alignement des rues, sans aucune cour en façade, par exemple. ce qui constitue une linéarité de façades. </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sz="2000" b="1" u="sng"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r>
              <a:rPr lang="fr-FR"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r>
            <a:br>
              <a:rPr lang="fr-FR"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br>
            <a:endParaRPr lang="fr-FR" b="1" cap="all" spc="0"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85786" y="1285860"/>
            <a:ext cx="7443782" cy="2357454"/>
          </a:xfrm>
          <a:solidFill>
            <a:schemeClr val="bg1"/>
          </a:solidFill>
        </p:spPr>
        <p:style>
          <a:lnRef idx="2">
            <a:schemeClr val="dk1">
              <a:shade val="50000"/>
            </a:schemeClr>
          </a:lnRef>
          <a:fillRef idx="1">
            <a:schemeClr val="dk1"/>
          </a:fillRef>
          <a:effectRef idx="0">
            <a:schemeClr val="dk1"/>
          </a:effectRef>
          <a:fontRef idx="minor">
            <a:schemeClr val="lt1"/>
          </a:fontRef>
        </p:style>
        <p:txBody>
          <a:bodyPr>
            <a:norm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justLow">
              <a:buNone/>
            </a:pPr>
            <a:r>
              <a:rPr lang="fr-FR"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fr-FR" sz="2000" b="1" dirty="0" smtClean="0">
                <a:ln/>
                <a:solidFill>
                  <a:schemeClr val="tx1"/>
                </a:solidFill>
                <a:effectLst>
                  <a:outerShdw blurRad="19685" dist="12700" dir="5400000" algn="tl" rotWithShape="0">
                    <a:schemeClr val="accent1">
                      <a:satMod val="130000"/>
                      <a:alpha val="60000"/>
                    </a:schemeClr>
                  </a:outerShdw>
                </a:effectLst>
              </a:rPr>
              <a:t>quelles que soient les raisons qui ont poussé </a:t>
            </a:r>
            <a:r>
              <a:rPr lang="fr-FR" sz="2000" b="1" dirty="0" err="1" smtClean="0">
                <a:ln/>
                <a:solidFill>
                  <a:schemeClr val="tx1"/>
                </a:solidFill>
                <a:effectLst>
                  <a:outerShdw blurRad="19685" dist="12700" dir="5400000" algn="tl" rotWithShape="0">
                    <a:schemeClr val="accent1">
                      <a:satMod val="130000"/>
                      <a:alpha val="60000"/>
                    </a:schemeClr>
                  </a:outerShdw>
                </a:effectLst>
              </a:rPr>
              <a:t>haussmann</a:t>
            </a:r>
            <a:r>
              <a:rPr lang="fr-FR" sz="2000" b="1" dirty="0" smtClean="0">
                <a:ln/>
                <a:solidFill>
                  <a:schemeClr val="tx1"/>
                </a:solidFill>
                <a:effectLst>
                  <a:outerShdw blurRad="19685" dist="12700" dir="5400000" algn="tl" rotWithShape="0">
                    <a:schemeClr val="accent1">
                      <a:satMod val="130000"/>
                      <a:alpha val="60000"/>
                    </a:schemeClr>
                  </a:outerShdw>
                </a:effectLst>
              </a:rPr>
              <a:t> à entreprendre des travaux qui devaient bouleverser la physionomie de paris, nul doute qu'il fit preuve, dans les modifications apportées, d'un talent qui le place au premier rang des urbanistes du </a:t>
            </a:r>
            <a:r>
              <a:rPr lang="fr-FR" sz="2000" b="1" dirty="0" err="1" smtClean="0">
                <a:ln/>
                <a:solidFill>
                  <a:schemeClr val="tx1"/>
                </a:solidFill>
                <a:effectLst>
                  <a:outerShdw blurRad="19685" dist="12700" dir="5400000" algn="tl" rotWithShape="0">
                    <a:schemeClr val="accent1">
                      <a:satMod val="130000"/>
                      <a:alpha val="60000"/>
                    </a:schemeClr>
                  </a:outerShdw>
                </a:effectLst>
              </a:rPr>
              <a:t>xixe</a:t>
            </a:r>
            <a:r>
              <a:rPr lang="fr-FR" sz="2000" b="1" dirty="0" smtClean="0">
                <a:ln/>
                <a:solidFill>
                  <a:schemeClr val="tx1"/>
                </a:solidFill>
                <a:effectLst>
                  <a:outerShdw blurRad="19685" dist="12700" dir="5400000" algn="tl" rotWithShape="0">
                    <a:schemeClr val="accent1">
                      <a:satMod val="130000"/>
                      <a:alpha val="60000"/>
                    </a:schemeClr>
                  </a:outerShdw>
                </a:effectLst>
              </a:rPr>
              <a:t> siècle.  il fera de paris la capitale la plus moderne de l'</a:t>
            </a:r>
            <a:r>
              <a:rPr lang="fr-FR" sz="2000" b="1" dirty="0" err="1" smtClean="0">
                <a:ln/>
                <a:solidFill>
                  <a:schemeClr val="tx1"/>
                </a:solidFill>
                <a:effectLst>
                  <a:outerShdw blurRad="19685" dist="12700" dir="5400000" algn="tl" rotWithShape="0">
                    <a:schemeClr val="accent1">
                      <a:satMod val="130000"/>
                      <a:alpha val="60000"/>
                    </a:schemeClr>
                  </a:outerShdw>
                </a:effectLst>
              </a:rPr>
              <a:t>europe</a:t>
            </a:r>
            <a:r>
              <a:rPr lang="fr-FR" sz="2000" b="1" dirty="0" smtClean="0">
                <a:ln/>
                <a:solidFill>
                  <a:schemeClr val="tx1"/>
                </a:solidFill>
                <a:effectLst>
                  <a:outerShdw blurRad="19685" dist="12700" dir="5400000" algn="tl" rotWithShape="0">
                    <a:schemeClr val="accent1">
                      <a:satMod val="130000"/>
                      <a:alpha val="60000"/>
                    </a:schemeClr>
                  </a:outerShdw>
                </a:effectLst>
              </a:rPr>
              <a:t>. </a:t>
            </a:r>
            <a:endParaRPr lang="fr-FR" sz="2000" b="1" cap="all" dirty="0">
              <a:ln/>
              <a:solidFill>
                <a:schemeClr val="tx1"/>
              </a:solidFill>
              <a:effectLst>
                <a:outerShdw blurRad="19685" dist="12700" dir="5400000" algn="tl" rotWithShape="0">
                  <a:schemeClr val="accent1">
                    <a:satMod val="130000"/>
                    <a:alpha val="60000"/>
                  </a:schemeClr>
                </a:outerShdw>
              </a:effectLst>
            </a:endParaRPr>
          </a:p>
        </p:txBody>
      </p:sp>
      <p:sp>
        <p:nvSpPr>
          <p:cNvPr id="4" name="Rectangle 3"/>
          <p:cNvSpPr/>
          <p:nvPr/>
        </p:nvSpPr>
        <p:spPr>
          <a:xfrm>
            <a:off x="2571736" y="500042"/>
            <a:ext cx="4286280" cy="461665"/>
          </a:xfrm>
          <a:prstGeom prst="rect">
            <a:avLst/>
          </a:prstGeom>
        </p:spPr>
        <p:txBody>
          <a:bodyPr wrap="square">
            <a:spAutoFit/>
            <a:scene3d>
              <a:camera prst="orthographicFront"/>
              <a:lightRig rig="glow" dir="tl">
                <a:rot lat="0" lon="0" rev="5400000"/>
              </a:lightRig>
            </a:scene3d>
            <a:sp3d contourW="12700">
              <a:bevelT w="25400" h="25400"/>
              <a:contourClr>
                <a:schemeClr val="accent6">
                  <a:shade val="73000"/>
                </a:schemeClr>
              </a:contourClr>
            </a:sp3d>
          </a:bodyPr>
          <a:lstStyle/>
          <a:p>
            <a:pPr algn="ctr">
              <a:buNone/>
            </a:pPr>
            <a:r>
              <a:rPr lang="fr-FR"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La métamorphose de Paris  :</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checkerboard(across)">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checkerboard(across)">
                                      <p:cBhvr>
                                        <p:cTn id="1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500034" y="142852"/>
            <a:ext cx="8201028" cy="600079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Parcelle </a:t>
            </a:r>
            <a:r>
              <a:rPr lang="fr-FR" sz="2000" b="1" cap="all" spc="0" dirty="0" smtClean="0">
                <a:ln w="0">
                  <a:solidFill>
                    <a:srgbClr val="FF0000"/>
                  </a:solidFill>
                </a:ln>
                <a:solidFill>
                  <a:srgbClr val="FF0000"/>
                </a:solidFill>
                <a:effectLst>
                  <a:outerShdw blurRad="50800" dist="38100" dir="5400000" algn="t" rotWithShape="0">
                    <a:prstClr val="black">
                      <a:alpha val="40000"/>
                    </a:prstClr>
                  </a:outerShdw>
                </a:effectLst>
              </a:rPr>
              <a:t>:</a:t>
            </a: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a:t>
            </a:r>
            <a: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t>terrain appartenant à un propriétaire. les limites des propriétés sont dessinées sur le cadastre. le système des parcelles découpe la ville et ses îlots. c’est la plus petite division de propriété du sol. </a:t>
            </a:r>
            <a:b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15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15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150" dirty="0" smtClean="0">
                <a:ln w="0">
                  <a:solidFill>
                    <a:srgbClr val="FF0000"/>
                  </a:solidFill>
                </a:ln>
                <a:solidFill>
                  <a:srgbClr val="FF0000"/>
                </a:solidFill>
                <a:effectLst>
                  <a:outerShdw blurRad="50800" dist="38100" dir="5400000" algn="t" rotWithShape="0">
                    <a:prstClr val="black">
                      <a:alpha val="40000"/>
                    </a:prstClr>
                  </a:outerShdw>
                </a:effectLst>
              </a:rPr>
              <a:t>Percée : </a:t>
            </a: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a:t>
            </a:r>
            <a: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t>terme qui désigne la manière particulière qu’utilise </a:t>
            </a:r>
            <a:r>
              <a:rPr lang="fr-FR" sz="2000" b="1" spc="-150" dirty="0" err="1" smtClean="0">
                <a:ln w="0">
                  <a:solidFill>
                    <a:schemeClr val="tx1"/>
                  </a:solidFill>
                </a:ln>
                <a:solidFill>
                  <a:schemeClr val="tx1"/>
                </a:solidFill>
                <a:effectLst>
                  <a:outerShdw blurRad="50800" dist="38100" dir="5400000" algn="t" rotWithShape="0">
                    <a:prstClr val="black">
                      <a:alpha val="40000"/>
                    </a:prstClr>
                  </a:outerShdw>
                </a:effectLst>
              </a:rPr>
              <a:t>haussmann</a:t>
            </a:r>
            <a: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t> pour ouvrir de nouvelles voies dans la ville. les deux premiers objectifs de la percée sont d’améliorer la circulation et de vaincre l’insalubrité en laissant place à l’air et à la lumière. mais ces deux objectifs sont associés à d’autres préoccupations, plus esthétiques, telles que la mise en valeur des monuments existants qui se trouvent, par exemple, placés dans la perspective. </a:t>
            </a:r>
            <a:b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t>  la percée est aussi conçue comme système de croissance de la capitale. elle est dessinée aussi bien </a:t>
            </a:r>
            <a:r>
              <a:rPr lang="fr-FR" sz="2000" b="1" i="1" spc="-150" dirty="0" smtClean="0">
                <a:ln w="0">
                  <a:solidFill>
                    <a:schemeClr val="tx1"/>
                  </a:solidFill>
                </a:ln>
                <a:solidFill>
                  <a:schemeClr val="tx1"/>
                </a:solidFill>
                <a:effectLst>
                  <a:outerShdw blurRad="50800" dist="38100" dir="5400000" algn="t" rotWithShape="0">
                    <a:prstClr val="black">
                      <a:alpha val="40000"/>
                    </a:prstClr>
                  </a:outerShdw>
                </a:effectLst>
              </a:rPr>
              <a:t>extra-muros </a:t>
            </a:r>
            <a:r>
              <a:rPr lang="fr-FR" sz="2000" b="1" spc="-150" dirty="0" smtClean="0">
                <a:ln w="0">
                  <a:solidFill>
                    <a:schemeClr val="tx1"/>
                  </a:solidFill>
                </a:ln>
                <a:solidFill>
                  <a:schemeClr val="tx1"/>
                </a:solidFill>
                <a:effectLst>
                  <a:outerShdw blurRad="50800" dist="38100" dir="5400000" algn="t" rotWithShape="0">
                    <a:prstClr val="black">
                      <a:alpha val="40000"/>
                    </a:prstClr>
                  </a:outerShdw>
                </a:effectLst>
              </a:rPr>
              <a:t>qu’au sein même de la ville existante où elle occasionne des destructions, puis des reconstructions</a:t>
            </a:r>
            <a:r>
              <a:rPr lang="fr-FR" sz="2000" b="1" cap="all" spc="-150" dirty="0" smtClean="0">
                <a:ln w="0">
                  <a:solidFill>
                    <a:schemeClr val="tx1"/>
                  </a:solidFill>
                </a:ln>
                <a:solidFill>
                  <a:schemeClr val="tx1"/>
                </a:solidFill>
                <a:effectLst>
                  <a:outerShdw blurRad="50800" dist="38100" dir="5400000" algn="t" rotWithShape="0">
                    <a:prstClr val="black">
                      <a:alpha val="40000"/>
                    </a:prstClr>
                  </a:outerShdw>
                </a:effectLst>
              </a:rPr>
              <a:t>. </a:t>
            </a:r>
            <a:r>
              <a:rPr lang="fr-FR" sz="18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1800" b="1" cap="all" spc="0" dirty="0" smtClean="0">
                <a:ln w="0">
                  <a:solidFill>
                    <a:schemeClr val="tx1"/>
                  </a:solidFill>
                </a:ln>
                <a:solidFill>
                  <a:schemeClr val="tx1"/>
                </a:solidFill>
                <a:effectLst>
                  <a:outerShdw blurRad="50800" dist="38100" dir="5400000" algn="t" rotWithShape="0">
                    <a:prstClr val="black">
                      <a:alpha val="40000"/>
                    </a:prstClr>
                  </a:outerShdw>
                </a:effectLst>
              </a:rPr>
            </a:br>
            <a:endParaRPr lang="fr-FR" b="1" cap="all" spc="0" dirty="0">
              <a:ln w="0">
                <a:solidFill>
                  <a:schemeClr val="tx1"/>
                </a:solidFill>
              </a:ln>
              <a:solidFill>
                <a:schemeClr val="tx1"/>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7224" y="500042"/>
            <a:ext cx="7772400" cy="3857652"/>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la percée répond donc à plusieurs objectifs : concevoir et tracer de nouvelles voies (plantées, dotées de mobilier urbain : </a:t>
            </a:r>
            <a:r>
              <a:rPr lang="fr-FR" sz="2000" b="1" spc="0" dirty="0" smtClean="0">
                <a:ln w="0">
                  <a:solidFill>
                    <a:srgbClr val="FF0000"/>
                  </a:solidFill>
                </a:ln>
                <a:solidFill>
                  <a:schemeClr val="tx1"/>
                </a:solidFill>
                <a:effectLst>
                  <a:outerShdw blurRad="50800" dist="38100" dir="5400000" algn="t" rotWithShape="0">
                    <a:prstClr val="black">
                      <a:alpha val="40000"/>
                    </a:prstClr>
                  </a:outerShdw>
                </a:effectLst>
              </a:rPr>
              <a:t>bancs, éclairage</a:t>
            </a:r>
            <a:r>
              <a:rPr lang="fr-FR" sz="2000" b="1" spc="0" dirty="0" smtClean="0">
                <a:ln w="0">
                  <a:solidFill>
                    <a:srgbClr val="FF0000"/>
                  </a:solidFill>
                </a:ln>
                <a:solidFill>
                  <a:srgbClr val="FF0000"/>
                </a:solidFill>
                <a:effectLst>
                  <a:outerShdw blurRad="50800" dist="38100" dir="5400000" algn="t" rotWithShape="0">
                    <a:prstClr val="black">
                      <a:alpha val="40000"/>
                    </a:prstClr>
                  </a:outerShdw>
                </a:effectLst>
              </a:rPr>
              <a:t>...), </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relier les monuments entre eux et les mettre en valeur, contrôler socialement et militairement la ville.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la grande croisée, élément majeur des travaux, se constitue comme la figure dominante des percées réalisées. elle est formée par les nouveaux boulevards, saint-michel, du palais et de </a:t>
            </a:r>
            <a:r>
              <a:rPr lang="fr-FR" sz="2000" b="1" spc="0" dirty="0" err="1" smtClean="0">
                <a:ln w="0">
                  <a:solidFill>
                    <a:schemeClr val="tx1"/>
                  </a:solidFill>
                </a:ln>
                <a:solidFill>
                  <a:schemeClr val="tx1"/>
                </a:solidFill>
                <a:effectLst>
                  <a:outerShdw blurRad="50800" dist="38100" dir="5400000" algn="t" rotWithShape="0">
                    <a:prstClr val="black">
                      <a:alpha val="40000"/>
                    </a:prstClr>
                  </a:outerShdw>
                </a:effectLst>
              </a:rPr>
              <a:t>sébastopol</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et la rue de </a:t>
            </a:r>
            <a:r>
              <a:rPr lang="fr-FR" sz="2000" b="1" spc="0" dirty="0" err="1" smtClean="0">
                <a:ln w="0">
                  <a:solidFill>
                    <a:schemeClr val="tx1"/>
                  </a:solidFill>
                </a:ln>
                <a:solidFill>
                  <a:schemeClr val="tx1"/>
                </a:solidFill>
                <a:effectLst>
                  <a:outerShdw blurRad="50800" dist="38100" dir="5400000" algn="t" rotWithShape="0">
                    <a:prstClr val="black">
                      <a:alpha val="40000"/>
                    </a:prstClr>
                  </a:outerShdw>
                </a:effectLst>
              </a:rPr>
              <a:t>rivoli</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prolongés vers les points cardinaux.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endParaRPr lang="fr-FR" sz="2000" b="1" spc="0" dirty="0">
              <a:ln w="0">
                <a:solidFill>
                  <a:schemeClr val="tx1"/>
                </a:solidFill>
              </a:ln>
              <a:solidFill>
                <a:schemeClr val="tx1"/>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2"/>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2"/>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0"/>
            <a:ext cx="7901014" cy="664371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Plafond :</a:t>
            </a: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hauteur limite que ne peut dépasser une construction.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Promenade :</a:t>
            </a: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lieu de la déambulation urbaine, planté d’arbres   (</a:t>
            </a:r>
            <a:r>
              <a:rPr lang="fr-FR" sz="2000" b="1" spc="0" dirty="0" smtClean="0">
                <a:ln w="0">
                  <a:solidFill>
                    <a:srgbClr val="FF0000"/>
                  </a:solidFill>
                </a:ln>
                <a:solidFill>
                  <a:srgbClr val="FF0000"/>
                </a:solidFill>
                <a:effectLst>
                  <a:outerShdw blurRad="50800" dist="38100" dir="5400000" algn="t" rotWithShape="0">
                    <a:prstClr val="black">
                      <a:alpha val="40000"/>
                    </a:prstClr>
                  </a:outerShdw>
                </a:effectLst>
              </a:rPr>
              <a:t>100 000</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arbres seront ainsi plantés à paris entre 1853 et </a:t>
            </a:r>
            <a:r>
              <a:rPr lang="fr-FR" sz="2000" b="1" spc="0" dirty="0" smtClean="0">
                <a:ln w="0">
                  <a:solidFill>
                    <a:srgbClr val="FF0000"/>
                  </a:solidFill>
                </a:ln>
                <a:solidFill>
                  <a:srgbClr val="FF0000"/>
                </a:solidFill>
                <a:effectLst>
                  <a:outerShdw blurRad="50800" dist="38100" dir="5400000" algn="t" rotWithShape="0">
                    <a:prstClr val="black">
                      <a:alpha val="40000"/>
                    </a:prstClr>
                  </a:outerShdw>
                </a:effectLst>
              </a:rPr>
              <a:t>1870</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sans compter ceux des bois).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dans les « promenades de paris », l’ingénieur </a:t>
            </a:r>
            <a:r>
              <a:rPr lang="fr-FR" sz="2000" b="1" spc="0" dirty="0" err="1" smtClean="0">
                <a:ln w="0">
                  <a:solidFill>
                    <a:schemeClr val="tx1"/>
                  </a:solidFill>
                </a:ln>
                <a:solidFill>
                  <a:schemeClr val="tx1"/>
                </a:solidFill>
                <a:effectLst>
                  <a:outerShdw blurRad="50800" dist="38100" dir="5400000" algn="t" rotWithShape="0">
                    <a:prstClr val="black">
                      <a:alpha val="40000"/>
                    </a:prstClr>
                  </a:outerShdw>
                </a:effectLst>
              </a:rPr>
              <a:t>alphand</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qu’</a:t>
            </a:r>
            <a:r>
              <a:rPr lang="fr-FR" sz="2000" b="1" spc="0" dirty="0" err="1" smtClean="0">
                <a:ln w="0">
                  <a:solidFill>
                    <a:schemeClr val="tx1"/>
                  </a:solidFill>
                </a:ln>
                <a:solidFill>
                  <a:schemeClr val="tx1"/>
                </a:solidFill>
                <a:effectLst>
                  <a:outerShdw blurRad="50800" dist="38100" dir="5400000" algn="t" rotWithShape="0">
                    <a:prstClr val="black">
                      <a:alpha val="40000"/>
                    </a:prstClr>
                  </a:outerShdw>
                </a:effectLst>
              </a:rPr>
              <a:t>haussmann</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a placé à la tête de la direction des promenades et plantations de paris, distingue les </a:t>
            </a:r>
            <a:r>
              <a:rPr lang="fr-FR" sz="2000" b="1" spc="0" dirty="0" err="1" smtClean="0">
                <a:ln w="0">
                  <a:solidFill>
                    <a:schemeClr val="tx1"/>
                  </a:solidFill>
                </a:ln>
                <a:solidFill>
                  <a:schemeClr val="tx1"/>
                </a:solidFill>
                <a:effectLst>
                  <a:outerShdw blurRad="50800" dist="38100" dir="5400000" algn="t" rotWithShape="0">
                    <a:prstClr val="black">
                      <a:alpha val="40000"/>
                    </a:prstClr>
                  </a:outerShdw>
                </a:effectLst>
              </a:rPr>
              <a:t>champs-élysées</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 les boulevards, les squares, les parcs plantés et les bois. les promenades constituent une pièce maîtresse du système haussmannien.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Prospect :</a:t>
            </a: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t>
            </a: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tracé géométrique régularisant la distance entre les constructions, et dont le but est de préserver pour chacun la quantité d’air et de lumière jugée nécessaire pour une bonne hygiène urbaine. </a:t>
            </a:r>
            <a:b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spc="0" dirty="0" smtClean="0">
                <a:ln w="0">
                  <a:solidFill>
                    <a:schemeClr val="tx1"/>
                  </a:solidFill>
                </a:ln>
                <a:solidFill>
                  <a:schemeClr val="tx1"/>
                </a:solidFill>
                <a:effectLst>
                  <a:outerShdw blurRad="50800" dist="38100" dir="5400000" algn="t" rotWithShape="0">
                    <a:prstClr val="black">
                      <a:alpha val="40000"/>
                    </a:prstClr>
                  </a:outerShdw>
                </a:effectLst>
              </a:rPr>
              <a:t>ainsi la hauteur de deux immeubles définit la distance qui doit les séparer</a:t>
            </a: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a:t>
            </a:r>
            <a:endParaRPr lang="fr-FR" sz="2000" b="1" cap="all" spc="0" dirty="0">
              <a:ln w="0">
                <a:solidFill>
                  <a:schemeClr val="tx1"/>
                </a:solidFill>
              </a:ln>
              <a:solidFill>
                <a:schemeClr val="tx1"/>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5417266"/>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Tissu urbain </a:t>
            </a:r>
            <a:r>
              <a:rPr lang="fr-FR" sz="2000" b="1" cap="all" spc="0" dirty="0" smtClean="0">
                <a:ln w="0">
                  <a:solidFill>
                    <a:srgbClr val="FF0000"/>
                  </a:solidFill>
                </a:ln>
                <a:solidFill>
                  <a:srgbClr val="FF0000"/>
                </a:solidFill>
                <a:effectLst>
                  <a:outerShdw blurRad="50800" dist="38100" dir="5400000" algn="t" rotWithShape="0">
                    <a:prstClr val="black">
                      <a:alpha val="40000"/>
                    </a:prstClr>
                  </a:outerShdw>
                </a:effectLst>
              </a:rPr>
              <a:t>: </a:t>
            </a: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formule qui désigne la superposition de plusieurs éléments : le tracé des voies, le découpage des propriétés </a:t>
            </a:r>
            <a:r>
              <a:rPr lang="fr-FR" sz="2000" b="1" cap="all" spc="0" dirty="0" smtClean="0">
                <a:ln w="0">
                  <a:solidFill>
                    <a:srgbClr val="FF0000"/>
                  </a:solidFill>
                </a:ln>
                <a:solidFill>
                  <a:schemeClr val="tx1"/>
                </a:solidFill>
                <a:effectLst>
                  <a:outerShdw blurRad="50800" dist="38100" dir="5400000" algn="t" rotWithShape="0">
                    <a:prstClr val="black">
                      <a:alpha val="40000"/>
                    </a:prstClr>
                  </a:outerShdw>
                </a:effectLst>
              </a:rPr>
              <a:t>(parcelles) </a:t>
            </a: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et les constructions. C’est aussi une métaphore organique qui fait référence à la complexité des structures urbaines.</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a:t>
            </a:r>
            <a:b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u="sng" cap="all" spc="0" dirty="0" smtClean="0">
                <a:ln w="0">
                  <a:solidFill>
                    <a:srgbClr val="FF0000"/>
                  </a:solidFill>
                </a:ln>
                <a:solidFill>
                  <a:srgbClr val="FF0000"/>
                </a:solidFill>
                <a:effectLst>
                  <a:outerShdw blurRad="50800" dist="38100" dir="5400000" algn="t" rotWithShape="0">
                    <a:prstClr val="black">
                      <a:alpha val="40000"/>
                    </a:prstClr>
                  </a:outerShdw>
                </a:effectLst>
              </a:rPr>
              <a:t>Square : </a:t>
            </a:r>
            <a: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sz="2000" b="1" u="sng" cap="all" spc="0" dirty="0" smtClean="0">
                <a:ln w="0">
                  <a:solidFill>
                    <a:schemeClr val="tx1"/>
                  </a:solidFill>
                </a:ln>
                <a:solidFill>
                  <a:schemeClr val="tx1"/>
                </a:solidFill>
                <a:effectLst>
                  <a:outerShdw blurRad="50800" dist="38100" dir="5400000" algn="t" rotWithShape="0">
                    <a:prstClr val="black">
                      <a:alpha val="40000"/>
                    </a:prstClr>
                  </a:outerShdw>
                </a:effectLst>
              </a:rPr>
            </a:br>
            <a:r>
              <a:rPr lang="fr-FR" sz="2000" b="1" cap="all" spc="0" dirty="0" smtClean="0">
                <a:ln w="0">
                  <a:solidFill>
                    <a:schemeClr val="tx1"/>
                  </a:solidFill>
                </a:ln>
                <a:solidFill>
                  <a:schemeClr val="tx1"/>
                </a:solidFill>
                <a:effectLst>
                  <a:outerShdw blurRad="50800" dist="38100" dir="5400000" algn="t" rotWithShape="0">
                    <a:prstClr val="black">
                      <a:alpha val="40000"/>
                    </a:prstClr>
                  </a:outerShdw>
                </a:effectLst>
              </a:rPr>
              <a:t>        jardin entouré d’une grille et inspiré du modèle anglais. De taille variable, il permet aux quartiers de respirer. C’est aussi l’espace public qui accompagne les nouveaux équipements de la ville. Il occupe un îlot dans sa totalité ; on en fait le tour par des rues. </a:t>
            </a:r>
            <a:r>
              <a:rPr lang="fr-FR" b="1" cap="all" spc="0" dirty="0" smtClean="0">
                <a:ln w="0">
                  <a:solidFill>
                    <a:schemeClr val="tx1"/>
                  </a:solidFill>
                </a:ln>
                <a:solidFill>
                  <a:schemeClr val="tx1"/>
                </a:solidFill>
                <a:effectLst>
                  <a:outerShdw blurRad="50800" dist="38100" dir="5400000" algn="t" rotWithShape="0">
                    <a:prstClr val="black">
                      <a:alpha val="40000"/>
                    </a:prstClr>
                  </a:outerShdw>
                </a:effectLst>
              </a:rPr>
              <a:t/>
            </a:r>
            <a:br>
              <a:rPr lang="fr-FR" b="1" cap="all" spc="0" dirty="0" smtClean="0">
                <a:ln w="0">
                  <a:solidFill>
                    <a:schemeClr val="tx1"/>
                  </a:solidFill>
                </a:ln>
                <a:solidFill>
                  <a:schemeClr val="tx1"/>
                </a:solidFill>
                <a:effectLst>
                  <a:outerShdw blurRad="50800" dist="38100" dir="5400000" algn="t" rotWithShape="0">
                    <a:prstClr val="black">
                      <a:alpha val="40000"/>
                    </a:prstClr>
                  </a:outerShdw>
                </a:effectLst>
              </a:rPr>
            </a:br>
            <a:endParaRPr lang="fr-FR" b="1" cap="all" spc="0" dirty="0">
              <a:ln w="0">
                <a:solidFill>
                  <a:schemeClr val="tx1"/>
                </a:solidFill>
              </a:ln>
              <a:solidFill>
                <a:schemeClr val="tx1"/>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57224" y="1643050"/>
            <a:ext cx="8058152" cy="4286280"/>
          </a:xfrm>
        </p:spPr>
        <p:txBody>
          <a:bodyPr/>
          <a:lstStyle/>
          <a:p>
            <a:pPr lvl="1" algn="l" rtl="0">
              <a:spcBef>
                <a:spcPct val="0"/>
              </a:spcBef>
            </a:pPr>
            <a:r>
              <a:rPr lang="fr-FR" dirty="0" smtClean="0"/>
              <a:t>Des réseaux en sous sol révolutionnent la ville </a:t>
            </a:r>
            <a:br>
              <a:rPr lang="fr-FR" dirty="0" smtClean="0"/>
            </a:br>
            <a:r>
              <a:rPr lang="fr-FR" sz="6000" b="1" i="1" kern="1200" spc="-100"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4- Des </a:t>
            </a:r>
            <a:r>
              <a:rPr lang="fr-FR" sz="6000" b="1" i="1" kern="1200" spc="-100" dirty="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réseaux </a:t>
            </a:r>
            <a:r>
              <a:rPr lang="fr-FR" sz="6000" b="1" i="1" kern="1200" spc="-100"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en </a:t>
            </a:r>
            <a:r>
              <a:rPr lang="fr-FR" sz="6000" b="1" i="1" kern="1200" spc="-100" dirty="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
            </a:r>
            <a:br>
              <a:rPr lang="fr-FR" sz="6000" b="1" i="1" kern="1200" spc="-100" dirty="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br>
            <a:r>
              <a:rPr lang="fr-FR" sz="6000" b="1" i="1" kern="1200" spc="-100"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          sous </a:t>
            </a:r>
            <a:r>
              <a:rPr lang="fr-FR" sz="6000" b="1" i="1" kern="1200" spc="-100" dirty="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sol </a:t>
            </a:r>
            <a:r>
              <a:rPr lang="fr-FR" sz="6000" b="1" i="1" kern="1200" spc="-100"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 révolutionnent </a:t>
            </a:r>
            <a:r>
              <a:rPr lang="fr-FR" sz="6000" b="1" i="1" kern="1200" spc="-100" dirty="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ea typeface="+mj-ea"/>
                <a:cs typeface="+mj-cs"/>
              </a:rPr>
              <a:t>la ville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Image 1" descr="Voies nouvelles à Paris sous le Second Empire (histoire de la France urbaine)"/>
          <p:cNvPicPr>
            <a:picLocks noChangeAspect="1" noChangeArrowheads="1"/>
          </p:cNvPicPr>
          <p:nvPr/>
        </p:nvPicPr>
        <p:blipFill>
          <a:blip r:embed="rId2"/>
          <a:srcRect l="4832" t="3390" r="2384" b="3390"/>
          <a:stretch>
            <a:fillRect/>
          </a:stretch>
        </p:blipFill>
        <p:spPr bwMode="auto">
          <a:xfrm>
            <a:off x="1428728" y="1428736"/>
            <a:ext cx="6822978" cy="457203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20835" name="Rectangle 3"/>
          <p:cNvSpPr>
            <a:spLocks noChangeArrowheads="1"/>
          </p:cNvSpPr>
          <p:nvPr/>
        </p:nvSpPr>
        <p:spPr bwMode="auto">
          <a:xfrm>
            <a:off x="928662" y="428604"/>
            <a:ext cx="7599067" cy="83099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fr-FR" sz="2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Voies nouvelles à Paris sous le Second Empire</a:t>
            </a:r>
          </a:p>
          <a:p>
            <a:pPr marL="0" marR="0" lvl="0" indent="0" algn="ctr" defTabSz="914400" rtl="0" eaLnBrk="1" fontAlgn="base" latinLnBrk="0" hangingPunct="1">
              <a:lnSpc>
                <a:spcPct val="100000"/>
              </a:lnSpc>
              <a:spcBef>
                <a:spcPct val="0"/>
              </a:spcBef>
              <a:spcAft>
                <a:spcPct val="0"/>
              </a:spcAft>
              <a:buClrTx/>
              <a:buSzTx/>
              <a:buFontTx/>
              <a:buNone/>
              <a:tabLst/>
            </a:pPr>
            <a:r>
              <a:rPr lang="fr-FR" sz="2400" b="1" cap="all"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(histoire de la France urbaine)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20835"/>
                                        </p:tgtEl>
                                        <p:attrNameLst>
                                          <p:attrName>style.visibility</p:attrName>
                                        </p:attrNameLst>
                                      </p:cBhvr>
                                      <p:to>
                                        <p:strVal val="visible"/>
                                      </p:to>
                                    </p:set>
                                    <p:animEffect transition="in" filter="checkerboard(across)">
                                      <p:cBhvr>
                                        <p:cTn id="7" dur="500"/>
                                        <p:tgtEl>
                                          <p:spTgt spid="12083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120834"/>
                                        </p:tgtEl>
                                        <p:attrNameLst>
                                          <p:attrName>style.visibility</p:attrName>
                                        </p:attrNameLst>
                                      </p:cBhvr>
                                      <p:to>
                                        <p:strVal val="visible"/>
                                      </p:to>
                                    </p:set>
                                    <p:anim calcmode="lin" valueType="num">
                                      <p:cBhvr>
                                        <p:cTn id="12" dur="500" fill="hold"/>
                                        <p:tgtEl>
                                          <p:spTgt spid="120834"/>
                                        </p:tgtEl>
                                        <p:attrNameLst>
                                          <p:attrName>ppt_w</p:attrName>
                                        </p:attrNameLst>
                                      </p:cBhvr>
                                      <p:tavLst>
                                        <p:tav tm="0">
                                          <p:val>
                                            <p:fltVal val="0"/>
                                          </p:val>
                                        </p:tav>
                                        <p:tav tm="100000">
                                          <p:val>
                                            <p:strVal val="#ppt_w"/>
                                          </p:val>
                                        </p:tav>
                                      </p:tavLst>
                                    </p:anim>
                                    <p:anim calcmode="lin" valueType="num">
                                      <p:cBhvr>
                                        <p:cTn id="13" dur="500" fill="hold"/>
                                        <p:tgtEl>
                                          <p:spTgt spid="12083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2845498"/>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La transformation de Paris sous la direction d'Haussmann s'effectue par étapes faisant de la capitale    un gigantesque chantier pendant des décennies  :</a:t>
            </a:r>
            <a: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4300542" cy="63092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le premier  réseau (1852-1859):</a:t>
            </a:r>
            <a: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fr-FR"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928662" y="1214422"/>
            <a:ext cx="7772400" cy="3357586"/>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Low">
              <a:buNone/>
            </a:pPr>
            <a:r>
              <a:rPr lang="fr-FR" sz="2000" b="1"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fr-FR" sz="2000" b="1" dirty="0" err="1" smtClean="0">
                <a:ln w="0">
                  <a:solidFill>
                    <a:schemeClr val="tx1"/>
                  </a:solidFill>
                </a:ln>
                <a:effectLst>
                  <a:outerShdw blurRad="50800" dist="38100" dir="5400000" algn="t" rotWithShape="0">
                    <a:prstClr val="black">
                      <a:alpha val="40000"/>
                    </a:prstClr>
                  </a:outerShdw>
                </a:effectLst>
              </a:rPr>
              <a:t>egalement</a:t>
            </a:r>
            <a:r>
              <a:rPr lang="fr-FR" sz="2000" b="1" dirty="0" smtClean="0">
                <a:ln w="0">
                  <a:solidFill>
                    <a:schemeClr val="tx1"/>
                  </a:solidFill>
                </a:ln>
                <a:effectLst>
                  <a:outerShdw blurRad="50800" dist="38100" dir="5400000" algn="t" rotWithShape="0">
                    <a:prstClr val="black">
                      <a:alpha val="40000"/>
                    </a:prstClr>
                  </a:outerShdw>
                </a:effectLst>
              </a:rPr>
              <a:t> appelé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"la croisée de paris"</a:t>
            </a:r>
            <a:r>
              <a:rPr lang="fr-FR" sz="2000" b="1" dirty="0" smtClean="0">
                <a:ln w="0">
                  <a:solidFill>
                    <a:schemeClr val="tx1"/>
                  </a:solidFill>
                </a:ln>
                <a:effectLst>
                  <a:outerShdw blurRad="50800" dist="38100" dir="5400000" algn="t" rotWithShape="0">
                    <a:prstClr val="black">
                      <a:alpha val="40000"/>
                    </a:prstClr>
                  </a:outerShdw>
                </a:effectLst>
              </a:rPr>
              <a:t>, le premier réseau a été commencé par le préfet berger. son successeur, le baron </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rPr>
              <a:t>haussmann</a:t>
            </a:r>
            <a:r>
              <a:rPr lang="fr-FR" sz="2000" b="1" dirty="0" smtClean="0">
                <a:ln w="0">
                  <a:solidFill>
                    <a:schemeClr val="tx1"/>
                  </a:solidFill>
                </a:ln>
                <a:effectLst>
                  <a:outerShdw blurRad="50800" dist="38100" dir="5400000" algn="t" rotWithShape="0">
                    <a:prstClr val="black">
                      <a:alpha val="40000"/>
                    </a:prstClr>
                  </a:outerShdw>
                </a:effectLst>
              </a:rPr>
              <a:t> va le mener à son terme. l'idée de ce premier réseau est de réaliser deux voies qui se croisent à angle droit, l'une nord-sud (rue saint-michel, boulevard de </a:t>
            </a:r>
            <a:r>
              <a:rPr lang="fr-FR" sz="2000" b="1" dirty="0" err="1" smtClean="0">
                <a:ln w="0">
                  <a:solidFill>
                    <a:schemeClr val="tx1"/>
                  </a:solidFill>
                </a:ln>
                <a:effectLst>
                  <a:outerShdw blurRad="50800" dist="38100" dir="5400000" algn="t" rotWithShape="0">
                    <a:prstClr val="black">
                      <a:alpha val="40000"/>
                    </a:prstClr>
                  </a:outerShdw>
                </a:effectLst>
              </a:rPr>
              <a:t>strasbourg</a:t>
            </a:r>
            <a:r>
              <a:rPr lang="fr-FR" sz="2000" b="1" dirty="0" smtClean="0">
                <a:ln w="0">
                  <a:solidFill>
                    <a:schemeClr val="tx1"/>
                  </a:solidFill>
                </a:ln>
                <a:effectLst>
                  <a:outerShdw blurRad="50800" dist="38100" dir="5400000" algn="t" rotWithShape="0">
                    <a:prstClr val="black">
                      <a:alpha val="40000"/>
                    </a:prstClr>
                  </a:outerShdw>
                </a:effectLst>
              </a:rPr>
              <a:t> et boulevard </a:t>
            </a:r>
            <a:r>
              <a:rPr lang="fr-FR" sz="2000" b="1" dirty="0" err="1" smtClean="0">
                <a:ln w="0">
                  <a:solidFill>
                    <a:schemeClr val="tx1"/>
                  </a:solidFill>
                </a:ln>
                <a:effectLst>
                  <a:outerShdw blurRad="50800" dist="38100" dir="5400000" algn="t" rotWithShape="0">
                    <a:prstClr val="black">
                      <a:alpha val="40000"/>
                    </a:prstClr>
                  </a:outerShdw>
                </a:effectLst>
              </a:rPr>
              <a:t>sébastopol</a:t>
            </a:r>
            <a:r>
              <a:rPr lang="fr-FR" sz="2000" b="1" dirty="0" smtClean="0">
                <a:ln w="0">
                  <a:solidFill>
                    <a:schemeClr val="tx1"/>
                  </a:solidFill>
                </a:ln>
                <a:effectLst>
                  <a:outerShdw blurRad="50800" dist="38100" dir="5400000" algn="t" rotWithShape="0">
                    <a:prstClr val="black">
                      <a:alpha val="40000"/>
                    </a:prstClr>
                  </a:outerShdw>
                </a:effectLst>
              </a:rPr>
              <a:t>), l'autre est-ouest (rue de </a:t>
            </a:r>
            <a:r>
              <a:rPr lang="fr-FR" sz="2000" b="1" dirty="0" err="1" smtClean="0">
                <a:ln w="0">
                  <a:solidFill>
                    <a:schemeClr val="tx1"/>
                  </a:solidFill>
                </a:ln>
                <a:effectLst>
                  <a:outerShdw blurRad="50800" dist="38100" dir="5400000" algn="t" rotWithShape="0">
                    <a:prstClr val="black">
                      <a:alpha val="40000"/>
                    </a:prstClr>
                  </a:outerShdw>
                </a:effectLst>
              </a:rPr>
              <a:t>rivoli</a:t>
            </a:r>
            <a:r>
              <a:rPr lang="fr-FR" sz="2000" b="1" dirty="0" smtClean="0">
                <a:ln w="0">
                  <a:solidFill>
                    <a:schemeClr val="tx1"/>
                  </a:solidFill>
                </a:ln>
                <a:effectLst>
                  <a:outerShdw blurRad="50800" dist="38100" dir="5400000" algn="t" rotWithShape="0">
                    <a:prstClr val="black">
                      <a:alpha val="40000"/>
                    </a:prstClr>
                  </a:outerShdw>
                </a:effectLst>
              </a:rPr>
              <a:t> et rue </a:t>
            </a:r>
            <a:r>
              <a:rPr lang="fr-FR" sz="2000" b="1" dirty="0" err="1" smtClean="0">
                <a:ln w="0">
                  <a:solidFill>
                    <a:schemeClr val="tx1"/>
                  </a:solidFill>
                </a:ln>
                <a:effectLst>
                  <a:outerShdw blurRad="50800" dist="38100" dir="5400000" algn="t" rotWithShape="0">
                    <a:prstClr val="black">
                      <a:alpha val="40000"/>
                    </a:prstClr>
                  </a:outerShdw>
                </a:effectLst>
              </a:rPr>
              <a:t>saint-antoine</a:t>
            </a:r>
            <a:r>
              <a:rPr lang="fr-FR" sz="2000" b="1" dirty="0" smtClean="0">
                <a:ln w="0">
                  <a:solidFill>
                    <a:schemeClr val="tx1"/>
                  </a:solidFill>
                </a:ln>
                <a:effectLst>
                  <a:outerShdw blurRad="50800" dist="38100" dir="5400000" algn="t" rotWithShape="0">
                    <a:prstClr val="black">
                      <a:alpha val="40000"/>
                    </a:prstClr>
                  </a:outerShdw>
                </a:effectLst>
              </a:rPr>
              <a:t>). </a:t>
            </a:r>
            <a:br>
              <a:rPr lang="fr-FR" sz="2000" b="1" dirty="0" smtClean="0">
                <a:ln w="0">
                  <a:solidFill>
                    <a:schemeClr val="tx1"/>
                  </a:solidFill>
                </a:ln>
                <a:effectLst>
                  <a:outerShdw blurRad="50800" dist="38100" dir="5400000" algn="t" rotWithShape="0">
                    <a:prstClr val="black">
                      <a:alpha val="40000"/>
                    </a:prstClr>
                  </a:outerShdw>
                </a:effectLst>
              </a:rPr>
            </a:br>
            <a:r>
              <a:rPr lang="fr-FR" sz="2000" b="1" dirty="0" smtClean="0">
                <a:ln w="0">
                  <a:solidFill>
                    <a:schemeClr val="tx1"/>
                  </a:solidFill>
                </a:ln>
                <a:effectLst>
                  <a:outerShdw blurRad="50800" dist="38100" dir="5400000" algn="t" rotWithShape="0">
                    <a:prstClr val="black">
                      <a:alpha val="40000"/>
                    </a:prstClr>
                  </a:outerShdw>
                </a:effectLst>
              </a:rPr>
              <a:t>ce projet, qui date de la révolution française, est finalisé sous le second empire et constitue l'armature de la transformation de paris. environ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9,5 kilomètres </a:t>
            </a:r>
            <a:r>
              <a:rPr lang="fr-FR" sz="2000" b="1" dirty="0" smtClean="0">
                <a:ln w="0">
                  <a:solidFill>
                    <a:schemeClr val="tx1"/>
                  </a:solidFill>
                </a:ln>
                <a:effectLst>
                  <a:outerShdw blurRad="50800" dist="38100" dir="5400000" algn="t" rotWithShape="0">
                    <a:prstClr val="black">
                      <a:alpha val="40000"/>
                    </a:prstClr>
                  </a:outerShdw>
                </a:effectLst>
              </a:rPr>
              <a:t>de voies ont été créés dans ce premier réseau.</a:t>
            </a:r>
            <a:endParaRPr lang="fr-FR" sz="2000" b="1" dirty="0">
              <a:ln w="0">
                <a:solidFill>
                  <a:schemeClr val="tx1"/>
                </a:solidFill>
              </a:ln>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512064"/>
            <a:ext cx="5786478" cy="630920"/>
          </a:xfrm>
        </p:spPr>
        <p:txBody>
          <a:bodyPr>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lvl="0"/>
            <a:r>
              <a:rPr lang="fr-FR" sz="2800" b="1"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50800" dist="38100" dir="5400000" algn="t" rotWithShape="0">
                    <a:prstClr val="black">
                      <a:alpha val="40000"/>
                    </a:prstClr>
                  </a:outerShdw>
                  <a:reflection blurRad="6350" stA="55000" endA="300" endPos="45500" dir="5400000" sy="-100000" algn="bl" rotWithShape="0"/>
                </a:effectLst>
                <a:latin typeface="Times New Roman" pitchFamily="18" charset="0"/>
                <a:ea typeface="Times New Roman" pitchFamily="18" charset="0"/>
                <a:cs typeface="Times New Roman" pitchFamily="18" charset="0"/>
              </a:rPr>
              <a:t>Les réalisations principales en sont </a:t>
            </a:r>
            <a:r>
              <a:rPr lang="fr-FR" sz="2800" b="1"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Times New Roman" pitchFamily="18" charset="0"/>
                <a:ea typeface="Times New Roman" pitchFamily="18" charset="0"/>
                <a:cs typeface="Times New Roman" pitchFamily="18" charset="0"/>
              </a:rPr>
              <a:t>: </a:t>
            </a:r>
            <a:r>
              <a:rPr lang="fr-FR" b="1"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Arial" pitchFamily="34" charset="0"/>
              </a:rPr>
              <a:t/>
            </a:r>
            <a:br>
              <a:rPr lang="fr-FR" b="1"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latin typeface="Arial" pitchFamily="34" charset="0"/>
                <a:cs typeface="Arial" pitchFamily="34" charset="0"/>
              </a:rPr>
            </a:br>
            <a:endParaRPr lang="fr-FR" b="1"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outerShdw blurRad="88000" dist="50800" dir="5040000" algn="tl">
                  <a:schemeClr val="accent4">
                    <a:tint val="80000"/>
                    <a:satMod val="250000"/>
                    <a:alpha val="45000"/>
                  </a:schemeClr>
                </a:outerShdw>
              </a:effectLst>
            </a:endParaRPr>
          </a:p>
        </p:txBody>
      </p:sp>
      <p:sp>
        <p:nvSpPr>
          <p:cNvPr id="3" name="Espace réservé du contenu 2"/>
          <p:cNvSpPr>
            <a:spLocks noGrp="1"/>
          </p:cNvSpPr>
          <p:nvPr>
            <p:ph idx="1"/>
          </p:nvPr>
        </p:nvSpPr>
        <p:spPr>
          <a:xfrm>
            <a:off x="857224" y="1142984"/>
            <a:ext cx="7772400" cy="357190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le boulevard de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strasbourg</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le boulevard de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sébastopol</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le pont-au-change, le boulevard du palais et le boulevard saint-michel, jusqu'à l'observatoire, </a:t>
            </a:r>
            <a:b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b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le prolongement de la rue de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rivoli</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vers l'est au-delà du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louvre</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et élargissement de la rue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saint-antoine</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b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b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le boulevard saint-germain et le pont de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sully</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b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b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les boulevards de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port-royal</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et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saint-marcel</a:t>
            </a:r>
            <a:endPar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endParaRPr>
          </a:p>
          <a:p>
            <a:pPr>
              <a:buNone/>
            </a:pPr>
            <a:r>
              <a:rPr lang="fr-FR" sz="2000" b="1" dirty="0" smtClean="0">
                <a:ln w="0">
                  <a:solidFill>
                    <a:schemeClr val="tx1"/>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rue de rennes et rue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monge</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rue gay-</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lussac</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et rue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claude</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bernard</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elargissement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de la rue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soufflot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b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b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a:t>
            </a:r>
            <a:r>
              <a:rPr lang="fr-FR" sz="2000" b="1" dirty="0" smtClean="0">
                <a:ln w="0">
                  <a:solidFill>
                    <a:schemeClr val="bg2">
                      <a:lumMod val="60000"/>
                      <a:lumOff val="40000"/>
                    </a:schemeClr>
                  </a:solidFill>
                </a:ln>
                <a:solidFill>
                  <a:schemeClr val="bg2">
                    <a:lumMod val="60000"/>
                    <a:lumOff val="40000"/>
                  </a:schemeClr>
                </a:solidFill>
                <a:effectLst>
                  <a:outerShdw blurRad="50800" dist="38100" dir="5400000" algn="t" rotWithShape="0">
                    <a:prstClr val="black">
                      <a:alpha val="40000"/>
                    </a:prstClr>
                  </a:outerShdw>
                </a:effectLst>
                <a:ea typeface="Times New Roman" pitchFamily="18" charset="0"/>
                <a:cs typeface="Times New Roman" pitchFamily="18" charset="0"/>
              </a:rPr>
              <a:t>*</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 l'actuelle avenue </a:t>
            </a:r>
            <a:r>
              <a:rPr lang="fr-FR" sz="2000" b="1" dirty="0" err="1"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foch</a:t>
            </a:r>
            <a:r>
              <a:rPr lang="fr-FR" sz="2000" b="1" dirty="0" smtClean="0">
                <a:ln w="0">
                  <a:solidFill>
                    <a:schemeClr val="tx1"/>
                  </a:solidFill>
                </a:ln>
                <a:effectLst>
                  <a:outerShdw blurRad="50800" dist="38100" dir="5400000" algn="t" rotWithShape="0">
                    <a:prstClr val="black">
                      <a:alpha val="40000"/>
                    </a:prstClr>
                  </a:outerShdw>
                </a:effectLst>
                <a:ea typeface="Times New Roman" pitchFamily="18" charset="0"/>
                <a:cs typeface="Times New Roman" pitchFamily="18" charset="0"/>
              </a:rPr>
              <a:t>.</a:t>
            </a:r>
            <a:endParaRPr lang="fr-FR" sz="2000" b="1" dirty="0">
              <a:ln w="0">
                <a:solidFill>
                  <a:schemeClr val="tx1"/>
                </a:solidFill>
              </a:ln>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p:cTn id="2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4729170" cy="559482"/>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le deuxième réseau (1859-1867) :</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br>
            <a:endPar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endParaRPr>
          </a:p>
        </p:txBody>
      </p:sp>
      <p:sp>
        <p:nvSpPr>
          <p:cNvPr id="3" name="Espace réservé du contenu 2"/>
          <p:cNvSpPr>
            <a:spLocks noGrp="1"/>
          </p:cNvSpPr>
          <p:nvPr>
            <p:ph idx="1"/>
          </p:nvPr>
        </p:nvSpPr>
        <p:spPr>
          <a:xfrm>
            <a:off x="857224" y="1285860"/>
            <a:ext cx="7772400" cy="1002498"/>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sz="2000" b="1" dirty="0" smtClean="0">
                <a:ln w="0">
                  <a:solidFill>
                    <a:schemeClr val="tx1"/>
                  </a:solidFill>
                </a:ln>
                <a:effectLst/>
              </a:rPr>
              <a:t>            </a:t>
            </a:r>
            <a:r>
              <a:rPr lang="fr-FR" sz="2000" b="1" dirty="0" smtClean="0">
                <a:ln w="0">
                  <a:solidFill>
                    <a:schemeClr val="tx1"/>
                  </a:solidFill>
                </a:ln>
                <a:effectLst>
                  <a:outerShdw blurRad="50800" dist="38100" dir="5400000" algn="t" rotWithShape="0">
                    <a:prstClr val="black">
                      <a:alpha val="40000"/>
                    </a:prstClr>
                  </a:outerShdw>
                </a:effectLst>
              </a:rPr>
              <a:t>Le deuxième réseau comprend, entre autres et sur environ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26 kilomètres</a:t>
            </a:r>
          </a:p>
          <a:p>
            <a:endParaRPr lang="fr-F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5400000" algn="t" rotWithShape="0">
                  <a:prstClr val="black">
                    <a:alpha val="40000"/>
                  </a:prstClr>
                </a:outerShdw>
                <a:reflection blurRad="12700" stA="50000" endPos="50000" dist="5000" dir="5400000" sy="-100000"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9" presetClass="entr" presetSubtype="0" accel="10000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 calcmode="lin" valueType="num">
                                      <p:cBhvr>
                                        <p:cTn id="16"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7772400" cy="3559878"/>
          </a:xfrm>
        </p:spPr>
        <p:txBody>
          <a:bodyPr>
            <a:normAutofit fontScale="90000"/>
          </a:bodyPr>
          <a:lstStyle/>
          <a:p>
            <a:pPr marL="411480" indent="-342900">
              <a:spcBef>
                <a:spcPts val="700"/>
              </a:spcBef>
              <a:buClr>
                <a:schemeClr val="tx2"/>
              </a:buClr>
              <a:buSzPct val="95000"/>
            </a:pPr>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3-Transformation de </a:t>
            </a:r>
            <a:b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Paris sous</a:t>
            </a:r>
            <a:b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le </a:t>
            </a:r>
            <a:b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Second Empire:</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512064"/>
            <a:ext cx="4514856" cy="559482"/>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pPr lvl="0"/>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t>le troisième réseau (1869-1925) :</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rPr>
            </a:br>
            <a:endPar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ea typeface="+mn-ea"/>
              <a:cs typeface="+mn-cs"/>
            </a:endParaRPr>
          </a:p>
        </p:txBody>
      </p:sp>
      <p:sp>
        <p:nvSpPr>
          <p:cNvPr id="3" name="Espace réservé du contenu 2"/>
          <p:cNvSpPr>
            <a:spLocks noGrp="1"/>
          </p:cNvSpPr>
          <p:nvPr>
            <p:ph idx="1"/>
          </p:nvPr>
        </p:nvSpPr>
        <p:spPr>
          <a:xfrm>
            <a:off x="714348" y="1285860"/>
            <a:ext cx="8072494" cy="3359952"/>
          </a:xfrm>
        </p:spPr>
        <p:txBody>
          <a:bodyPr>
            <a:normAutofit lnSpcReduction="1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buNone/>
            </a:pP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le troisième réseau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(28 kilomètres), </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décidé en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1867</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causa sans doute la chute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d'</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haussmann</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tant les parisiens étaient las de plus de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15 ans </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de travaux. </a:t>
            </a:r>
            <a:b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b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l'opposition, qui avant combattu ce projet pour faire tomber le second empire, le reprit à son compte et la troisième république réalisa la plupart des projets prévus et termina les travaux commencés sous </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haussmann</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(le premier préfet de la seine de la troisième république est </a:t>
            </a:r>
            <a:r>
              <a:rPr lang="fr-FR" sz="2000" b="1" dirty="0" err="1"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alphand</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 ancien responsable du service des promenades et plantations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d'</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haussmann</a:t>
            </a:r>
            <a: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t>)</a:t>
            </a:r>
            <a:br>
              <a:rPr lang="fr-FR" sz="2000" b="1" dirty="0" smtClean="0">
                <a:ln w="0">
                  <a:solidFill>
                    <a:schemeClr val="tx1"/>
                  </a:solidFill>
                </a:ln>
                <a:effectLst>
                  <a:outerShdw blurRad="50800" dist="38100" dir="5400000" algn="t" rotWithShape="0">
                    <a:prstClr val="black">
                      <a:alpha val="40000"/>
                    </a:prstClr>
                  </a:outerShdw>
                </a:effectLst>
                <a:latin typeface="Arial" pitchFamily="34" charset="0"/>
                <a:ea typeface="Times New Roman" pitchFamily="18" charset="0"/>
                <a:cs typeface="Arial" pitchFamily="34" charset="0"/>
              </a:rPr>
            </a:br>
            <a:endParaRPr lang="fr-FR" sz="2000" b="1" dirty="0">
              <a:ln w="0">
                <a:solidFill>
                  <a:schemeClr val="tx1"/>
                </a:solidFill>
              </a:ln>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3">
                                            <p:txEl>
                                              <p:pRg st="0" end="0"/>
                                            </p:txEl>
                                          </p:spTgt>
                                        </p:tgtEl>
                                        <p:attrNameLst>
                                          <p:attrName>style.visibility</p:attrName>
                                        </p:attrNameLst>
                                      </p:cBhvr>
                                      <p:to>
                                        <p:strVal val="visible"/>
                                      </p:to>
                                    </p:set>
                                    <p:animEffect transition="in" filter="blinds(horizontal)">
                                      <p:cBhvr>
                                        <p:cTn id="16"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Picture 2" descr="8"/>
          <p:cNvPicPr>
            <a:picLocks noChangeAspect="1" noChangeArrowheads="1"/>
          </p:cNvPicPr>
          <p:nvPr/>
        </p:nvPicPr>
        <p:blipFill>
          <a:blip r:embed="rId2"/>
          <a:srcRect/>
          <a:stretch>
            <a:fillRect/>
          </a:stretch>
        </p:blipFill>
        <p:spPr bwMode="auto">
          <a:xfrm>
            <a:off x="1071538" y="1071546"/>
            <a:ext cx="7201778" cy="540000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133122"/>
                                        </p:tgtEl>
                                        <p:attrNameLst>
                                          <p:attrName>style.visibility</p:attrName>
                                        </p:attrNameLst>
                                      </p:cBhvr>
                                      <p:to>
                                        <p:strVal val="visible"/>
                                      </p:to>
                                    </p:set>
                                    <p:anim calcmode="lin" valueType="num">
                                      <p:cBhvr>
                                        <p:cTn id="7" dur="1000" fill="hold"/>
                                        <p:tgtEl>
                                          <p:spTgt spid="133122"/>
                                        </p:tgtEl>
                                        <p:attrNameLst>
                                          <p:attrName>ppt_w</p:attrName>
                                        </p:attrNameLst>
                                      </p:cBhvr>
                                      <p:tavLst>
                                        <p:tav tm="0">
                                          <p:val>
                                            <p:fltVal val="0"/>
                                          </p:val>
                                        </p:tav>
                                        <p:tav tm="100000">
                                          <p:val>
                                            <p:strVal val="#ppt_w"/>
                                          </p:val>
                                        </p:tav>
                                      </p:tavLst>
                                    </p:anim>
                                    <p:anim calcmode="lin" valueType="num">
                                      <p:cBhvr>
                                        <p:cTn id="8" dur="1000" fill="hold"/>
                                        <p:tgtEl>
                                          <p:spTgt spid="133122"/>
                                        </p:tgtEl>
                                        <p:attrNameLst>
                                          <p:attrName>ppt_h</p:attrName>
                                        </p:attrNameLst>
                                      </p:cBhvr>
                                      <p:tavLst>
                                        <p:tav tm="0">
                                          <p:val>
                                            <p:fltVal val="0"/>
                                          </p:val>
                                        </p:tav>
                                        <p:tav tm="100000">
                                          <p:val>
                                            <p:strVal val="#ppt_h"/>
                                          </p:val>
                                        </p:tav>
                                      </p:tavLst>
                                    </p:anim>
                                    <p:anim calcmode="lin" valueType="num">
                                      <p:cBhvr>
                                        <p:cTn id="9" dur="1000" fill="hold"/>
                                        <p:tgtEl>
                                          <p:spTgt spid="1331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3312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2"/>
          <p:cNvPicPr>
            <a:picLocks noChangeAspect="1" noChangeArrowheads="1"/>
          </p:cNvPicPr>
          <p:nvPr/>
        </p:nvPicPr>
        <p:blipFill>
          <a:blip r:embed="rId2"/>
          <a:srcRect/>
          <a:stretch>
            <a:fillRect/>
          </a:stretch>
        </p:blipFill>
        <p:spPr bwMode="auto">
          <a:xfrm>
            <a:off x="1000100" y="1071546"/>
            <a:ext cx="7442558" cy="521497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134146"/>
                                        </p:tgtEl>
                                        <p:attrNameLst>
                                          <p:attrName>style.visibility</p:attrName>
                                        </p:attrNameLst>
                                      </p:cBhvr>
                                      <p:to>
                                        <p:strVal val="visible"/>
                                      </p:to>
                                    </p:set>
                                    <p:anim calcmode="lin" valueType="num">
                                      <p:cBhvr>
                                        <p:cTn id="7" dur="500" fill="hold"/>
                                        <p:tgtEl>
                                          <p:spTgt spid="134146"/>
                                        </p:tgtEl>
                                        <p:attrNameLst>
                                          <p:attrName>ppt_w</p:attrName>
                                        </p:attrNameLst>
                                      </p:cBhvr>
                                      <p:tavLst>
                                        <p:tav tm="0">
                                          <p:val>
                                            <p:strVal val="#ppt_w*2.5"/>
                                          </p:val>
                                        </p:tav>
                                        <p:tav tm="100000">
                                          <p:val>
                                            <p:strVal val="#ppt_w"/>
                                          </p:val>
                                        </p:tav>
                                      </p:tavLst>
                                    </p:anim>
                                    <p:anim calcmode="lin" valueType="num">
                                      <p:cBhvr>
                                        <p:cTn id="8" dur="500" fill="hold"/>
                                        <p:tgtEl>
                                          <p:spTgt spid="134146"/>
                                        </p:tgtEl>
                                        <p:attrNameLst>
                                          <p:attrName>ppt_h</p:attrName>
                                        </p:attrNameLst>
                                      </p:cBhvr>
                                      <p:tavLst>
                                        <p:tav tm="0">
                                          <p:val>
                                            <p:strVal val="#ppt_h*0.01"/>
                                          </p:val>
                                        </p:tav>
                                        <p:tav tm="100000">
                                          <p:val>
                                            <p:strVal val="#ppt_h"/>
                                          </p:val>
                                        </p:tav>
                                      </p:tavLst>
                                    </p:anim>
                                    <p:anim calcmode="lin" valueType="num">
                                      <p:cBhvr>
                                        <p:cTn id="9" dur="500" fill="hold"/>
                                        <p:tgtEl>
                                          <p:spTgt spid="134146"/>
                                        </p:tgtEl>
                                        <p:attrNameLst>
                                          <p:attrName>ppt_x</p:attrName>
                                        </p:attrNameLst>
                                      </p:cBhvr>
                                      <p:tavLst>
                                        <p:tav tm="0">
                                          <p:val>
                                            <p:strVal val="#ppt_x"/>
                                          </p:val>
                                        </p:tav>
                                        <p:tav tm="100000">
                                          <p:val>
                                            <p:strVal val="#ppt_x"/>
                                          </p:val>
                                        </p:tav>
                                      </p:tavLst>
                                    </p:anim>
                                    <p:anim calcmode="lin" valueType="num">
                                      <p:cBhvr>
                                        <p:cTn id="10" dur="500" fill="hold"/>
                                        <p:tgtEl>
                                          <p:spTgt spid="134146"/>
                                        </p:tgtEl>
                                        <p:attrNameLst>
                                          <p:attrName>ppt_y</p:attrName>
                                        </p:attrNameLst>
                                      </p:cBhvr>
                                      <p:tavLst>
                                        <p:tav tm="0">
                                          <p:val>
                                            <p:strVal val="#ppt_h+1"/>
                                          </p:val>
                                        </p:tav>
                                        <p:tav tm="100000">
                                          <p:val>
                                            <p:strVal val="#ppt_y"/>
                                          </p:val>
                                        </p:tav>
                                      </p:tavLst>
                                    </p:anim>
                                    <p:animEffect transition="in" filter="fade">
                                      <p:cBhvr>
                                        <p:cTn id="11" dur="500"/>
                                        <p:tgtEl>
                                          <p:spTgt spid="134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D:\haussmann\google earth\22222.JPG"/>
          <p:cNvPicPr>
            <a:picLocks noGrp="1" noChangeAspect="1" noChangeArrowheads="1"/>
          </p:cNvPicPr>
          <p:nvPr>
            <p:ph idx="1"/>
          </p:nvPr>
        </p:nvPicPr>
        <p:blipFill>
          <a:blip r:embed="rId2"/>
          <a:srcRect/>
          <a:stretch>
            <a:fillRect/>
          </a:stretch>
        </p:blipFill>
        <p:spPr bwMode="auto">
          <a:xfrm>
            <a:off x="785786" y="857232"/>
            <a:ext cx="7861966" cy="539150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5786" y="1000108"/>
            <a:ext cx="7772400" cy="2702622"/>
          </a:xfrm>
        </p:spPr>
        <p:txBody>
          <a:bodyPr/>
          <a:lstStyle/>
          <a:p>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6-  les espace </a:t>
            </a:r>
            <a:b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br>
            <a:r>
              <a:rPr lang="fr-FR" sz="6000" b="1" i="1" dirty="0" smtClean="0">
                <a:ln w="1905">
                  <a:solidFill>
                    <a:srgbClr val="FFFF00"/>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39700">
                    <a:schemeClr val="accent6">
                      <a:satMod val="175000"/>
                      <a:alpha val="40000"/>
                    </a:schemeClr>
                  </a:glow>
                  <a:innerShdw blurRad="69850" dist="43180" dir="5400000">
                    <a:srgbClr val="000000">
                      <a:alpha val="65000"/>
                    </a:srgbClr>
                  </a:innerShdw>
                  <a:reflection blurRad="6350" stA="50000" endA="300" endPos="50000" dist="29997" dir="5400000" sy="-100000" algn="bl" rotWithShape="0"/>
                </a:effectLst>
                <a:latin typeface="Arial Rounded MT Bold" pitchFamily="34" charset="0"/>
              </a:rPr>
              <a:t>         verts publiques :</a:t>
            </a:r>
            <a:r>
              <a:rPr lang="fr-FR" dirty="0" smtClean="0"/>
              <a:t/>
            </a:r>
            <a:br>
              <a:rPr lang="fr-FR" dirty="0" smtClean="0"/>
            </a:b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714348" y="857232"/>
            <a:ext cx="8215370" cy="285752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just">
              <a:buNone/>
            </a:pPr>
            <a:r>
              <a:rPr lang="fr-FR" b="1" cap="all" dirty="0" smtClean="0">
                <a:ln w="0">
                  <a:solidFill>
                    <a:schemeClr val="tx1"/>
                  </a:solidFill>
                </a:ln>
                <a:effectLst>
                  <a:reflection blurRad="12700" stA="50000" endPos="50000" dist="5000" dir="5400000" sy="-100000" rotWithShape="0"/>
                </a:effectLst>
              </a:rPr>
              <a:t>           </a:t>
            </a:r>
            <a:r>
              <a:rPr lang="fr-FR" sz="2000" b="1" dirty="0" smtClean="0">
                <a:ln w="0">
                  <a:solidFill>
                    <a:schemeClr val="tx1"/>
                  </a:solidFill>
                </a:ln>
                <a:effectLst>
                  <a:outerShdw blurRad="50800" dist="38100" dir="5400000" algn="t" rotWithShape="0">
                    <a:prstClr val="black">
                      <a:alpha val="40000"/>
                    </a:prstClr>
                  </a:outerShdw>
                </a:effectLst>
              </a:rPr>
              <a:t>en moins de vingt ans de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1852</a:t>
            </a:r>
            <a:r>
              <a:rPr lang="fr-FR" sz="2000" b="1" dirty="0" smtClean="0">
                <a:ln w="0">
                  <a:solidFill>
                    <a:schemeClr val="tx1"/>
                  </a:solidFill>
                </a:ln>
                <a:effectLst>
                  <a:outerShdw blurRad="50800" dist="38100" dir="5400000" algn="t" rotWithShape="0">
                    <a:prstClr val="black">
                      <a:alpha val="40000"/>
                    </a:prstClr>
                  </a:outerShdw>
                </a:effectLst>
              </a:rPr>
              <a:t> à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1870</a:t>
            </a:r>
            <a:r>
              <a:rPr lang="fr-FR" sz="2000" b="1" dirty="0" smtClean="0">
                <a:ln w="0">
                  <a:solidFill>
                    <a:schemeClr val="tx1"/>
                  </a:solidFill>
                </a:ln>
                <a:effectLst>
                  <a:outerShdw blurRad="50800" dist="38100" dir="5400000" algn="t" rotWithShape="0">
                    <a:prstClr val="black">
                      <a:alpha val="40000"/>
                    </a:prstClr>
                  </a:outerShdw>
                </a:effectLst>
              </a:rPr>
              <a:t> l’ensemble des espaces verts publics de paris fut totalement renouvelé  grâce  a l’initiative de </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napoléon </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rPr>
              <a:t>lll</a:t>
            </a:r>
            <a:r>
              <a:rPr lang="fr-FR" sz="2000" b="1" dirty="0" smtClean="0">
                <a:ln w="0">
                  <a:solidFill>
                    <a:srgbClr val="FF0000"/>
                  </a:solidFill>
                </a:ln>
                <a:solidFill>
                  <a:srgbClr val="FF0000"/>
                </a:solidFill>
                <a:effectLst>
                  <a:outerShdw blurRad="50800" dist="38100" dir="5400000" algn="t" rotWithShape="0">
                    <a:prstClr val="black">
                      <a:alpha val="40000"/>
                    </a:prstClr>
                  </a:outerShdw>
                </a:effectLst>
              </a:rPr>
              <a:t> </a:t>
            </a:r>
            <a:r>
              <a:rPr lang="fr-FR" sz="2000" b="1" dirty="0" smtClean="0">
                <a:ln w="0">
                  <a:solidFill>
                    <a:schemeClr val="tx1"/>
                  </a:solidFill>
                </a:ln>
                <a:effectLst>
                  <a:outerShdw blurRad="50800" dist="38100" dir="5400000" algn="t" rotWithShape="0">
                    <a:prstClr val="black">
                      <a:alpha val="40000"/>
                    </a:prstClr>
                  </a:outerShdw>
                </a:effectLst>
              </a:rPr>
              <a:t>et a l’action du préfet </a:t>
            </a:r>
            <a:r>
              <a:rPr lang="fr-FR" sz="2000" b="1" dirty="0" err="1" smtClean="0">
                <a:ln w="0">
                  <a:solidFill>
                    <a:srgbClr val="FF0000"/>
                  </a:solidFill>
                </a:ln>
                <a:solidFill>
                  <a:srgbClr val="FF0000"/>
                </a:solidFill>
                <a:effectLst>
                  <a:outerShdw blurRad="50800" dist="38100" dir="5400000" algn="t" rotWithShape="0">
                    <a:prstClr val="black">
                      <a:alpha val="40000"/>
                    </a:prstClr>
                  </a:outerShdw>
                </a:effectLst>
              </a:rPr>
              <a:t>haussmann</a:t>
            </a:r>
            <a:r>
              <a:rPr lang="fr-FR" sz="2000" b="1" dirty="0" smtClean="0">
                <a:ln w="0">
                  <a:solidFill>
                    <a:schemeClr val="tx1"/>
                  </a:solidFill>
                </a:ln>
                <a:effectLst>
                  <a:outerShdw blurRad="50800" dist="38100" dir="5400000" algn="t" rotWithShape="0">
                    <a:prstClr val="black">
                      <a:alpha val="40000"/>
                    </a:prstClr>
                  </a:outerShdw>
                </a:effectLst>
              </a:rPr>
              <a:t> et d’</a:t>
            </a:r>
            <a:r>
              <a:rPr lang="fr-FR" sz="2000" b="1" dirty="0" err="1" smtClean="0">
                <a:ln w="0">
                  <a:solidFill>
                    <a:schemeClr val="tx1"/>
                  </a:solidFill>
                </a:ln>
                <a:effectLst>
                  <a:outerShdw blurRad="50800" dist="38100" dir="5400000" algn="t" rotWithShape="0">
                    <a:prstClr val="black">
                      <a:alpha val="40000"/>
                    </a:prstClr>
                  </a:outerShdw>
                </a:effectLst>
              </a:rPr>
              <a:t>adolphe</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err="1" smtClean="0">
                <a:ln w="0">
                  <a:solidFill>
                    <a:schemeClr val="tx1"/>
                  </a:solidFill>
                </a:ln>
                <a:effectLst>
                  <a:outerShdw blurRad="50800" dist="38100" dir="5400000" algn="t" rotWithShape="0">
                    <a:prstClr val="black">
                      <a:alpha val="40000"/>
                    </a:prstClr>
                  </a:outerShdw>
                </a:effectLst>
              </a:rPr>
              <a:t>alphand</a:t>
            </a:r>
            <a:r>
              <a:rPr lang="fr-FR" sz="2000" b="1" dirty="0" smtClean="0">
                <a:ln w="0">
                  <a:solidFill>
                    <a:schemeClr val="tx1"/>
                  </a:solidFill>
                </a:ln>
                <a:effectLst>
                  <a:outerShdw blurRad="50800" dist="38100" dir="5400000" algn="t" rotWithShape="0">
                    <a:prstClr val="black">
                      <a:alpha val="40000"/>
                    </a:prstClr>
                  </a:outerShdw>
                </a:effectLst>
              </a:rPr>
              <a:t> directeur des promenades et plantations </a:t>
            </a:r>
          </a:p>
          <a:p>
            <a:pPr algn="just">
              <a:buNone/>
            </a:pPr>
            <a:r>
              <a:rPr lang="fr-FR" sz="2000" b="1" dirty="0" smtClean="0">
                <a:ln w="0">
                  <a:solidFill>
                    <a:schemeClr val="tx1"/>
                  </a:solidFill>
                </a:ln>
                <a:effectLst>
                  <a:outerShdw blurRad="50800" dist="38100" dir="5400000" algn="t" rotWithShape="0">
                    <a:prstClr val="black">
                      <a:alpha val="40000"/>
                    </a:prstClr>
                  </a:outerShdw>
                </a:effectLst>
              </a:rPr>
              <a:t>            les bais de </a:t>
            </a:r>
            <a:r>
              <a:rPr lang="fr-FR" sz="2000" b="1" dirty="0" err="1" smtClean="0">
                <a:ln w="0">
                  <a:solidFill>
                    <a:schemeClr val="tx1"/>
                  </a:solidFill>
                </a:ln>
                <a:effectLst>
                  <a:outerShdw blurRad="50800" dist="38100" dir="5400000" algn="t" rotWithShape="0">
                    <a:prstClr val="black">
                      <a:alpha val="40000"/>
                    </a:prstClr>
                  </a:outerShdw>
                </a:effectLst>
              </a:rPr>
              <a:t>boulogne</a:t>
            </a:r>
            <a:r>
              <a:rPr lang="fr-FR" sz="2000" b="1" dirty="0" smtClean="0">
                <a:ln w="0">
                  <a:solidFill>
                    <a:schemeClr val="tx1"/>
                  </a:solidFill>
                </a:ln>
                <a:effectLst>
                  <a:outerShdw blurRad="50800" dist="38100" dir="5400000" algn="t" rotWithShape="0">
                    <a:prstClr val="black">
                      <a:alpha val="40000"/>
                    </a:prstClr>
                  </a:outerShdw>
                </a:effectLst>
              </a:rPr>
              <a:t> et de </a:t>
            </a:r>
            <a:r>
              <a:rPr lang="fr-FR" sz="2000" b="1" dirty="0" err="1" smtClean="0">
                <a:ln w="0">
                  <a:solidFill>
                    <a:schemeClr val="tx1"/>
                  </a:solidFill>
                </a:ln>
                <a:effectLst>
                  <a:outerShdw blurRad="50800" dist="38100" dir="5400000" algn="t" rotWithShape="0">
                    <a:prstClr val="black">
                      <a:alpha val="40000"/>
                    </a:prstClr>
                  </a:outerShdw>
                </a:effectLst>
              </a:rPr>
              <a:t>vincennes</a:t>
            </a:r>
            <a:r>
              <a:rPr lang="fr-FR" sz="2000" b="1" dirty="0" smtClean="0">
                <a:ln w="0">
                  <a:solidFill>
                    <a:schemeClr val="tx1"/>
                  </a:solidFill>
                </a:ln>
                <a:effectLst>
                  <a:outerShdw blurRad="50800" dist="38100" dir="5400000" algn="t" rotWithShape="0">
                    <a:prstClr val="black">
                      <a:alpha val="40000"/>
                    </a:prstClr>
                  </a:outerShdw>
                </a:effectLst>
              </a:rPr>
              <a:t>  furent  agrandies et remodelés pour la premier fois on applique un plan d’envergure visant a couvrir la capitale </a:t>
            </a:r>
            <a:r>
              <a:rPr lang="fr-FR" sz="2000" b="1" dirty="0" smtClean="0">
                <a:ln w="0">
                  <a:solidFill>
                    <a:srgbClr val="00B050"/>
                  </a:solidFill>
                </a:ln>
                <a:solidFill>
                  <a:srgbClr val="00B050"/>
                </a:solidFill>
                <a:effectLst>
                  <a:outerShdw blurRad="50800" dist="38100" dir="5400000" algn="t" rotWithShape="0">
                    <a:prstClr val="black">
                      <a:alpha val="40000"/>
                    </a:prstClr>
                  </a:outerShdw>
                </a:effectLst>
              </a:rPr>
              <a:t>d’espace verts</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00B050"/>
                  </a:solidFill>
                </a:ln>
                <a:solidFill>
                  <a:srgbClr val="00B050"/>
                </a:solidFill>
                <a:effectLst>
                  <a:outerShdw blurRad="50800" dist="38100" dir="5400000" algn="t" rotWithShape="0">
                    <a:prstClr val="black">
                      <a:alpha val="40000"/>
                    </a:prstClr>
                  </a:outerShdw>
                </a:effectLst>
              </a:rPr>
              <a:t>les bois</a:t>
            </a:r>
            <a:r>
              <a:rPr lang="fr-FR" sz="2000" b="1" dirty="0" smtClean="0">
                <a:ln w="0">
                  <a:solidFill>
                    <a:schemeClr val="tx1"/>
                  </a:solidFill>
                </a:ln>
                <a:effectLst>
                  <a:outerShdw blurRad="50800" dist="38100" dir="5400000" algn="t" rotWithShape="0">
                    <a:prstClr val="black">
                      <a:alpha val="40000"/>
                    </a:prstClr>
                  </a:outerShdw>
                </a:effectLst>
              </a:rPr>
              <a:t>, </a:t>
            </a:r>
            <a:r>
              <a:rPr lang="fr-FR" sz="2000" b="1" dirty="0" smtClean="0">
                <a:ln w="0">
                  <a:solidFill>
                    <a:srgbClr val="00B050"/>
                  </a:solidFill>
                </a:ln>
                <a:solidFill>
                  <a:srgbClr val="00B050"/>
                </a:solidFill>
                <a:effectLst>
                  <a:outerShdw blurRad="50800" dist="38100" dir="5400000" algn="t" rotWithShape="0">
                    <a:prstClr val="black">
                      <a:alpha val="40000"/>
                    </a:prstClr>
                  </a:outerShdw>
                </a:effectLst>
              </a:rPr>
              <a:t>les parcs </a:t>
            </a:r>
            <a:endParaRPr lang="fr-FR" sz="2000" b="1" dirty="0">
              <a:ln w="0">
                <a:solidFill>
                  <a:srgbClr val="00B050"/>
                </a:solidFill>
              </a:ln>
              <a:solidFill>
                <a:srgbClr val="00B050"/>
              </a:solidFill>
              <a:effectLst>
                <a:outerShdw blurRad="50800" dist="38100" dir="5400000" algn="t" rotWithShape="0">
                  <a:prstClr val="black">
                    <a:alpha val="40000"/>
                  </a:prst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0" name="Picture 2" descr="300px-Public_garden_in_Tours,_France"/>
          <p:cNvPicPr>
            <a:picLocks noChangeAspect="1" noChangeArrowheads="1"/>
          </p:cNvPicPr>
          <p:nvPr/>
        </p:nvPicPr>
        <p:blipFill>
          <a:blip r:embed="rId2"/>
          <a:srcRect/>
          <a:stretch>
            <a:fillRect/>
          </a:stretch>
        </p:blipFill>
        <p:spPr bwMode="auto">
          <a:xfrm>
            <a:off x="954308" y="890201"/>
            <a:ext cx="7560000" cy="54292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35170"/>
                                        </p:tgtEl>
                                        <p:attrNameLst>
                                          <p:attrName>style.visibility</p:attrName>
                                        </p:attrNameLst>
                                      </p:cBhvr>
                                      <p:to>
                                        <p:strVal val="visible"/>
                                      </p:to>
                                    </p:set>
                                    <p:anim calcmode="lin" valueType="num">
                                      <p:cBhvr>
                                        <p:cTn id="7" dur="500" decel="50000" fill="hold">
                                          <p:stCondLst>
                                            <p:cond delay="0"/>
                                          </p:stCondLst>
                                        </p:cTn>
                                        <p:tgtEl>
                                          <p:spTgt spid="135170"/>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35170"/>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35170"/>
                                        </p:tgtEl>
                                        <p:attrNameLst>
                                          <p:attrName>ppt_w</p:attrName>
                                        </p:attrNameLst>
                                      </p:cBhvr>
                                      <p:tavLst>
                                        <p:tav tm="0">
                                          <p:val>
                                            <p:strVal val="#ppt_w*.05"/>
                                          </p:val>
                                        </p:tav>
                                        <p:tav tm="100000">
                                          <p:val>
                                            <p:strVal val="#ppt_w"/>
                                          </p:val>
                                        </p:tav>
                                      </p:tavLst>
                                    </p:anim>
                                    <p:anim calcmode="lin" valueType="num">
                                      <p:cBhvr>
                                        <p:cTn id="10" dur="1000" fill="hold"/>
                                        <p:tgtEl>
                                          <p:spTgt spid="135170"/>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35170"/>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35170"/>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35170"/>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35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haussmann\1920[1].jpg"/>
          <p:cNvPicPr>
            <a:picLocks noGrp="1" noChangeAspect="1" noChangeArrowheads="1"/>
          </p:cNvPicPr>
          <p:nvPr>
            <p:ph idx="1"/>
          </p:nvPr>
        </p:nvPicPr>
        <p:blipFill>
          <a:blip r:embed="rId2"/>
          <a:srcRect/>
          <a:stretch>
            <a:fillRect/>
          </a:stretch>
        </p:blipFill>
        <p:spPr bwMode="auto">
          <a:xfrm>
            <a:off x="940385" y="813640"/>
            <a:ext cx="7572428" cy="5392125"/>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from="(-#ppt_w/2)" to="(#ppt_x)" calcmode="lin" valueType="num">
                                      <p:cBhvr>
                                        <p:cTn id="7" dur="600" fill="hold">
                                          <p:stCondLst>
                                            <p:cond delay="0"/>
                                          </p:stCondLst>
                                        </p:cTn>
                                        <p:tgtEl>
                                          <p:spTgt spid="1026"/>
                                        </p:tgtEl>
                                        <p:attrNameLst>
                                          <p:attrName>ppt_x</p:attrName>
                                        </p:attrNameLst>
                                      </p:cBhvr>
                                    </p:anim>
                                    <p:anim from="0" to="-1.0" calcmode="lin" valueType="num">
                                      <p:cBhvr>
                                        <p:cTn id="8" dur="200" decel="50000" autoRev="1" fill="hold">
                                          <p:stCondLst>
                                            <p:cond delay="600"/>
                                          </p:stCondLst>
                                        </p:cTn>
                                        <p:tgtEl>
                                          <p:spTgt spid="1026"/>
                                        </p:tgtEl>
                                        <p:attrNameLst>
                                          <p:attrName>xshear</p:attrName>
                                        </p:attrNameLst>
                                      </p:cBhvr>
                                    </p:anim>
                                    <p:animScale>
                                      <p:cBhvr>
                                        <p:cTn id="9" dur="200" decel="100000" autoRev="1" fill="hold">
                                          <p:stCondLst>
                                            <p:cond delay="600"/>
                                          </p:stCondLst>
                                        </p:cTn>
                                        <p:tgtEl>
                                          <p:spTgt spid="1026"/>
                                        </p:tgtEl>
                                      </p:cBhvr>
                                      <p:from x="100000" y="100000"/>
                                      <p:to x="80000" y="100000"/>
                                    </p:animScale>
                                    <p:anim by="(#ppt_h/3+#ppt_w*0.1)" calcmode="lin" valueType="num">
                                      <p:cBhvr additive="sum">
                                        <p:cTn id="10" dur="200" decel="100000" autoRev="1" fill="hold">
                                          <p:stCondLst>
                                            <p:cond delay="600"/>
                                          </p:stCondLst>
                                        </p:cTn>
                                        <p:tgtEl>
                                          <p:spTgt spid="102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P1020522"/>
          <p:cNvPicPr>
            <a:picLocks noChangeAspect="1" noChangeArrowheads="1"/>
          </p:cNvPicPr>
          <p:nvPr/>
        </p:nvPicPr>
        <p:blipFill>
          <a:blip r:embed="rId2"/>
          <a:srcRect/>
          <a:stretch>
            <a:fillRect/>
          </a:stretch>
        </p:blipFill>
        <p:spPr bwMode="auto">
          <a:xfrm>
            <a:off x="988068" y="820382"/>
            <a:ext cx="7572428" cy="5429288"/>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36194"/>
                                        </p:tgtEl>
                                        <p:attrNameLst>
                                          <p:attrName>style.visibility</p:attrName>
                                        </p:attrNameLst>
                                      </p:cBhvr>
                                      <p:to>
                                        <p:strVal val="visible"/>
                                      </p:to>
                                    </p:set>
                                    <p:anim to="" calcmode="lin" valueType="num">
                                      <p:cBhvr>
                                        <p:cTn id="7" dur="1" fill="hold"/>
                                        <p:tgtEl>
                                          <p:spTgt spid="13619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1" descr="http://upload.wikimedia.org/wikipedia/commons/thumb/f/f8/Blv-haussmann-lafayette.jpg/250px-Blv-haussmann-lafayette.jpg">
            <a:hlinkClick r:id="rId2" tooltip="&quot;Le boulevard Haussmann&quot;"/>
          </p:cNvPr>
          <p:cNvPicPr>
            <a:picLocks noChangeAspect="1" noChangeArrowheads="1"/>
          </p:cNvPicPr>
          <p:nvPr/>
        </p:nvPicPr>
        <p:blipFill>
          <a:blip r:embed="rId3"/>
          <a:srcRect/>
          <a:stretch>
            <a:fillRect/>
          </a:stretch>
        </p:blipFill>
        <p:spPr bwMode="auto">
          <a:xfrm>
            <a:off x="300699" y="285728"/>
            <a:ext cx="8647455" cy="5643602"/>
          </a:xfrm>
          <a:prstGeom prst="rect">
            <a:avLst/>
          </a:prstGeom>
          <a:ln>
            <a:noFill/>
          </a:ln>
          <a:effectLst>
            <a:outerShdw blurRad="292100" dist="139700" dir="2700000" algn="tl" rotWithShape="0">
              <a:srgbClr val="333333">
                <a:alpha val="65000"/>
              </a:srgbClr>
            </a:outerShdw>
          </a:effectLst>
        </p:spPr>
        <p:style>
          <a:lnRef idx="1">
            <a:schemeClr val="accent2"/>
          </a:lnRef>
          <a:fillRef idx="2">
            <a:schemeClr val="accent2"/>
          </a:fillRef>
          <a:effectRef idx="1">
            <a:schemeClr val="accent2"/>
          </a:effectRef>
          <a:fontRef idx="minor">
            <a:schemeClr val="dk1"/>
          </a:fontRef>
        </p:style>
      </p:pic>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357422" y="285728"/>
            <a:ext cx="5214974" cy="559482"/>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algn="ct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Le </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mn-lt"/>
              </a:rPr>
              <a:t>boulevard</a:t>
            </a: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Haussmann</a:t>
            </a:r>
            <a:r>
              <a:rPr lang="fr-FR" sz="36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sz="36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fr-FR" b="1"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Espace réservé du contenu 2"/>
          <p:cNvSpPr>
            <a:spLocks noGrp="1"/>
          </p:cNvSpPr>
          <p:nvPr>
            <p:ph idx="1"/>
          </p:nvPr>
        </p:nvSpPr>
        <p:spPr>
          <a:xfrm>
            <a:off x="857224" y="1000108"/>
            <a:ext cx="7772400" cy="3071834"/>
          </a:xfrm>
        </p:spPr>
        <p:txBody>
          <a:bodyPr>
            <a:normAutofit/>
          </a:bodyPr>
          <a:lstStyle/>
          <a:p>
            <a:pPr algn="justLow">
              <a:buNone/>
            </a:pPr>
            <a:r>
              <a:rPr lang="fr-FR" sz="2000" dirty="0" smtClean="0"/>
              <a:t>           les </a:t>
            </a:r>
            <a:r>
              <a:rPr lang="fr-FR" sz="2000" b="1" dirty="0" smtClean="0"/>
              <a:t>transformations de paris sous le second empire</a:t>
            </a:r>
            <a:r>
              <a:rPr lang="fr-FR" sz="2000" dirty="0" smtClean="0"/>
              <a:t> ou </a:t>
            </a:r>
            <a:r>
              <a:rPr lang="fr-FR" sz="2000" b="1" dirty="0" smtClean="0"/>
              <a:t>travaux haussmanniens</a:t>
            </a:r>
            <a:r>
              <a:rPr lang="fr-FR" sz="2000" dirty="0" smtClean="0"/>
              <a:t> constituent </a:t>
            </a:r>
            <a:r>
              <a:rPr lang="fr-FR" sz="2000" b="1" dirty="0" smtClean="0"/>
              <a:t>une</a:t>
            </a:r>
            <a:r>
              <a:rPr lang="fr-FR" sz="2000" dirty="0" smtClean="0"/>
              <a:t> modernisation d'ensemble de la capitale française menée à bien de </a:t>
            </a:r>
            <a:r>
              <a:rPr lang="fr-FR" sz="2000" dirty="0" smtClean="0">
                <a:solidFill>
                  <a:srgbClr val="FF0000"/>
                </a:solidFill>
              </a:rPr>
              <a:t>1852</a:t>
            </a:r>
            <a:r>
              <a:rPr lang="fr-FR" sz="2000" dirty="0" smtClean="0"/>
              <a:t> à </a:t>
            </a:r>
            <a:r>
              <a:rPr lang="fr-FR" sz="2000" dirty="0" smtClean="0">
                <a:solidFill>
                  <a:srgbClr val="FF0000"/>
                </a:solidFill>
              </a:rPr>
              <a:t>1870</a:t>
            </a:r>
            <a:r>
              <a:rPr lang="fr-FR" sz="2000" dirty="0" smtClean="0"/>
              <a:t> par </a:t>
            </a:r>
            <a:r>
              <a:rPr lang="fr-FR" sz="2000" dirty="0" smtClean="0">
                <a:solidFill>
                  <a:srgbClr val="FF0000"/>
                </a:solidFill>
              </a:rPr>
              <a:t>napoléon (3) </a:t>
            </a:r>
            <a:r>
              <a:rPr lang="fr-FR" sz="2000" dirty="0" smtClean="0"/>
              <a:t>et le préfet </a:t>
            </a:r>
            <a:r>
              <a:rPr lang="fr-FR" sz="2000" dirty="0" smtClean="0">
                <a:solidFill>
                  <a:srgbClr val="FF0000"/>
                </a:solidFill>
              </a:rPr>
              <a:t>Haussmann</a:t>
            </a:r>
            <a:r>
              <a:rPr lang="fr-FR" sz="2000" dirty="0" smtClean="0"/>
              <a:t> </a:t>
            </a:r>
            <a:endParaRPr lang="fr-FR" sz="2000" dirty="0" smtClean="0">
              <a:solidFill>
                <a:srgbClr val="FF0000"/>
              </a:solidFill>
            </a:endParaRPr>
          </a:p>
          <a:p>
            <a:pPr algn="justLow">
              <a:buNone/>
            </a:pPr>
            <a:r>
              <a:rPr lang="fr-FR" sz="2000" dirty="0" smtClean="0"/>
              <a:t>            le projet a couvert tous les domaines de l’urbanisme, aussi bien au cœur de </a:t>
            </a:r>
            <a:r>
              <a:rPr lang="fr-FR" sz="2000" dirty="0" smtClean="0">
                <a:solidFill>
                  <a:srgbClr val="FF0000"/>
                </a:solidFill>
              </a:rPr>
              <a:t>Paris</a:t>
            </a:r>
            <a:r>
              <a:rPr lang="fr-FR" sz="2000" dirty="0" smtClean="0"/>
              <a:t> que dans ses quartiers extérieurs : </a:t>
            </a:r>
            <a:r>
              <a:rPr lang="fr-FR" sz="2000" dirty="0" smtClean="0">
                <a:hlinkClick r:id="rId2" tooltip="Liste des rues de Paris"/>
              </a:rPr>
              <a:t>rues</a:t>
            </a:r>
            <a:r>
              <a:rPr lang="fr-FR" sz="2000" dirty="0" smtClean="0"/>
              <a:t> et </a:t>
            </a:r>
            <a:r>
              <a:rPr lang="fr-FR" sz="2000" u="sng" dirty="0" smtClean="0">
                <a:hlinkClick r:id="rId3" tooltip="Boulevards parisiens"/>
              </a:rPr>
              <a:t>boulevards</a:t>
            </a:r>
            <a:r>
              <a:rPr lang="fr-FR" sz="2000" dirty="0" smtClean="0"/>
              <a:t>, </a:t>
            </a:r>
            <a:r>
              <a:rPr lang="fr-FR" sz="2000" dirty="0" smtClean="0">
                <a:hlinkClick r:id="rId4" tooltip="Règlements d'urbanisme de Paris"/>
              </a:rPr>
              <a:t>réglementation des façades</a:t>
            </a:r>
            <a:r>
              <a:rPr lang="fr-FR" sz="2000" dirty="0" smtClean="0"/>
              <a:t>, </a:t>
            </a:r>
            <a:r>
              <a:rPr lang="fr-FR" sz="2000" dirty="0" smtClean="0">
                <a:hlinkClick r:id="rId4" tooltip="Règlements d'urbanisme de Paris"/>
              </a:rPr>
              <a:t>espaces verts</a:t>
            </a:r>
            <a:r>
              <a:rPr lang="fr-FR" sz="2000" dirty="0" smtClean="0"/>
              <a:t>, </a:t>
            </a:r>
            <a:r>
              <a:rPr lang="fr-FR" sz="2000" dirty="0" smtClean="0">
                <a:hlinkClick r:id="rId4" tooltip="Règlements d'urbanisme de Paris"/>
              </a:rPr>
              <a:t>mobilier urbain</a:t>
            </a:r>
            <a:r>
              <a:rPr lang="fr-FR" sz="2000" dirty="0" smtClean="0"/>
              <a:t>, </a:t>
            </a:r>
            <a:r>
              <a:rPr lang="fr-FR" sz="2000" dirty="0" smtClean="0">
                <a:hlinkClick r:id="rId5" tooltip="Égouts de Paris"/>
              </a:rPr>
              <a:t>égouts</a:t>
            </a:r>
            <a:r>
              <a:rPr lang="fr-FR" sz="2000" dirty="0" smtClean="0"/>
              <a:t> et </a:t>
            </a:r>
            <a:r>
              <a:rPr lang="fr-FR" sz="2000" dirty="0" smtClean="0">
                <a:hlinkClick r:id="rId4" tooltip="Règlements d'urbanisme de Paris"/>
              </a:rPr>
              <a:t>réseaux d'abduction d'eau</a:t>
            </a:r>
            <a:r>
              <a:rPr lang="fr-FR" sz="2000" dirty="0" smtClean="0"/>
              <a:t>, </a:t>
            </a:r>
            <a:r>
              <a:rPr lang="fr-FR" sz="2000" dirty="0" smtClean="0">
                <a:hlinkClick r:id="rId4" tooltip="Règlements d'urbanisme de Paris"/>
              </a:rPr>
              <a:t>équipements et monuments publics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to="" calcmode="lin" valueType="num">
                                      <p:cBhvr>
                                        <p:cTn id="12" dur="1" fill="hold"/>
                                        <p:tgtEl>
                                          <p:spTgt spid="3">
                                            <p:txEl>
                                              <p:pRg st="0" end="0"/>
                                            </p:txEl>
                                          </p:spTgt>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to="" calcmode="lin" valueType="num">
                                      <p:cBhvr>
                                        <p:cTn id="17" dur="1" fill="hold"/>
                                        <p:tgtEl>
                                          <p:spTgt spid="3">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28662" y="142852"/>
            <a:ext cx="7772400" cy="1428760"/>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pPr lvl="0"/>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L’île de la cité et son tissu urbain médiéval avant les travaux haussmanniens                              </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(plan Vaugondy de 1771):</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fr-FR" sz="2400" b="1"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4" name="Image 5" descr="http://upload.wikimedia.org/wikipedia/commons/thumb/9/92/Paris-cite-vaugondy-1771.jpg/300px-Paris-cite-vaugondy-1771.jpg">
            <a:hlinkClick r:id="rId2" tooltip="&quot;L'Île de la Cité et son tissu urbain médiéval avant les travaux haussmanniens (plan Vaugondy de 1771)&quot;"/>
          </p:cNvPr>
          <p:cNvPicPr>
            <a:picLocks noGrp="1" noChangeAspect="1" noChangeArrowheads="1"/>
          </p:cNvPicPr>
          <p:nvPr>
            <p:ph idx="1"/>
          </p:nvPr>
        </p:nvPicPr>
        <p:blipFill>
          <a:blip r:embed="rId3"/>
          <a:stretch>
            <a:fillRect/>
          </a:stretch>
        </p:blipFill>
        <p:spPr bwMode="auto">
          <a:xfrm>
            <a:off x="1127100" y="1142984"/>
            <a:ext cx="8036775" cy="53578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e">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Solstice">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e">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2620</TotalTime>
  <Words>1087</Words>
  <Application>Microsoft Office PowerPoint</Application>
  <PresentationFormat>Affichage à l'écran (4:3)</PresentationFormat>
  <Paragraphs>101</Paragraphs>
  <Slides>68</Slides>
  <Notes>2</Notes>
  <HiddenSlides>0</HiddenSlides>
  <MMClips>0</MMClips>
  <ScaleCrop>false</ScaleCrop>
  <HeadingPairs>
    <vt:vector size="4" baseType="variant">
      <vt:variant>
        <vt:lpstr>Thème</vt:lpstr>
      </vt:variant>
      <vt:variant>
        <vt:i4>1</vt:i4>
      </vt:variant>
      <vt:variant>
        <vt:lpstr>Titres des diapositives</vt:lpstr>
      </vt:variant>
      <vt:variant>
        <vt:i4>68</vt:i4>
      </vt:variant>
    </vt:vector>
  </HeadingPairs>
  <TitlesOfParts>
    <vt:vector size="69" baseType="lpstr">
      <vt:lpstr>Solstice</vt:lpstr>
      <vt:lpstr>Plan de travail </vt:lpstr>
      <vt:lpstr>Diapositive 2</vt:lpstr>
      <vt:lpstr>2-Les travaux      de Pris         par Haussmann</vt:lpstr>
      <vt:lpstr>Georges-Eugène Haussmann - Ses travaux </vt:lpstr>
      <vt:lpstr>Diapositive 5</vt:lpstr>
      <vt:lpstr>3-Transformation de        Paris sous                le   Second Empire:</vt:lpstr>
      <vt:lpstr>Diapositive 7</vt:lpstr>
      <vt:lpstr>Le boulevard Haussmann </vt:lpstr>
      <vt:lpstr>  L’île de la cité et son tissu urbain médiéval avant les travaux haussmanniens                                       (plan Vaugondy de 1771):   </vt:lpstr>
      <vt:lpstr>    L'Île de la Cité remodelée par les travaux d'Haussmann : nouvelles rues transversales (rouge),espaces publics (bleu clair) et bâtiments(bleu foncé)</vt:lpstr>
      <vt:lpstr>Pourquoi effectuer ces travaux?</vt:lpstr>
      <vt:lpstr>        Les principaux axes créés ou transformés entre 1850 et 1870 dans le centre de Paris : </vt:lpstr>
      <vt:lpstr>   Les anciens arrondissements et la nouvelle limite de Paris en 1860 : </vt:lpstr>
      <vt:lpstr>Diapositive 14</vt:lpstr>
      <vt:lpstr>Diapositive 15</vt:lpstr>
      <vt:lpstr>Diapositive 16</vt:lpstr>
      <vt:lpstr>Diapositive 17</vt:lpstr>
      <vt:lpstr>Diapositive 18</vt:lpstr>
      <vt:lpstr>Le tissu haussmannien:</vt:lpstr>
      <vt:lpstr>La percée haussmannienne:</vt:lpstr>
      <vt:lpstr>Diapositive 21</vt:lpstr>
      <vt:lpstr>     L’ilot produit par le redécoupage des mailles en étoile des réseaux haussmanniens et presque obligatoirement triangulaire, mai il existe aussi des ilots haussmanniens rectangulaire.     Les dimensions de l’ilot triangulaire le plus courant varient sensiblement et paraissent exclure un épannelage optimal qui aurait été valable un peu partout </vt:lpstr>
      <vt:lpstr>Exemples pour les dimensions  :  </vt:lpstr>
      <vt:lpstr>Le découpage de l’ilot en parcelle :</vt:lpstr>
      <vt:lpstr>  Il semble donc que l’ilot haussmannien relève d’une urbanisation d’ensemble puis d’une certaine rationalisation    l’ilot et bâti en parcelle une a une quelquefois groupées a quelques unités</vt:lpstr>
      <vt:lpstr>Diapositive 26</vt:lpstr>
      <vt:lpstr>Diapositive 27</vt:lpstr>
      <vt:lpstr>Le point négatif :</vt:lpstr>
      <vt:lpstr>Les dimensions : </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*Quelques définitions d’architecture et d’urbanisme pour bien comprendre les transformations opérées dans la capitale par Haussmann. Mode d’emploi d’une métamorphose.</vt:lpstr>
      <vt:lpstr>Diapositive 47</vt:lpstr>
      <vt:lpstr>Diapositive 48</vt:lpstr>
      <vt:lpstr>Gabarit:        pour les architectes, modèle théorique qui     définit les règles à   respecter pour       dessiner les immeubles. le gabarit indique ainsi la hauteur permise des façades, les retraits possibles, les saillies, les balcons, les pentes de toiture. il ne s’intéresse a priori qu’à l’aspect du bâtiment sur la voie publique. un gabarit strict est imposé par les services de la ville concernant la hauteur des immeubles ; celle-ci est établie en fonction de la largeur de la voie.   Îlot:      groupe de maisons délimité par des rues ; pâté de maisons (du latin insula : île). l’îlot urbain traditionnel peut aussi se définir comme un ensemble de parcelles délimité par des rues. l’îlot haussmannien, formé par un découpage de rues qui se croisent en étoile, est presque toujours triangulaire et tranche avec l’îlot classique parisien, plutôt rectangulaire. de plus, ses immeubles s’édifient totalement à l’alignement des rues, sans aucune cour en façade, par exemple. ce qui constitue une linéarité de façades.    </vt:lpstr>
      <vt:lpstr>Parcelle :          terrain appartenant à un propriétaire. les limites des propriétés sont dessinées sur le cadastre. le système des parcelles découpe la ville et ses îlots. c’est la plus petite division de propriété du sol.   Percée :         terme qui désigne la manière particulière qu’utilise haussmann pour ouvrir de nouvelles voies dans la ville. les deux premiers objectifs de la percée sont d’améliorer la circulation et de vaincre l’insalubrité en laissant place à l’air et à la lumière. mais ces deux objectifs sont associés à d’autres préoccupations, plus esthétiques, telles que la mise en valeur des monuments existants qui se trouvent, par exemple, placés dans la perspective.    la percée est aussi conçue comme système de croissance de la capitale. elle est dessinée aussi bien extra-muros qu’au sein même de la ville existante où elle occasionne des destructions, puis des reconstructions.  </vt:lpstr>
      <vt:lpstr>la percée répond donc à plusieurs objectifs : concevoir et tracer de nouvelles voies (plantées, dotées de mobilier urbain : bancs, éclairage...), relier les monuments entre eux et les mettre en valeur, contrôler socialement et militairement la ville.  la grande croisée, élément majeur des travaux, se constitue comme la figure dominante des percées réalisées. elle est formée par les nouveaux boulevards, saint-michel, du palais et de sébastopol, et la rue de rivoli, prolongés vers les points cardinaux.  </vt:lpstr>
      <vt:lpstr>Plafond :        hauteur limite que ne peut dépasser une construction.   Promenade :        lieu de la déambulation urbaine, planté d’arbres   (100 000 arbres seront ainsi plantés à paris entre 1853 et 1870, sans compter ceux des bois).  dans les « promenades de paris », l’ingénieur alphand, qu’haussmann a placé à la tête de la direction des promenades et plantations de paris, distingue les champs-élysées, les boulevards, les squares, les parcs plantés et les bois. les promenades constituent une pièce maîtresse du système haussmannien.   Prospect :         tracé géométrique régularisant la distance entre les constructions, et dont le but est de préserver pour chacun la quantité d’air et de lumière jugée nécessaire pour une bonne hygiène urbaine.  ainsi la hauteur de deux immeubles définit la distance qui doit les séparer.</vt:lpstr>
      <vt:lpstr>Tissu urbain :          formule qui désigne la superposition de plusieurs éléments : le tracé des voies, le découpage des propriétés (parcelles) et les constructions. C’est aussi une métaphore organique qui fait référence à la complexité des structures urbaines.   Square :          jardin entouré d’une grille et inspiré du modèle anglais. De taille variable, il permet aux quartiers de respirer. C’est aussi l’espace public qui accompagne les nouveaux équipements de la ville. Il occupe un îlot dans sa totalité ; on en fait le tour par des rues.  </vt:lpstr>
      <vt:lpstr>Des réseaux en sous sol révolutionnent la ville  4- Des réseaux en            sous sol  révolutionnent la ville </vt:lpstr>
      <vt:lpstr>Diapositive 55</vt:lpstr>
      <vt:lpstr>    La transformation de Paris sous la direction d'Haussmann s'effectue par étapes faisant de la capitale    un gigantesque chantier pendant des décennies  :  </vt:lpstr>
      <vt:lpstr>le premier  réseau (1852-1859): </vt:lpstr>
      <vt:lpstr>Les réalisations principales en sont :  </vt:lpstr>
      <vt:lpstr>le deuxième réseau (1859-1867) : </vt:lpstr>
      <vt:lpstr>le troisième réseau (1869-1925) : </vt:lpstr>
      <vt:lpstr>Diapositive 61</vt:lpstr>
      <vt:lpstr>Diapositive 62</vt:lpstr>
      <vt:lpstr>Diapositive 63</vt:lpstr>
      <vt:lpstr>6-  les espace           verts publiques : </vt:lpstr>
      <vt:lpstr>Diapositive 65</vt:lpstr>
      <vt:lpstr>Diapositive 66</vt:lpstr>
      <vt:lpstr>Diapositive 67</vt:lpstr>
      <vt:lpstr>Diapositive 68</vt:lpstr>
    </vt:vector>
  </TitlesOfParts>
  <Company>FAMILLE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DJERIOU </dc:creator>
  <cp:lastModifiedBy>kadja</cp:lastModifiedBy>
  <cp:revision>283</cp:revision>
  <dcterms:created xsi:type="dcterms:W3CDTF">2009-02-11T18:53:53Z</dcterms:created>
  <dcterms:modified xsi:type="dcterms:W3CDTF">2013-01-14T22:32:21Z</dcterms:modified>
</cp:coreProperties>
</file>