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0" r:id="rId3"/>
    <p:sldId id="267" r:id="rId4"/>
    <p:sldId id="266" r:id="rId5"/>
    <p:sldId id="265" r:id="rId6"/>
    <p:sldId id="268" r:id="rId7"/>
    <p:sldId id="270" r:id="rId8"/>
    <p:sldId id="269" r:id="rId9"/>
    <p:sldId id="271" r:id="rId10"/>
    <p:sldId id="272" r:id="rId11"/>
    <p:sldId id="273" r:id="rId12"/>
    <p:sldId id="274" r:id="rId13"/>
    <p:sldId id="277" r:id="rId14"/>
    <p:sldId id="275" r:id="rId15"/>
    <p:sldId id="276" r:id="rId16"/>
    <p:sldId id="281" r:id="rId17"/>
    <p:sldId id="278" r:id="rId18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6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A7C231"/>
    <a:srgbClr val="D7A25C"/>
    <a:srgbClr val="FFCC0A"/>
    <a:srgbClr val="FFA711"/>
    <a:srgbClr val="739053"/>
    <a:srgbClr val="D77B71"/>
    <a:srgbClr val="759C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866" autoAdjust="0"/>
  </p:normalViewPr>
  <p:slideViewPr>
    <p:cSldViewPr snapToGrid="0" showGuides="1">
      <p:cViewPr varScale="1">
        <p:scale>
          <a:sx n="68" d="100"/>
          <a:sy n="68" d="100"/>
        </p:scale>
        <p:origin x="696" y="72"/>
      </p:cViewPr>
      <p:guideLst>
        <p:guide orient="horz" pos="116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326205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334000" y="1423008"/>
            <a:ext cx="6858000" cy="2996591"/>
          </a:xfr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7192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049673" y="0"/>
            <a:ext cx="7142327" cy="6858000"/>
          </a:xfr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63068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636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917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891674" y="2871055"/>
            <a:ext cx="1277852" cy="1208576"/>
            <a:chOff x="3795713" y="1828800"/>
            <a:chExt cx="4597401" cy="4348163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4095751" y="1828800"/>
              <a:ext cx="4297363" cy="4111625"/>
            </a:xfrm>
            <a:custGeom>
              <a:avLst/>
              <a:gdLst>
                <a:gd name="T0" fmla="*/ 2660 w 2707"/>
                <a:gd name="T1" fmla="*/ 0 h 2590"/>
                <a:gd name="T2" fmla="*/ 2533 w 2707"/>
                <a:gd name="T3" fmla="*/ 0 h 2590"/>
                <a:gd name="T4" fmla="*/ 174 w 2707"/>
                <a:gd name="T5" fmla="*/ 0 h 2590"/>
                <a:gd name="T6" fmla="*/ 0 w 2707"/>
                <a:gd name="T7" fmla="*/ 0 h 2590"/>
                <a:gd name="T8" fmla="*/ 0 w 2707"/>
                <a:gd name="T9" fmla="*/ 174 h 2590"/>
                <a:gd name="T10" fmla="*/ 0 w 2707"/>
                <a:gd name="T11" fmla="*/ 2394 h 2590"/>
                <a:gd name="T12" fmla="*/ 174 w 2707"/>
                <a:gd name="T13" fmla="*/ 2196 h 2590"/>
                <a:gd name="T14" fmla="*/ 174 w 2707"/>
                <a:gd name="T15" fmla="*/ 174 h 2590"/>
                <a:gd name="T16" fmla="*/ 2533 w 2707"/>
                <a:gd name="T17" fmla="*/ 174 h 2590"/>
                <a:gd name="T18" fmla="*/ 2533 w 2707"/>
                <a:gd name="T19" fmla="*/ 2416 h 2590"/>
                <a:gd name="T20" fmla="*/ 2420 w 2707"/>
                <a:gd name="T21" fmla="*/ 2416 h 2590"/>
                <a:gd name="T22" fmla="*/ 2420 w 2707"/>
                <a:gd name="T23" fmla="*/ 2590 h 2590"/>
                <a:gd name="T24" fmla="*/ 2707 w 2707"/>
                <a:gd name="T25" fmla="*/ 2590 h 2590"/>
                <a:gd name="T26" fmla="*/ 2707 w 2707"/>
                <a:gd name="T27" fmla="*/ 2432 h 2590"/>
                <a:gd name="T28" fmla="*/ 2707 w 2707"/>
                <a:gd name="T29" fmla="*/ 2416 h 2590"/>
                <a:gd name="T30" fmla="*/ 2707 w 2707"/>
                <a:gd name="T31" fmla="*/ 0 h 2590"/>
                <a:gd name="T32" fmla="*/ 2660 w 2707"/>
                <a:gd name="T33" fmla="*/ 0 h 2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07" h="2590">
                  <a:moveTo>
                    <a:pt x="2660" y="0"/>
                  </a:moveTo>
                  <a:lnTo>
                    <a:pt x="2533" y="0"/>
                  </a:lnTo>
                  <a:lnTo>
                    <a:pt x="174" y="0"/>
                  </a:lnTo>
                  <a:lnTo>
                    <a:pt x="0" y="0"/>
                  </a:lnTo>
                  <a:lnTo>
                    <a:pt x="0" y="174"/>
                  </a:lnTo>
                  <a:lnTo>
                    <a:pt x="0" y="2394"/>
                  </a:lnTo>
                  <a:lnTo>
                    <a:pt x="174" y="2196"/>
                  </a:lnTo>
                  <a:lnTo>
                    <a:pt x="174" y="174"/>
                  </a:lnTo>
                  <a:lnTo>
                    <a:pt x="2533" y="174"/>
                  </a:lnTo>
                  <a:lnTo>
                    <a:pt x="2533" y="2416"/>
                  </a:lnTo>
                  <a:lnTo>
                    <a:pt x="2420" y="2416"/>
                  </a:lnTo>
                  <a:lnTo>
                    <a:pt x="2420" y="2590"/>
                  </a:lnTo>
                  <a:lnTo>
                    <a:pt x="2707" y="2590"/>
                  </a:lnTo>
                  <a:lnTo>
                    <a:pt x="2707" y="2432"/>
                  </a:lnTo>
                  <a:lnTo>
                    <a:pt x="2707" y="2416"/>
                  </a:lnTo>
                  <a:lnTo>
                    <a:pt x="2707" y="0"/>
                  </a:lnTo>
                  <a:lnTo>
                    <a:pt x="266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795713" y="4945063"/>
              <a:ext cx="2501900" cy="1231900"/>
            </a:xfrm>
            <a:custGeom>
              <a:avLst/>
              <a:gdLst>
                <a:gd name="T0" fmla="*/ 1576 w 1576"/>
                <a:gd name="T1" fmla="*/ 0 h 776"/>
                <a:gd name="T2" fmla="*/ 1576 w 1576"/>
                <a:gd name="T3" fmla="*/ 389 h 776"/>
                <a:gd name="T4" fmla="*/ 0 w 1576"/>
                <a:gd name="T5" fmla="*/ 776 h 776"/>
                <a:gd name="T6" fmla="*/ 1576 w 1576"/>
                <a:gd name="T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6" h="776">
                  <a:moveTo>
                    <a:pt x="1576" y="0"/>
                  </a:moveTo>
                  <a:lnTo>
                    <a:pt x="1576" y="389"/>
                  </a:lnTo>
                  <a:lnTo>
                    <a:pt x="0" y="776"/>
                  </a:lnTo>
                  <a:lnTo>
                    <a:pt x="157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795713" y="4111625"/>
              <a:ext cx="2501900" cy="2054225"/>
            </a:xfrm>
            <a:custGeom>
              <a:avLst/>
              <a:gdLst>
                <a:gd name="T0" fmla="*/ 1576 w 1576"/>
                <a:gd name="T1" fmla="*/ 0 h 1294"/>
                <a:gd name="T2" fmla="*/ 1576 w 1576"/>
                <a:gd name="T3" fmla="*/ 396 h 1294"/>
                <a:gd name="T4" fmla="*/ 0 w 1576"/>
                <a:gd name="T5" fmla="*/ 1294 h 1294"/>
                <a:gd name="T6" fmla="*/ 1576 w 1576"/>
                <a:gd name="T7" fmla="*/ 0 h 1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6" h="1294">
                  <a:moveTo>
                    <a:pt x="1576" y="0"/>
                  </a:moveTo>
                  <a:lnTo>
                    <a:pt x="1576" y="396"/>
                  </a:lnTo>
                  <a:lnTo>
                    <a:pt x="0" y="1294"/>
                  </a:lnTo>
                  <a:lnTo>
                    <a:pt x="157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3795713" y="3281363"/>
              <a:ext cx="2501900" cy="2895600"/>
            </a:xfrm>
            <a:custGeom>
              <a:avLst/>
              <a:gdLst>
                <a:gd name="T0" fmla="*/ 1576 w 1576"/>
                <a:gd name="T1" fmla="*/ 0 h 1824"/>
                <a:gd name="T2" fmla="*/ 1576 w 1576"/>
                <a:gd name="T3" fmla="*/ 404 h 1824"/>
                <a:gd name="T4" fmla="*/ 0 w 1576"/>
                <a:gd name="T5" fmla="*/ 1824 h 1824"/>
                <a:gd name="T6" fmla="*/ 1576 w 1576"/>
                <a:gd name="T7" fmla="*/ 0 h 1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6" h="1824">
                  <a:moveTo>
                    <a:pt x="1576" y="0"/>
                  </a:moveTo>
                  <a:lnTo>
                    <a:pt x="1576" y="404"/>
                  </a:lnTo>
                  <a:lnTo>
                    <a:pt x="0" y="1824"/>
                  </a:lnTo>
                  <a:lnTo>
                    <a:pt x="15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6321426" y="4945063"/>
              <a:ext cx="1406525" cy="1217613"/>
            </a:xfrm>
            <a:custGeom>
              <a:avLst/>
              <a:gdLst>
                <a:gd name="T0" fmla="*/ 0 w 886"/>
                <a:gd name="T1" fmla="*/ 0 h 767"/>
                <a:gd name="T2" fmla="*/ 0 w 886"/>
                <a:gd name="T3" fmla="*/ 389 h 767"/>
                <a:gd name="T4" fmla="*/ 886 w 886"/>
                <a:gd name="T5" fmla="*/ 767 h 767"/>
                <a:gd name="T6" fmla="*/ 886 w 886"/>
                <a:gd name="T7" fmla="*/ 405 h 767"/>
                <a:gd name="T8" fmla="*/ 0 w 886"/>
                <a:gd name="T9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767">
                  <a:moveTo>
                    <a:pt x="0" y="0"/>
                  </a:moveTo>
                  <a:lnTo>
                    <a:pt x="0" y="389"/>
                  </a:lnTo>
                  <a:lnTo>
                    <a:pt x="886" y="767"/>
                  </a:lnTo>
                  <a:lnTo>
                    <a:pt x="886" y="4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321426" y="4127500"/>
              <a:ext cx="1406525" cy="1262063"/>
            </a:xfrm>
            <a:custGeom>
              <a:avLst/>
              <a:gdLst>
                <a:gd name="T0" fmla="*/ 0 w 886"/>
                <a:gd name="T1" fmla="*/ 0 h 795"/>
                <a:gd name="T2" fmla="*/ 0 w 886"/>
                <a:gd name="T3" fmla="*/ 386 h 795"/>
                <a:gd name="T4" fmla="*/ 886 w 886"/>
                <a:gd name="T5" fmla="*/ 795 h 795"/>
                <a:gd name="T6" fmla="*/ 886 w 886"/>
                <a:gd name="T7" fmla="*/ 405 h 795"/>
                <a:gd name="T8" fmla="*/ 0 w 886"/>
                <a:gd name="T9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795">
                  <a:moveTo>
                    <a:pt x="0" y="0"/>
                  </a:moveTo>
                  <a:lnTo>
                    <a:pt x="0" y="386"/>
                  </a:lnTo>
                  <a:lnTo>
                    <a:pt x="886" y="795"/>
                  </a:lnTo>
                  <a:lnTo>
                    <a:pt x="886" y="4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321426" y="3281363"/>
              <a:ext cx="1406525" cy="1263650"/>
            </a:xfrm>
            <a:custGeom>
              <a:avLst/>
              <a:gdLst>
                <a:gd name="T0" fmla="*/ 0 w 886"/>
                <a:gd name="T1" fmla="*/ 0 h 796"/>
                <a:gd name="T2" fmla="*/ 0 w 886"/>
                <a:gd name="T3" fmla="*/ 404 h 796"/>
                <a:gd name="T4" fmla="*/ 886 w 886"/>
                <a:gd name="T5" fmla="*/ 796 h 796"/>
                <a:gd name="T6" fmla="*/ 886 w 886"/>
                <a:gd name="T7" fmla="*/ 405 h 796"/>
                <a:gd name="T8" fmla="*/ 0 w 886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796">
                  <a:moveTo>
                    <a:pt x="0" y="0"/>
                  </a:moveTo>
                  <a:lnTo>
                    <a:pt x="0" y="404"/>
                  </a:lnTo>
                  <a:lnTo>
                    <a:pt x="886" y="796"/>
                  </a:lnTo>
                  <a:lnTo>
                    <a:pt x="886" y="4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252922" y="2905889"/>
            <a:ext cx="71337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Business </a:t>
            </a:r>
            <a:r>
              <a:rPr lang="en-US" sz="6600" dirty="0">
                <a:solidFill>
                  <a:schemeClr val="accent1"/>
                </a:solidFill>
                <a:latin typeface="+mj-lt"/>
              </a:rPr>
              <a:t>Essentials</a:t>
            </a:r>
            <a:endParaRPr lang="uk-UA" sz="6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35102" y="4911503"/>
            <a:ext cx="6592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dummy text ever since the 1500s, when an unknown printer took a galley of type and scrambled book. 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418232" y="4027696"/>
            <a:ext cx="664017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8330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 dir="u"/>
      </p:transition>
    </mc:Choice>
    <mc:Fallback>
      <p:transition spd="slow" advClick="0" advTm="1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2653" y="1423010"/>
            <a:ext cx="361454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 dirty="0"/>
              <a:t>LINE CHART</a:t>
            </a:r>
            <a:endParaRPr lang="uk-U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52652" y="1692575"/>
            <a:ext cx="361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Chart Title</a:t>
            </a:r>
            <a:endParaRPr lang="uk-UA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2652" y="2844224"/>
            <a:ext cx="361454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dummy text ever since the 1500s, </a:t>
            </a:r>
            <a:r>
              <a:rPr lang="en-US" sz="1400" b="1" dirty="0">
                <a:solidFill>
                  <a:schemeClr val="accent1"/>
                </a:solidFill>
              </a:rPr>
              <a:t>when an unknown printer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took a galley of type and scrambled it to make a type specimen book. </a:t>
            </a:r>
          </a:p>
          <a:p>
            <a:pPr>
              <a:spcAft>
                <a:spcPts val="1200"/>
              </a:spcAft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dummy text ever since the 1500s, when an unknown printer took a galley of type and scrambled it to make a type specimen book. 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733644" y="2570017"/>
            <a:ext cx="353355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 38"/>
          <p:cNvSpPr>
            <a:spLocks/>
          </p:cNvSpPr>
          <p:nvPr/>
        </p:nvSpPr>
        <p:spPr bwMode="auto">
          <a:xfrm>
            <a:off x="652653" y="616889"/>
            <a:ext cx="667414" cy="667414"/>
          </a:xfrm>
          <a:custGeom>
            <a:avLst/>
            <a:gdLst>
              <a:gd name="T0" fmla="*/ 471 w 471"/>
              <a:gd name="T1" fmla="*/ 441 h 471"/>
              <a:gd name="T2" fmla="*/ 447 w 471"/>
              <a:gd name="T3" fmla="*/ 417 h 471"/>
              <a:gd name="T4" fmla="*/ 75 w 471"/>
              <a:gd name="T5" fmla="*/ 417 h 471"/>
              <a:gd name="T6" fmla="*/ 150 w 471"/>
              <a:gd name="T7" fmla="*/ 294 h 471"/>
              <a:gd name="T8" fmla="*/ 156 w 471"/>
              <a:gd name="T9" fmla="*/ 294 h 471"/>
              <a:gd name="T10" fmla="*/ 186 w 471"/>
              <a:gd name="T11" fmla="*/ 282 h 471"/>
              <a:gd name="T12" fmla="*/ 252 w 471"/>
              <a:gd name="T13" fmla="*/ 315 h 471"/>
              <a:gd name="T14" fmla="*/ 252 w 471"/>
              <a:gd name="T15" fmla="*/ 315 h 471"/>
              <a:gd name="T16" fmla="*/ 297 w 471"/>
              <a:gd name="T17" fmla="*/ 360 h 471"/>
              <a:gd name="T18" fmla="*/ 345 w 471"/>
              <a:gd name="T19" fmla="*/ 315 h 471"/>
              <a:gd name="T20" fmla="*/ 333 w 471"/>
              <a:gd name="T21" fmla="*/ 285 h 471"/>
              <a:gd name="T22" fmla="*/ 390 w 471"/>
              <a:gd name="T23" fmla="*/ 165 h 471"/>
              <a:gd name="T24" fmla="*/ 390 w 471"/>
              <a:gd name="T25" fmla="*/ 165 h 471"/>
              <a:gd name="T26" fmla="*/ 438 w 471"/>
              <a:gd name="T27" fmla="*/ 120 h 471"/>
              <a:gd name="T28" fmla="*/ 390 w 471"/>
              <a:gd name="T29" fmla="*/ 75 h 471"/>
              <a:gd name="T30" fmla="*/ 345 w 471"/>
              <a:gd name="T31" fmla="*/ 120 h 471"/>
              <a:gd name="T32" fmla="*/ 357 w 471"/>
              <a:gd name="T33" fmla="*/ 150 h 471"/>
              <a:gd name="T34" fmla="*/ 300 w 471"/>
              <a:gd name="T35" fmla="*/ 270 h 471"/>
              <a:gd name="T36" fmla="*/ 297 w 471"/>
              <a:gd name="T37" fmla="*/ 270 h 471"/>
              <a:gd name="T38" fmla="*/ 270 w 471"/>
              <a:gd name="T39" fmla="*/ 282 h 471"/>
              <a:gd name="T40" fmla="*/ 201 w 471"/>
              <a:gd name="T41" fmla="*/ 249 h 471"/>
              <a:gd name="T42" fmla="*/ 201 w 471"/>
              <a:gd name="T43" fmla="*/ 249 h 471"/>
              <a:gd name="T44" fmla="*/ 156 w 471"/>
              <a:gd name="T45" fmla="*/ 204 h 471"/>
              <a:gd name="T46" fmla="*/ 111 w 471"/>
              <a:gd name="T47" fmla="*/ 249 h 471"/>
              <a:gd name="T48" fmla="*/ 117 w 471"/>
              <a:gd name="T49" fmla="*/ 273 h 471"/>
              <a:gd name="T50" fmla="*/ 51 w 471"/>
              <a:gd name="T51" fmla="*/ 381 h 471"/>
              <a:gd name="T52" fmla="*/ 51 w 471"/>
              <a:gd name="T53" fmla="*/ 21 h 471"/>
              <a:gd name="T54" fmla="*/ 30 w 471"/>
              <a:gd name="T55" fmla="*/ 0 h 471"/>
              <a:gd name="T56" fmla="*/ 27 w 471"/>
              <a:gd name="T57" fmla="*/ 0 h 471"/>
              <a:gd name="T58" fmla="*/ 24 w 471"/>
              <a:gd name="T59" fmla="*/ 0 h 471"/>
              <a:gd name="T60" fmla="*/ 0 w 471"/>
              <a:gd name="T61" fmla="*/ 21 h 471"/>
              <a:gd name="T62" fmla="*/ 0 w 471"/>
              <a:gd name="T63" fmla="*/ 432 h 471"/>
              <a:gd name="T64" fmla="*/ 0 w 471"/>
              <a:gd name="T65" fmla="*/ 447 h 471"/>
              <a:gd name="T66" fmla="*/ 0 w 471"/>
              <a:gd name="T67" fmla="*/ 450 h 471"/>
              <a:gd name="T68" fmla="*/ 0 w 471"/>
              <a:gd name="T69" fmla="*/ 450 h 471"/>
              <a:gd name="T70" fmla="*/ 21 w 471"/>
              <a:gd name="T71" fmla="*/ 471 h 471"/>
              <a:gd name="T72" fmla="*/ 447 w 471"/>
              <a:gd name="T73" fmla="*/ 471 h 471"/>
              <a:gd name="T74" fmla="*/ 471 w 471"/>
              <a:gd name="T75" fmla="*/ 447 h 471"/>
              <a:gd name="T76" fmla="*/ 471 w 471"/>
              <a:gd name="T77" fmla="*/ 444 h 471"/>
              <a:gd name="T78" fmla="*/ 471 w 471"/>
              <a:gd name="T79" fmla="*/ 441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71" h="471">
                <a:moveTo>
                  <a:pt x="471" y="441"/>
                </a:moveTo>
                <a:cubicBezTo>
                  <a:pt x="471" y="429"/>
                  <a:pt x="459" y="417"/>
                  <a:pt x="447" y="417"/>
                </a:cubicBezTo>
                <a:cubicBezTo>
                  <a:pt x="75" y="417"/>
                  <a:pt x="75" y="417"/>
                  <a:pt x="75" y="417"/>
                </a:cubicBezTo>
                <a:cubicBezTo>
                  <a:pt x="150" y="294"/>
                  <a:pt x="150" y="294"/>
                  <a:pt x="150" y="294"/>
                </a:cubicBezTo>
                <a:cubicBezTo>
                  <a:pt x="153" y="294"/>
                  <a:pt x="153" y="294"/>
                  <a:pt x="156" y="294"/>
                </a:cubicBezTo>
                <a:cubicBezTo>
                  <a:pt x="168" y="294"/>
                  <a:pt x="177" y="291"/>
                  <a:pt x="186" y="282"/>
                </a:cubicBezTo>
                <a:cubicBezTo>
                  <a:pt x="252" y="315"/>
                  <a:pt x="252" y="315"/>
                  <a:pt x="252" y="315"/>
                </a:cubicBezTo>
                <a:cubicBezTo>
                  <a:pt x="252" y="315"/>
                  <a:pt x="252" y="315"/>
                  <a:pt x="252" y="315"/>
                </a:cubicBezTo>
                <a:cubicBezTo>
                  <a:pt x="252" y="342"/>
                  <a:pt x="273" y="360"/>
                  <a:pt x="297" y="360"/>
                </a:cubicBezTo>
                <a:cubicBezTo>
                  <a:pt x="324" y="360"/>
                  <a:pt x="345" y="342"/>
                  <a:pt x="345" y="315"/>
                </a:cubicBezTo>
                <a:cubicBezTo>
                  <a:pt x="345" y="306"/>
                  <a:pt x="339" y="294"/>
                  <a:pt x="333" y="285"/>
                </a:cubicBezTo>
                <a:cubicBezTo>
                  <a:pt x="390" y="165"/>
                  <a:pt x="390" y="165"/>
                  <a:pt x="390" y="165"/>
                </a:cubicBezTo>
                <a:cubicBezTo>
                  <a:pt x="390" y="165"/>
                  <a:pt x="390" y="165"/>
                  <a:pt x="390" y="165"/>
                </a:cubicBezTo>
                <a:cubicBezTo>
                  <a:pt x="417" y="165"/>
                  <a:pt x="438" y="144"/>
                  <a:pt x="438" y="120"/>
                </a:cubicBezTo>
                <a:cubicBezTo>
                  <a:pt x="438" y="93"/>
                  <a:pt x="417" y="75"/>
                  <a:pt x="390" y="75"/>
                </a:cubicBezTo>
                <a:cubicBezTo>
                  <a:pt x="366" y="75"/>
                  <a:pt x="345" y="93"/>
                  <a:pt x="345" y="120"/>
                </a:cubicBezTo>
                <a:cubicBezTo>
                  <a:pt x="345" y="132"/>
                  <a:pt x="351" y="141"/>
                  <a:pt x="357" y="150"/>
                </a:cubicBezTo>
                <a:cubicBezTo>
                  <a:pt x="300" y="270"/>
                  <a:pt x="300" y="270"/>
                  <a:pt x="300" y="270"/>
                </a:cubicBezTo>
                <a:cubicBezTo>
                  <a:pt x="300" y="270"/>
                  <a:pt x="300" y="270"/>
                  <a:pt x="297" y="270"/>
                </a:cubicBezTo>
                <a:cubicBezTo>
                  <a:pt x="288" y="270"/>
                  <a:pt x="276" y="273"/>
                  <a:pt x="270" y="282"/>
                </a:cubicBezTo>
                <a:cubicBezTo>
                  <a:pt x="201" y="249"/>
                  <a:pt x="201" y="249"/>
                  <a:pt x="201" y="249"/>
                </a:cubicBezTo>
                <a:cubicBezTo>
                  <a:pt x="201" y="249"/>
                  <a:pt x="201" y="249"/>
                  <a:pt x="201" y="249"/>
                </a:cubicBezTo>
                <a:cubicBezTo>
                  <a:pt x="201" y="222"/>
                  <a:pt x="180" y="204"/>
                  <a:pt x="156" y="204"/>
                </a:cubicBezTo>
                <a:cubicBezTo>
                  <a:pt x="132" y="204"/>
                  <a:pt x="111" y="222"/>
                  <a:pt x="111" y="249"/>
                </a:cubicBezTo>
                <a:cubicBezTo>
                  <a:pt x="111" y="258"/>
                  <a:pt x="114" y="267"/>
                  <a:pt x="117" y="273"/>
                </a:cubicBezTo>
                <a:cubicBezTo>
                  <a:pt x="51" y="381"/>
                  <a:pt x="51" y="381"/>
                  <a:pt x="51" y="381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9"/>
                  <a:pt x="42" y="0"/>
                  <a:pt x="30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47"/>
                  <a:pt x="0" y="447"/>
                  <a:pt x="0" y="447"/>
                </a:cubicBezTo>
                <a:cubicBezTo>
                  <a:pt x="0" y="450"/>
                  <a:pt x="0" y="450"/>
                  <a:pt x="0" y="450"/>
                </a:cubicBezTo>
                <a:cubicBezTo>
                  <a:pt x="0" y="450"/>
                  <a:pt x="0" y="450"/>
                  <a:pt x="0" y="450"/>
                </a:cubicBezTo>
                <a:cubicBezTo>
                  <a:pt x="0" y="462"/>
                  <a:pt x="9" y="471"/>
                  <a:pt x="21" y="471"/>
                </a:cubicBezTo>
                <a:cubicBezTo>
                  <a:pt x="447" y="471"/>
                  <a:pt x="447" y="471"/>
                  <a:pt x="447" y="471"/>
                </a:cubicBezTo>
                <a:cubicBezTo>
                  <a:pt x="459" y="471"/>
                  <a:pt x="471" y="459"/>
                  <a:pt x="471" y="447"/>
                </a:cubicBezTo>
                <a:cubicBezTo>
                  <a:pt x="471" y="447"/>
                  <a:pt x="471" y="447"/>
                  <a:pt x="471" y="444"/>
                </a:cubicBezTo>
                <a:cubicBezTo>
                  <a:pt x="471" y="444"/>
                  <a:pt x="471" y="444"/>
                  <a:pt x="471" y="44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7" name="Group 6"/>
          <p:cNvGrpSpPr/>
          <p:nvPr/>
        </p:nvGrpSpPr>
        <p:grpSpPr>
          <a:xfrm>
            <a:off x="4740274" y="1329500"/>
            <a:ext cx="6870200" cy="4905547"/>
            <a:chOff x="6365604" y="1085814"/>
            <a:chExt cx="4756948" cy="4905547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6441230" y="5720977"/>
              <a:ext cx="4512118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6682854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7271982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7861109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8450235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9039361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9628486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10217611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10804463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6365604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KL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954730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GH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547138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RZ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136264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PS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716011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9305137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9897947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WM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0485776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LS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24" name="Straight Connector 23"/>
          <p:cNvCxnSpPr>
            <a:endCxn id="25" idx="3"/>
          </p:cNvCxnSpPr>
          <p:nvPr/>
        </p:nvCxnSpPr>
        <p:spPr>
          <a:xfrm flipV="1">
            <a:off x="5283986" y="4132219"/>
            <a:ext cx="650163" cy="1007771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5885088" y="3846270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5031616" y="5049362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1" name="Straight Connector 40"/>
          <p:cNvCxnSpPr>
            <a:stCxn id="25" idx="5"/>
          </p:cNvCxnSpPr>
          <p:nvPr/>
        </p:nvCxnSpPr>
        <p:spPr>
          <a:xfrm>
            <a:off x="6171037" y="4132219"/>
            <a:ext cx="650163" cy="478009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6735931" y="4540099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3" name="Straight Connector 42"/>
          <p:cNvCxnSpPr>
            <a:stCxn id="42" idx="7"/>
          </p:cNvCxnSpPr>
          <p:nvPr/>
        </p:nvCxnSpPr>
        <p:spPr>
          <a:xfrm flipV="1">
            <a:off x="7021880" y="3006369"/>
            <a:ext cx="697154" cy="1582791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7580203" y="2796009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>
            <a:off x="7886540" y="3066528"/>
            <a:ext cx="551076" cy="362471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8434329" y="3343239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69" name="Straight Connector 68"/>
          <p:cNvCxnSpPr>
            <a:stCxn id="67" idx="6"/>
          </p:cNvCxnSpPr>
          <p:nvPr/>
        </p:nvCxnSpPr>
        <p:spPr>
          <a:xfrm flipV="1">
            <a:off x="8769339" y="3273450"/>
            <a:ext cx="540000" cy="237294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9584112" y="2878863"/>
            <a:ext cx="612000" cy="267959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71" idx="7"/>
            <a:endCxn id="73" idx="3"/>
          </p:cNvCxnSpPr>
          <p:nvPr/>
        </p:nvCxnSpPr>
        <p:spPr>
          <a:xfrm flipV="1">
            <a:off x="10421963" y="1811019"/>
            <a:ext cx="610236" cy="909401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/>
          <p:cNvSpPr/>
          <p:nvPr/>
        </p:nvSpPr>
        <p:spPr>
          <a:xfrm>
            <a:off x="9287759" y="3037228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1" name="Oval 70"/>
          <p:cNvSpPr/>
          <p:nvPr/>
        </p:nvSpPr>
        <p:spPr>
          <a:xfrm>
            <a:off x="10136014" y="2671359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3" name="Oval 72"/>
          <p:cNvSpPr/>
          <p:nvPr/>
        </p:nvSpPr>
        <p:spPr>
          <a:xfrm>
            <a:off x="10983138" y="1525070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643088" y="2368190"/>
            <a:ext cx="1818389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</a:rPr>
              <a:t>45%</a:t>
            </a:r>
            <a:endParaRPr lang="uk-UA" sz="3600" b="1" dirty="0">
              <a:solidFill>
                <a:schemeClr val="accent4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643089" y="2958823"/>
            <a:ext cx="1818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341799" y="4889384"/>
            <a:ext cx="1125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17%</a:t>
            </a:r>
            <a:endParaRPr lang="uk-UA" sz="2800" b="1" dirty="0">
              <a:solidFill>
                <a:schemeClr val="accent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808771" y="3631564"/>
            <a:ext cx="1125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</a:rPr>
              <a:t>31%</a:t>
            </a:r>
            <a:endParaRPr lang="uk-UA" sz="2800" b="1" dirty="0">
              <a:solidFill>
                <a:schemeClr val="accent2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032190" y="4358623"/>
            <a:ext cx="1125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</a:rPr>
              <a:t>22%</a:t>
            </a:r>
            <a:endParaRPr lang="uk-UA" sz="2800" b="1" dirty="0">
              <a:solidFill>
                <a:schemeClr val="accent3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134838" y="3631564"/>
            <a:ext cx="1125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37%</a:t>
            </a:r>
            <a:endParaRPr lang="uk-UA" sz="2800" b="1" dirty="0">
              <a:solidFill>
                <a:schemeClr val="accent5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871840" y="2547028"/>
            <a:ext cx="1125378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800" b="1" dirty="0">
                <a:solidFill>
                  <a:schemeClr val="accent6"/>
                </a:solidFill>
              </a:rPr>
              <a:t>40%</a:t>
            </a:r>
            <a:endParaRPr lang="uk-UA" sz="2800" b="1" dirty="0">
              <a:solidFill>
                <a:schemeClr val="accent6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0033513" y="2873037"/>
            <a:ext cx="1818389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</a:rPr>
              <a:t>44%</a:t>
            </a:r>
            <a:endParaRPr lang="uk-UA" sz="3600" b="1" dirty="0">
              <a:solidFill>
                <a:schemeClr val="accent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0033514" y="3463670"/>
            <a:ext cx="1818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9088989" y="1043945"/>
            <a:ext cx="1818389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600" b="1" dirty="0">
                <a:solidFill>
                  <a:schemeClr val="accent2"/>
                </a:solidFill>
              </a:rPr>
              <a:t>78%</a:t>
            </a:r>
            <a:endParaRPr lang="uk-UA" sz="3600" b="1" dirty="0">
              <a:solidFill>
                <a:schemeClr val="accent2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9088990" y="1634578"/>
            <a:ext cx="1818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0272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:push dir="u"/>
      </p:transition>
    </mc:Choice>
    <mc:Fallback>
      <p:transition spd="slow"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8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8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8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9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9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9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1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1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1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2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2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2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2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950"/>
                            </p:stCondLst>
                            <p:childTnLst>
                              <p:par>
                                <p:cTn id="9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450"/>
                            </p:stCondLst>
                            <p:childTnLst>
                              <p:par>
                                <p:cTn id="9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950"/>
                            </p:stCondLst>
                            <p:childTnLst>
                              <p:par>
                                <p:cTn id="10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450"/>
                            </p:stCondLst>
                            <p:childTnLst>
                              <p:par>
                                <p:cTn id="10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8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300"/>
                            </p:stCondLst>
                            <p:childTnLst>
                              <p:par>
                                <p:cTn id="11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800"/>
                            </p:stCondLst>
                            <p:childTnLst>
                              <p:par>
                                <p:cTn id="122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7300"/>
                            </p:stCondLst>
                            <p:childTnLst>
                              <p:par>
                                <p:cTn id="12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8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8150"/>
                            </p:stCondLst>
                            <p:childTnLst>
                              <p:par>
                                <p:cTn id="13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8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3" grpId="0" animBg="1"/>
      <p:bldP spid="25" grpId="0" animBg="1"/>
      <p:bldP spid="28" grpId="0" animBg="1"/>
      <p:bldP spid="42" grpId="0" animBg="1"/>
      <p:bldP spid="44" grpId="0" animBg="1"/>
      <p:bldP spid="67" grpId="0" animBg="1"/>
      <p:bldP spid="68" grpId="0" animBg="1"/>
      <p:bldP spid="71" grpId="0" animBg="1"/>
      <p:bldP spid="73" grpId="0" animBg="1"/>
      <p:bldP spid="82" grpId="0"/>
      <p:bldP spid="83" grpId="0"/>
      <p:bldP spid="84" grpId="0"/>
      <p:bldP spid="85" grpId="0"/>
      <p:bldP spid="86" grpId="0"/>
      <p:bldP spid="87" grpId="0"/>
      <p:bldP spid="89" grpId="0"/>
      <p:bldP spid="90" grpId="0"/>
      <p:bldP spid="91" grpId="0"/>
      <p:bldP spid="92" grpId="0"/>
      <p:bldP spid="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2653" y="1423010"/>
            <a:ext cx="361454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 dirty="0"/>
              <a:t>LOREM IPSUM</a:t>
            </a:r>
            <a:endParaRPr lang="uk-U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52652" y="1692575"/>
            <a:ext cx="361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Chart Title</a:t>
            </a:r>
            <a:endParaRPr lang="uk-UA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Freeform 38"/>
          <p:cNvSpPr>
            <a:spLocks/>
          </p:cNvSpPr>
          <p:nvPr/>
        </p:nvSpPr>
        <p:spPr bwMode="auto">
          <a:xfrm>
            <a:off x="652653" y="616889"/>
            <a:ext cx="667414" cy="667414"/>
          </a:xfrm>
          <a:custGeom>
            <a:avLst/>
            <a:gdLst>
              <a:gd name="T0" fmla="*/ 471 w 471"/>
              <a:gd name="T1" fmla="*/ 441 h 471"/>
              <a:gd name="T2" fmla="*/ 447 w 471"/>
              <a:gd name="T3" fmla="*/ 417 h 471"/>
              <a:gd name="T4" fmla="*/ 75 w 471"/>
              <a:gd name="T5" fmla="*/ 417 h 471"/>
              <a:gd name="T6" fmla="*/ 150 w 471"/>
              <a:gd name="T7" fmla="*/ 294 h 471"/>
              <a:gd name="T8" fmla="*/ 156 w 471"/>
              <a:gd name="T9" fmla="*/ 294 h 471"/>
              <a:gd name="T10" fmla="*/ 186 w 471"/>
              <a:gd name="T11" fmla="*/ 282 h 471"/>
              <a:gd name="T12" fmla="*/ 252 w 471"/>
              <a:gd name="T13" fmla="*/ 315 h 471"/>
              <a:gd name="T14" fmla="*/ 252 w 471"/>
              <a:gd name="T15" fmla="*/ 315 h 471"/>
              <a:gd name="T16" fmla="*/ 297 w 471"/>
              <a:gd name="T17" fmla="*/ 360 h 471"/>
              <a:gd name="T18" fmla="*/ 345 w 471"/>
              <a:gd name="T19" fmla="*/ 315 h 471"/>
              <a:gd name="T20" fmla="*/ 333 w 471"/>
              <a:gd name="T21" fmla="*/ 285 h 471"/>
              <a:gd name="T22" fmla="*/ 390 w 471"/>
              <a:gd name="T23" fmla="*/ 165 h 471"/>
              <a:gd name="T24" fmla="*/ 390 w 471"/>
              <a:gd name="T25" fmla="*/ 165 h 471"/>
              <a:gd name="T26" fmla="*/ 438 w 471"/>
              <a:gd name="T27" fmla="*/ 120 h 471"/>
              <a:gd name="T28" fmla="*/ 390 w 471"/>
              <a:gd name="T29" fmla="*/ 75 h 471"/>
              <a:gd name="T30" fmla="*/ 345 w 471"/>
              <a:gd name="T31" fmla="*/ 120 h 471"/>
              <a:gd name="T32" fmla="*/ 357 w 471"/>
              <a:gd name="T33" fmla="*/ 150 h 471"/>
              <a:gd name="T34" fmla="*/ 300 w 471"/>
              <a:gd name="T35" fmla="*/ 270 h 471"/>
              <a:gd name="T36" fmla="*/ 297 w 471"/>
              <a:gd name="T37" fmla="*/ 270 h 471"/>
              <a:gd name="T38" fmla="*/ 270 w 471"/>
              <a:gd name="T39" fmla="*/ 282 h 471"/>
              <a:gd name="T40" fmla="*/ 201 w 471"/>
              <a:gd name="T41" fmla="*/ 249 h 471"/>
              <a:gd name="T42" fmla="*/ 201 w 471"/>
              <a:gd name="T43" fmla="*/ 249 h 471"/>
              <a:gd name="T44" fmla="*/ 156 w 471"/>
              <a:gd name="T45" fmla="*/ 204 h 471"/>
              <a:gd name="T46" fmla="*/ 111 w 471"/>
              <a:gd name="T47" fmla="*/ 249 h 471"/>
              <a:gd name="T48" fmla="*/ 117 w 471"/>
              <a:gd name="T49" fmla="*/ 273 h 471"/>
              <a:gd name="T50" fmla="*/ 51 w 471"/>
              <a:gd name="T51" fmla="*/ 381 h 471"/>
              <a:gd name="T52" fmla="*/ 51 w 471"/>
              <a:gd name="T53" fmla="*/ 21 h 471"/>
              <a:gd name="T54" fmla="*/ 30 w 471"/>
              <a:gd name="T55" fmla="*/ 0 h 471"/>
              <a:gd name="T56" fmla="*/ 27 w 471"/>
              <a:gd name="T57" fmla="*/ 0 h 471"/>
              <a:gd name="T58" fmla="*/ 24 w 471"/>
              <a:gd name="T59" fmla="*/ 0 h 471"/>
              <a:gd name="T60" fmla="*/ 0 w 471"/>
              <a:gd name="T61" fmla="*/ 21 h 471"/>
              <a:gd name="T62" fmla="*/ 0 w 471"/>
              <a:gd name="T63" fmla="*/ 432 h 471"/>
              <a:gd name="T64" fmla="*/ 0 w 471"/>
              <a:gd name="T65" fmla="*/ 447 h 471"/>
              <a:gd name="T66" fmla="*/ 0 w 471"/>
              <a:gd name="T67" fmla="*/ 450 h 471"/>
              <a:gd name="T68" fmla="*/ 0 w 471"/>
              <a:gd name="T69" fmla="*/ 450 h 471"/>
              <a:gd name="T70" fmla="*/ 21 w 471"/>
              <a:gd name="T71" fmla="*/ 471 h 471"/>
              <a:gd name="T72" fmla="*/ 447 w 471"/>
              <a:gd name="T73" fmla="*/ 471 h 471"/>
              <a:gd name="T74" fmla="*/ 471 w 471"/>
              <a:gd name="T75" fmla="*/ 447 h 471"/>
              <a:gd name="T76" fmla="*/ 471 w 471"/>
              <a:gd name="T77" fmla="*/ 444 h 471"/>
              <a:gd name="T78" fmla="*/ 471 w 471"/>
              <a:gd name="T79" fmla="*/ 441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71" h="471">
                <a:moveTo>
                  <a:pt x="471" y="441"/>
                </a:moveTo>
                <a:cubicBezTo>
                  <a:pt x="471" y="429"/>
                  <a:pt x="459" y="417"/>
                  <a:pt x="447" y="417"/>
                </a:cubicBezTo>
                <a:cubicBezTo>
                  <a:pt x="75" y="417"/>
                  <a:pt x="75" y="417"/>
                  <a:pt x="75" y="417"/>
                </a:cubicBezTo>
                <a:cubicBezTo>
                  <a:pt x="150" y="294"/>
                  <a:pt x="150" y="294"/>
                  <a:pt x="150" y="294"/>
                </a:cubicBezTo>
                <a:cubicBezTo>
                  <a:pt x="153" y="294"/>
                  <a:pt x="153" y="294"/>
                  <a:pt x="156" y="294"/>
                </a:cubicBezTo>
                <a:cubicBezTo>
                  <a:pt x="168" y="294"/>
                  <a:pt x="177" y="291"/>
                  <a:pt x="186" y="282"/>
                </a:cubicBezTo>
                <a:cubicBezTo>
                  <a:pt x="252" y="315"/>
                  <a:pt x="252" y="315"/>
                  <a:pt x="252" y="315"/>
                </a:cubicBezTo>
                <a:cubicBezTo>
                  <a:pt x="252" y="315"/>
                  <a:pt x="252" y="315"/>
                  <a:pt x="252" y="315"/>
                </a:cubicBezTo>
                <a:cubicBezTo>
                  <a:pt x="252" y="342"/>
                  <a:pt x="273" y="360"/>
                  <a:pt x="297" y="360"/>
                </a:cubicBezTo>
                <a:cubicBezTo>
                  <a:pt x="324" y="360"/>
                  <a:pt x="345" y="342"/>
                  <a:pt x="345" y="315"/>
                </a:cubicBezTo>
                <a:cubicBezTo>
                  <a:pt x="345" y="306"/>
                  <a:pt x="339" y="294"/>
                  <a:pt x="333" y="285"/>
                </a:cubicBezTo>
                <a:cubicBezTo>
                  <a:pt x="390" y="165"/>
                  <a:pt x="390" y="165"/>
                  <a:pt x="390" y="165"/>
                </a:cubicBezTo>
                <a:cubicBezTo>
                  <a:pt x="390" y="165"/>
                  <a:pt x="390" y="165"/>
                  <a:pt x="390" y="165"/>
                </a:cubicBezTo>
                <a:cubicBezTo>
                  <a:pt x="417" y="165"/>
                  <a:pt x="438" y="144"/>
                  <a:pt x="438" y="120"/>
                </a:cubicBezTo>
                <a:cubicBezTo>
                  <a:pt x="438" y="93"/>
                  <a:pt x="417" y="75"/>
                  <a:pt x="390" y="75"/>
                </a:cubicBezTo>
                <a:cubicBezTo>
                  <a:pt x="366" y="75"/>
                  <a:pt x="345" y="93"/>
                  <a:pt x="345" y="120"/>
                </a:cubicBezTo>
                <a:cubicBezTo>
                  <a:pt x="345" y="132"/>
                  <a:pt x="351" y="141"/>
                  <a:pt x="357" y="150"/>
                </a:cubicBezTo>
                <a:cubicBezTo>
                  <a:pt x="300" y="270"/>
                  <a:pt x="300" y="270"/>
                  <a:pt x="300" y="270"/>
                </a:cubicBezTo>
                <a:cubicBezTo>
                  <a:pt x="300" y="270"/>
                  <a:pt x="300" y="270"/>
                  <a:pt x="297" y="270"/>
                </a:cubicBezTo>
                <a:cubicBezTo>
                  <a:pt x="288" y="270"/>
                  <a:pt x="276" y="273"/>
                  <a:pt x="270" y="282"/>
                </a:cubicBezTo>
                <a:cubicBezTo>
                  <a:pt x="201" y="249"/>
                  <a:pt x="201" y="249"/>
                  <a:pt x="201" y="249"/>
                </a:cubicBezTo>
                <a:cubicBezTo>
                  <a:pt x="201" y="249"/>
                  <a:pt x="201" y="249"/>
                  <a:pt x="201" y="249"/>
                </a:cubicBezTo>
                <a:cubicBezTo>
                  <a:pt x="201" y="222"/>
                  <a:pt x="180" y="204"/>
                  <a:pt x="156" y="204"/>
                </a:cubicBezTo>
                <a:cubicBezTo>
                  <a:pt x="132" y="204"/>
                  <a:pt x="111" y="222"/>
                  <a:pt x="111" y="249"/>
                </a:cubicBezTo>
                <a:cubicBezTo>
                  <a:pt x="111" y="258"/>
                  <a:pt x="114" y="267"/>
                  <a:pt x="117" y="273"/>
                </a:cubicBezTo>
                <a:cubicBezTo>
                  <a:pt x="51" y="381"/>
                  <a:pt x="51" y="381"/>
                  <a:pt x="51" y="381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9"/>
                  <a:pt x="42" y="0"/>
                  <a:pt x="30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47"/>
                  <a:pt x="0" y="447"/>
                  <a:pt x="0" y="447"/>
                </a:cubicBezTo>
                <a:cubicBezTo>
                  <a:pt x="0" y="450"/>
                  <a:pt x="0" y="450"/>
                  <a:pt x="0" y="450"/>
                </a:cubicBezTo>
                <a:cubicBezTo>
                  <a:pt x="0" y="450"/>
                  <a:pt x="0" y="450"/>
                  <a:pt x="0" y="450"/>
                </a:cubicBezTo>
                <a:cubicBezTo>
                  <a:pt x="0" y="462"/>
                  <a:pt x="9" y="471"/>
                  <a:pt x="21" y="471"/>
                </a:cubicBezTo>
                <a:cubicBezTo>
                  <a:pt x="447" y="471"/>
                  <a:pt x="447" y="471"/>
                  <a:pt x="447" y="471"/>
                </a:cubicBezTo>
                <a:cubicBezTo>
                  <a:pt x="459" y="471"/>
                  <a:pt x="471" y="459"/>
                  <a:pt x="471" y="447"/>
                </a:cubicBezTo>
                <a:cubicBezTo>
                  <a:pt x="471" y="447"/>
                  <a:pt x="471" y="447"/>
                  <a:pt x="471" y="444"/>
                </a:cubicBezTo>
                <a:cubicBezTo>
                  <a:pt x="471" y="444"/>
                  <a:pt x="471" y="444"/>
                  <a:pt x="471" y="44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cxnSp>
        <p:nvCxnSpPr>
          <p:cNvPr id="24" name="Straight Connector 23"/>
          <p:cNvCxnSpPr>
            <a:stCxn id="28" idx="6"/>
            <a:endCxn id="81" idx="2"/>
          </p:cNvCxnSpPr>
          <p:nvPr/>
        </p:nvCxnSpPr>
        <p:spPr>
          <a:xfrm>
            <a:off x="3442291" y="2859912"/>
            <a:ext cx="5413941" cy="1553200"/>
          </a:xfrm>
          <a:prstGeom prst="line">
            <a:avLst/>
          </a:prstGeom>
          <a:ln w="38100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65" idx="6"/>
            <a:endCxn id="88" idx="2"/>
          </p:cNvCxnSpPr>
          <p:nvPr/>
        </p:nvCxnSpPr>
        <p:spPr>
          <a:xfrm>
            <a:off x="3442291" y="3636512"/>
            <a:ext cx="5413941" cy="1553200"/>
          </a:xfrm>
          <a:prstGeom prst="line">
            <a:avLst/>
          </a:prstGeom>
          <a:ln w="38100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77" idx="6"/>
            <a:endCxn id="88" idx="3"/>
          </p:cNvCxnSpPr>
          <p:nvPr/>
        </p:nvCxnSpPr>
        <p:spPr>
          <a:xfrm flipV="1">
            <a:off x="3442291" y="5308156"/>
            <a:ext cx="5463002" cy="658156"/>
          </a:xfrm>
          <a:prstGeom prst="line">
            <a:avLst/>
          </a:prstGeom>
          <a:ln w="38100" cap="rnd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76" idx="6"/>
            <a:endCxn id="94" idx="2"/>
          </p:cNvCxnSpPr>
          <p:nvPr/>
        </p:nvCxnSpPr>
        <p:spPr>
          <a:xfrm>
            <a:off x="3442291" y="5189712"/>
            <a:ext cx="5413941" cy="776600"/>
          </a:xfrm>
          <a:prstGeom prst="line">
            <a:avLst/>
          </a:prstGeom>
          <a:ln w="38100" cap="rnd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>
            <a:stCxn id="74" idx="6"/>
            <a:endCxn id="79" idx="2"/>
          </p:cNvCxnSpPr>
          <p:nvPr/>
        </p:nvCxnSpPr>
        <p:spPr>
          <a:xfrm flipV="1">
            <a:off x="3442291" y="2859912"/>
            <a:ext cx="5413941" cy="1553200"/>
          </a:xfrm>
          <a:prstGeom prst="line">
            <a:avLst/>
          </a:prstGeom>
          <a:ln w="38100" cap="rnd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74" idx="5"/>
            <a:endCxn id="80" idx="2"/>
          </p:cNvCxnSpPr>
          <p:nvPr/>
        </p:nvCxnSpPr>
        <p:spPr>
          <a:xfrm flipV="1">
            <a:off x="3393230" y="3636512"/>
            <a:ext cx="5463002" cy="895044"/>
          </a:xfrm>
          <a:prstGeom prst="line">
            <a:avLst/>
          </a:prstGeom>
          <a:ln w="38100" cap="rnd">
            <a:solidFill>
              <a:schemeClr val="accent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1897236" y="2533016"/>
            <a:ext cx="112537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accent1"/>
                </a:solidFill>
              </a:rPr>
              <a:t>31%</a:t>
            </a:r>
            <a:endParaRPr lang="uk-UA" sz="3200" b="1" dirty="0">
              <a:solidFill>
                <a:schemeClr val="accent1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9275909" y="2490580"/>
            <a:ext cx="181838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897236" y="3309671"/>
            <a:ext cx="112537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accent2"/>
                </a:solidFill>
              </a:rPr>
              <a:t>17%</a:t>
            </a:r>
            <a:endParaRPr lang="uk-UA" sz="3200" b="1" dirty="0">
              <a:solidFill>
                <a:schemeClr val="accent2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9275909" y="3267235"/>
            <a:ext cx="181838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897236" y="4096225"/>
            <a:ext cx="112537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accent3"/>
                </a:solidFill>
              </a:rPr>
              <a:t>54%</a:t>
            </a:r>
            <a:endParaRPr lang="uk-UA" sz="3200" b="1" dirty="0">
              <a:solidFill>
                <a:schemeClr val="accent3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9275909" y="4053789"/>
            <a:ext cx="181838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897236" y="4871424"/>
            <a:ext cx="112537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accent5"/>
                </a:solidFill>
              </a:rPr>
              <a:t>29%</a:t>
            </a:r>
            <a:endParaRPr lang="uk-UA" sz="3200" b="1" dirty="0">
              <a:solidFill>
                <a:schemeClr val="accent5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9275909" y="4828988"/>
            <a:ext cx="181838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897236" y="5648038"/>
            <a:ext cx="112537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accent6"/>
                </a:solidFill>
              </a:rPr>
              <a:t>34%</a:t>
            </a:r>
            <a:endParaRPr lang="uk-UA" sz="3200" b="1" dirty="0">
              <a:solidFill>
                <a:schemeClr val="accent6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9275909" y="5605602"/>
            <a:ext cx="181838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3107281" y="2692407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5" name="Oval 64"/>
          <p:cNvSpPr/>
          <p:nvPr/>
        </p:nvSpPr>
        <p:spPr>
          <a:xfrm>
            <a:off x="3107281" y="3469007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Oval 73"/>
          <p:cNvSpPr/>
          <p:nvPr/>
        </p:nvSpPr>
        <p:spPr>
          <a:xfrm>
            <a:off x="3107281" y="4245607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6" name="Oval 75"/>
          <p:cNvSpPr/>
          <p:nvPr/>
        </p:nvSpPr>
        <p:spPr>
          <a:xfrm>
            <a:off x="3107281" y="5022207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7" name="Oval 76"/>
          <p:cNvSpPr/>
          <p:nvPr/>
        </p:nvSpPr>
        <p:spPr>
          <a:xfrm>
            <a:off x="3107281" y="5798807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8856232" y="2692407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0" name="Oval 79"/>
          <p:cNvSpPr/>
          <p:nvPr/>
        </p:nvSpPr>
        <p:spPr>
          <a:xfrm>
            <a:off x="8856232" y="3469007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1" name="Oval 80"/>
          <p:cNvSpPr/>
          <p:nvPr/>
        </p:nvSpPr>
        <p:spPr>
          <a:xfrm>
            <a:off x="8856232" y="4245607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8" name="Oval 87"/>
          <p:cNvSpPr/>
          <p:nvPr/>
        </p:nvSpPr>
        <p:spPr>
          <a:xfrm>
            <a:off x="8856232" y="5022207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4" name="Oval 93"/>
          <p:cNvSpPr/>
          <p:nvPr/>
        </p:nvSpPr>
        <p:spPr>
          <a:xfrm>
            <a:off x="8856232" y="5798807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963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push dir="u"/>
      </p:transition>
    </mc:Choice>
    <mc:Fallback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8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8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9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9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1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1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1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2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2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2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3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3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3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3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4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4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4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850"/>
                            </p:stCondLst>
                            <p:childTnLst>
                              <p:par>
                                <p:cTn id="8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8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00"/>
                            </p:stCondLst>
                            <p:childTnLst>
                              <p:par>
                                <p:cTn id="9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8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50"/>
                            </p:stCondLst>
                            <p:childTnLst>
                              <p:par>
                                <p:cTn id="10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8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400"/>
                            </p:stCondLst>
                            <p:childTnLst>
                              <p:par>
                                <p:cTn id="11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8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250"/>
                            </p:stCondLst>
                            <p:childTnLst>
                              <p:par>
                                <p:cTn id="11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8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3" grpId="0" animBg="1"/>
      <p:bldP spid="100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28" grpId="0" animBg="1"/>
      <p:bldP spid="65" grpId="0" animBg="1"/>
      <p:bldP spid="74" grpId="0" animBg="1"/>
      <p:bldP spid="76" grpId="0" animBg="1"/>
      <p:bldP spid="77" grpId="0" animBg="1"/>
      <p:bldP spid="79" grpId="0" animBg="1"/>
      <p:bldP spid="80" grpId="0" animBg="1"/>
      <p:bldP spid="81" grpId="0" animBg="1"/>
      <p:bldP spid="88" grpId="0" animBg="1"/>
      <p:bldP spid="9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2653" y="1423010"/>
            <a:ext cx="361454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 dirty="0"/>
              <a:t>LOREM IPSUM</a:t>
            </a:r>
            <a:endParaRPr lang="uk-U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52652" y="1692575"/>
            <a:ext cx="361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Chart Title</a:t>
            </a:r>
            <a:endParaRPr lang="uk-UA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Freeform 38"/>
          <p:cNvSpPr>
            <a:spLocks/>
          </p:cNvSpPr>
          <p:nvPr/>
        </p:nvSpPr>
        <p:spPr bwMode="auto">
          <a:xfrm>
            <a:off x="652653" y="616889"/>
            <a:ext cx="667414" cy="667414"/>
          </a:xfrm>
          <a:custGeom>
            <a:avLst/>
            <a:gdLst>
              <a:gd name="T0" fmla="*/ 471 w 471"/>
              <a:gd name="T1" fmla="*/ 441 h 471"/>
              <a:gd name="T2" fmla="*/ 447 w 471"/>
              <a:gd name="T3" fmla="*/ 417 h 471"/>
              <a:gd name="T4" fmla="*/ 75 w 471"/>
              <a:gd name="T5" fmla="*/ 417 h 471"/>
              <a:gd name="T6" fmla="*/ 150 w 471"/>
              <a:gd name="T7" fmla="*/ 294 h 471"/>
              <a:gd name="T8" fmla="*/ 156 w 471"/>
              <a:gd name="T9" fmla="*/ 294 h 471"/>
              <a:gd name="T10" fmla="*/ 186 w 471"/>
              <a:gd name="T11" fmla="*/ 282 h 471"/>
              <a:gd name="T12" fmla="*/ 252 w 471"/>
              <a:gd name="T13" fmla="*/ 315 h 471"/>
              <a:gd name="T14" fmla="*/ 252 w 471"/>
              <a:gd name="T15" fmla="*/ 315 h 471"/>
              <a:gd name="T16" fmla="*/ 297 w 471"/>
              <a:gd name="T17" fmla="*/ 360 h 471"/>
              <a:gd name="T18" fmla="*/ 345 w 471"/>
              <a:gd name="T19" fmla="*/ 315 h 471"/>
              <a:gd name="T20" fmla="*/ 333 w 471"/>
              <a:gd name="T21" fmla="*/ 285 h 471"/>
              <a:gd name="T22" fmla="*/ 390 w 471"/>
              <a:gd name="T23" fmla="*/ 165 h 471"/>
              <a:gd name="T24" fmla="*/ 390 w 471"/>
              <a:gd name="T25" fmla="*/ 165 h 471"/>
              <a:gd name="T26" fmla="*/ 438 w 471"/>
              <a:gd name="T27" fmla="*/ 120 h 471"/>
              <a:gd name="T28" fmla="*/ 390 w 471"/>
              <a:gd name="T29" fmla="*/ 75 h 471"/>
              <a:gd name="T30" fmla="*/ 345 w 471"/>
              <a:gd name="T31" fmla="*/ 120 h 471"/>
              <a:gd name="T32" fmla="*/ 357 w 471"/>
              <a:gd name="T33" fmla="*/ 150 h 471"/>
              <a:gd name="T34" fmla="*/ 300 w 471"/>
              <a:gd name="T35" fmla="*/ 270 h 471"/>
              <a:gd name="T36" fmla="*/ 297 w 471"/>
              <a:gd name="T37" fmla="*/ 270 h 471"/>
              <a:gd name="T38" fmla="*/ 270 w 471"/>
              <a:gd name="T39" fmla="*/ 282 h 471"/>
              <a:gd name="T40" fmla="*/ 201 w 471"/>
              <a:gd name="T41" fmla="*/ 249 h 471"/>
              <a:gd name="T42" fmla="*/ 201 w 471"/>
              <a:gd name="T43" fmla="*/ 249 h 471"/>
              <a:gd name="T44" fmla="*/ 156 w 471"/>
              <a:gd name="T45" fmla="*/ 204 h 471"/>
              <a:gd name="T46" fmla="*/ 111 w 471"/>
              <a:gd name="T47" fmla="*/ 249 h 471"/>
              <a:gd name="T48" fmla="*/ 117 w 471"/>
              <a:gd name="T49" fmla="*/ 273 h 471"/>
              <a:gd name="T50" fmla="*/ 51 w 471"/>
              <a:gd name="T51" fmla="*/ 381 h 471"/>
              <a:gd name="T52" fmla="*/ 51 w 471"/>
              <a:gd name="T53" fmla="*/ 21 h 471"/>
              <a:gd name="T54" fmla="*/ 30 w 471"/>
              <a:gd name="T55" fmla="*/ 0 h 471"/>
              <a:gd name="T56" fmla="*/ 27 w 471"/>
              <a:gd name="T57" fmla="*/ 0 h 471"/>
              <a:gd name="T58" fmla="*/ 24 w 471"/>
              <a:gd name="T59" fmla="*/ 0 h 471"/>
              <a:gd name="T60" fmla="*/ 0 w 471"/>
              <a:gd name="T61" fmla="*/ 21 h 471"/>
              <a:gd name="T62" fmla="*/ 0 w 471"/>
              <a:gd name="T63" fmla="*/ 432 h 471"/>
              <a:gd name="T64" fmla="*/ 0 w 471"/>
              <a:gd name="T65" fmla="*/ 447 h 471"/>
              <a:gd name="T66" fmla="*/ 0 w 471"/>
              <a:gd name="T67" fmla="*/ 450 h 471"/>
              <a:gd name="T68" fmla="*/ 0 w 471"/>
              <a:gd name="T69" fmla="*/ 450 h 471"/>
              <a:gd name="T70" fmla="*/ 21 w 471"/>
              <a:gd name="T71" fmla="*/ 471 h 471"/>
              <a:gd name="T72" fmla="*/ 447 w 471"/>
              <a:gd name="T73" fmla="*/ 471 h 471"/>
              <a:gd name="T74" fmla="*/ 471 w 471"/>
              <a:gd name="T75" fmla="*/ 447 h 471"/>
              <a:gd name="T76" fmla="*/ 471 w 471"/>
              <a:gd name="T77" fmla="*/ 444 h 471"/>
              <a:gd name="T78" fmla="*/ 471 w 471"/>
              <a:gd name="T79" fmla="*/ 441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71" h="471">
                <a:moveTo>
                  <a:pt x="471" y="441"/>
                </a:moveTo>
                <a:cubicBezTo>
                  <a:pt x="471" y="429"/>
                  <a:pt x="459" y="417"/>
                  <a:pt x="447" y="417"/>
                </a:cubicBezTo>
                <a:cubicBezTo>
                  <a:pt x="75" y="417"/>
                  <a:pt x="75" y="417"/>
                  <a:pt x="75" y="417"/>
                </a:cubicBezTo>
                <a:cubicBezTo>
                  <a:pt x="150" y="294"/>
                  <a:pt x="150" y="294"/>
                  <a:pt x="150" y="294"/>
                </a:cubicBezTo>
                <a:cubicBezTo>
                  <a:pt x="153" y="294"/>
                  <a:pt x="153" y="294"/>
                  <a:pt x="156" y="294"/>
                </a:cubicBezTo>
                <a:cubicBezTo>
                  <a:pt x="168" y="294"/>
                  <a:pt x="177" y="291"/>
                  <a:pt x="186" y="282"/>
                </a:cubicBezTo>
                <a:cubicBezTo>
                  <a:pt x="252" y="315"/>
                  <a:pt x="252" y="315"/>
                  <a:pt x="252" y="315"/>
                </a:cubicBezTo>
                <a:cubicBezTo>
                  <a:pt x="252" y="315"/>
                  <a:pt x="252" y="315"/>
                  <a:pt x="252" y="315"/>
                </a:cubicBezTo>
                <a:cubicBezTo>
                  <a:pt x="252" y="342"/>
                  <a:pt x="273" y="360"/>
                  <a:pt x="297" y="360"/>
                </a:cubicBezTo>
                <a:cubicBezTo>
                  <a:pt x="324" y="360"/>
                  <a:pt x="345" y="342"/>
                  <a:pt x="345" y="315"/>
                </a:cubicBezTo>
                <a:cubicBezTo>
                  <a:pt x="345" y="306"/>
                  <a:pt x="339" y="294"/>
                  <a:pt x="333" y="285"/>
                </a:cubicBezTo>
                <a:cubicBezTo>
                  <a:pt x="390" y="165"/>
                  <a:pt x="390" y="165"/>
                  <a:pt x="390" y="165"/>
                </a:cubicBezTo>
                <a:cubicBezTo>
                  <a:pt x="390" y="165"/>
                  <a:pt x="390" y="165"/>
                  <a:pt x="390" y="165"/>
                </a:cubicBezTo>
                <a:cubicBezTo>
                  <a:pt x="417" y="165"/>
                  <a:pt x="438" y="144"/>
                  <a:pt x="438" y="120"/>
                </a:cubicBezTo>
                <a:cubicBezTo>
                  <a:pt x="438" y="93"/>
                  <a:pt x="417" y="75"/>
                  <a:pt x="390" y="75"/>
                </a:cubicBezTo>
                <a:cubicBezTo>
                  <a:pt x="366" y="75"/>
                  <a:pt x="345" y="93"/>
                  <a:pt x="345" y="120"/>
                </a:cubicBezTo>
                <a:cubicBezTo>
                  <a:pt x="345" y="132"/>
                  <a:pt x="351" y="141"/>
                  <a:pt x="357" y="150"/>
                </a:cubicBezTo>
                <a:cubicBezTo>
                  <a:pt x="300" y="270"/>
                  <a:pt x="300" y="270"/>
                  <a:pt x="300" y="270"/>
                </a:cubicBezTo>
                <a:cubicBezTo>
                  <a:pt x="300" y="270"/>
                  <a:pt x="300" y="270"/>
                  <a:pt x="297" y="270"/>
                </a:cubicBezTo>
                <a:cubicBezTo>
                  <a:pt x="288" y="270"/>
                  <a:pt x="276" y="273"/>
                  <a:pt x="270" y="282"/>
                </a:cubicBezTo>
                <a:cubicBezTo>
                  <a:pt x="201" y="249"/>
                  <a:pt x="201" y="249"/>
                  <a:pt x="201" y="249"/>
                </a:cubicBezTo>
                <a:cubicBezTo>
                  <a:pt x="201" y="249"/>
                  <a:pt x="201" y="249"/>
                  <a:pt x="201" y="249"/>
                </a:cubicBezTo>
                <a:cubicBezTo>
                  <a:pt x="201" y="222"/>
                  <a:pt x="180" y="204"/>
                  <a:pt x="156" y="204"/>
                </a:cubicBezTo>
                <a:cubicBezTo>
                  <a:pt x="132" y="204"/>
                  <a:pt x="111" y="222"/>
                  <a:pt x="111" y="249"/>
                </a:cubicBezTo>
                <a:cubicBezTo>
                  <a:pt x="111" y="258"/>
                  <a:pt x="114" y="267"/>
                  <a:pt x="117" y="273"/>
                </a:cubicBezTo>
                <a:cubicBezTo>
                  <a:pt x="51" y="381"/>
                  <a:pt x="51" y="381"/>
                  <a:pt x="51" y="381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9"/>
                  <a:pt x="42" y="0"/>
                  <a:pt x="30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47"/>
                  <a:pt x="0" y="447"/>
                  <a:pt x="0" y="447"/>
                </a:cubicBezTo>
                <a:cubicBezTo>
                  <a:pt x="0" y="450"/>
                  <a:pt x="0" y="450"/>
                  <a:pt x="0" y="450"/>
                </a:cubicBezTo>
                <a:cubicBezTo>
                  <a:pt x="0" y="450"/>
                  <a:pt x="0" y="450"/>
                  <a:pt x="0" y="450"/>
                </a:cubicBezTo>
                <a:cubicBezTo>
                  <a:pt x="0" y="462"/>
                  <a:pt x="9" y="471"/>
                  <a:pt x="21" y="471"/>
                </a:cubicBezTo>
                <a:cubicBezTo>
                  <a:pt x="447" y="471"/>
                  <a:pt x="447" y="471"/>
                  <a:pt x="447" y="471"/>
                </a:cubicBezTo>
                <a:cubicBezTo>
                  <a:pt x="459" y="471"/>
                  <a:pt x="471" y="459"/>
                  <a:pt x="471" y="447"/>
                </a:cubicBezTo>
                <a:cubicBezTo>
                  <a:pt x="471" y="447"/>
                  <a:pt x="471" y="447"/>
                  <a:pt x="471" y="444"/>
                </a:cubicBezTo>
                <a:cubicBezTo>
                  <a:pt x="471" y="444"/>
                  <a:pt x="471" y="444"/>
                  <a:pt x="471" y="44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" name="Group 5"/>
          <p:cNvGrpSpPr/>
          <p:nvPr/>
        </p:nvGrpSpPr>
        <p:grpSpPr>
          <a:xfrm>
            <a:off x="2915843" y="1919328"/>
            <a:ext cx="5759811" cy="3517374"/>
            <a:chOff x="3037400" y="1837181"/>
            <a:chExt cx="5759811" cy="3517374"/>
          </a:xfrm>
          <a:solidFill>
            <a:schemeClr val="tx1">
              <a:lumMod val="25000"/>
              <a:lumOff val="75000"/>
            </a:schemeClr>
          </a:solidFill>
        </p:grpSpPr>
        <p:grpSp>
          <p:nvGrpSpPr>
            <p:cNvPr id="4" name="Group 3"/>
            <p:cNvGrpSpPr/>
            <p:nvPr/>
          </p:nvGrpSpPr>
          <p:grpSpPr>
            <a:xfrm rot="2259450">
              <a:off x="3037400" y="4440781"/>
              <a:ext cx="302322" cy="913774"/>
              <a:chOff x="4445891" y="3796861"/>
              <a:chExt cx="302322" cy="913774"/>
            </a:xfrm>
            <a:grpFill/>
          </p:grpSpPr>
          <p:sp>
            <p:nvSpPr>
              <p:cNvPr id="2" name="Isosceles Triangle 1"/>
              <p:cNvSpPr/>
              <p:nvPr/>
            </p:nvSpPr>
            <p:spPr>
              <a:xfrm>
                <a:off x="4446740" y="3796861"/>
                <a:ext cx="300624" cy="76261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4445891" y="4408313"/>
                <a:ext cx="302322" cy="30232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 rot="17846268">
              <a:off x="3811354" y="4234494"/>
              <a:ext cx="302322" cy="1115636"/>
              <a:chOff x="4445891" y="3594999"/>
              <a:chExt cx="302322" cy="1115636"/>
            </a:xfrm>
            <a:grpFill/>
          </p:grpSpPr>
          <p:sp>
            <p:nvSpPr>
              <p:cNvPr id="38" name="Isosceles Triangle 37"/>
              <p:cNvSpPr/>
              <p:nvPr/>
            </p:nvSpPr>
            <p:spPr>
              <a:xfrm>
                <a:off x="4446739" y="3594999"/>
                <a:ext cx="299432" cy="96447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4445891" y="4408313"/>
                <a:ext cx="302322" cy="30232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 rot="1830022">
              <a:off x="4583368" y="3404145"/>
              <a:ext cx="302322" cy="1829195"/>
              <a:chOff x="4445891" y="2881440"/>
              <a:chExt cx="302322" cy="1829195"/>
            </a:xfrm>
            <a:grpFill/>
          </p:grpSpPr>
          <p:sp>
            <p:nvSpPr>
              <p:cNvPr id="41" name="Isosceles Triangle 40"/>
              <p:cNvSpPr/>
              <p:nvPr/>
            </p:nvSpPr>
            <p:spPr>
              <a:xfrm>
                <a:off x="4446739" y="2881440"/>
                <a:ext cx="298840" cy="16780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4445891" y="4408313"/>
                <a:ext cx="302322" cy="30232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 rot="18718550">
              <a:off x="5447570" y="3342637"/>
              <a:ext cx="302322" cy="1115636"/>
              <a:chOff x="4445891" y="3594999"/>
              <a:chExt cx="302322" cy="1115636"/>
            </a:xfrm>
            <a:grpFill/>
          </p:grpSpPr>
          <p:sp>
            <p:nvSpPr>
              <p:cNvPr id="44" name="Isosceles Triangle 43"/>
              <p:cNvSpPr/>
              <p:nvPr/>
            </p:nvSpPr>
            <p:spPr>
              <a:xfrm>
                <a:off x="4446739" y="3594999"/>
                <a:ext cx="299432" cy="96447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4445891" y="4408313"/>
                <a:ext cx="302322" cy="30232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 rot="2259450">
              <a:off x="6228365" y="2639818"/>
              <a:ext cx="302322" cy="1846028"/>
              <a:chOff x="4445891" y="2864607"/>
              <a:chExt cx="302322" cy="1846028"/>
            </a:xfrm>
            <a:grpFill/>
          </p:grpSpPr>
          <p:sp>
            <p:nvSpPr>
              <p:cNvPr id="47" name="Isosceles Triangle 46"/>
              <p:cNvSpPr/>
              <p:nvPr/>
            </p:nvSpPr>
            <p:spPr>
              <a:xfrm>
                <a:off x="4446740" y="2864607"/>
                <a:ext cx="300846" cy="1694867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4445891" y="4408313"/>
                <a:ext cx="302322" cy="30232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 rot="18880924" flipH="1">
              <a:off x="7106516" y="2712132"/>
              <a:ext cx="302322" cy="913774"/>
              <a:chOff x="4445891" y="3796861"/>
              <a:chExt cx="302322" cy="913774"/>
            </a:xfrm>
            <a:grpFill/>
          </p:grpSpPr>
          <p:sp>
            <p:nvSpPr>
              <p:cNvPr id="53" name="Isosceles Triangle 52"/>
              <p:cNvSpPr/>
              <p:nvPr/>
            </p:nvSpPr>
            <p:spPr>
              <a:xfrm>
                <a:off x="4446740" y="3796861"/>
                <a:ext cx="300624" cy="76261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4445891" y="4408313"/>
                <a:ext cx="302322" cy="30232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 rot="2259450">
              <a:off x="7797137" y="1851674"/>
              <a:ext cx="302322" cy="1846028"/>
              <a:chOff x="4445891" y="2864607"/>
              <a:chExt cx="302322" cy="1846028"/>
            </a:xfrm>
            <a:grpFill/>
          </p:grpSpPr>
          <p:sp>
            <p:nvSpPr>
              <p:cNvPr id="62" name="Isosceles Triangle 61"/>
              <p:cNvSpPr/>
              <p:nvPr/>
            </p:nvSpPr>
            <p:spPr>
              <a:xfrm>
                <a:off x="4446740" y="2864607"/>
                <a:ext cx="300846" cy="1694867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4445891" y="4408313"/>
                <a:ext cx="302322" cy="30232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sp>
          <p:nvSpPr>
            <p:cNvPr id="5" name="Isosceles Triangle 4"/>
            <p:cNvSpPr/>
            <p:nvPr/>
          </p:nvSpPr>
          <p:spPr>
            <a:xfrm rot="2150902">
              <a:off x="8166414" y="1837181"/>
              <a:ext cx="630797" cy="42343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4425300" y="4848179"/>
            <a:ext cx="1818389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</a:rPr>
              <a:t>31%</a:t>
            </a:r>
            <a:endParaRPr lang="uk-UA" sz="3600" b="1" dirty="0">
              <a:solidFill>
                <a:schemeClr val="accent2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425301" y="5438812"/>
            <a:ext cx="1818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453444" y="4133112"/>
            <a:ext cx="181838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</a:rPr>
              <a:t>27%</a:t>
            </a:r>
            <a:endParaRPr lang="uk-UA" sz="3600" b="1" dirty="0">
              <a:solidFill>
                <a:schemeClr val="accent1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453445" y="3476765"/>
            <a:ext cx="1818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170366" y="3122908"/>
            <a:ext cx="181838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3600" b="1" dirty="0">
                <a:solidFill>
                  <a:schemeClr val="accent3"/>
                </a:solidFill>
              </a:rPr>
              <a:t>27%</a:t>
            </a:r>
            <a:endParaRPr lang="uk-UA" sz="3600" b="1" dirty="0">
              <a:solidFill>
                <a:schemeClr val="accent3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170367" y="2466561"/>
            <a:ext cx="1818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765515" y="4287361"/>
            <a:ext cx="1818389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</a:rPr>
              <a:t>31%</a:t>
            </a:r>
            <a:endParaRPr lang="uk-UA" sz="3600" b="1" dirty="0">
              <a:solidFill>
                <a:schemeClr val="accent4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5205146" y="2227602"/>
            <a:ext cx="181838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3600" b="1" dirty="0">
                <a:solidFill>
                  <a:schemeClr val="accent5"/>
                </a:solidFill>
              </a:rPr>
              <a:t>27%</a:t>
            </a:r>
            <a:endParaRPr lang="uk-UA" sz="3600" b="1" dirty="0">
              <a:solidFill>
                <a:schemeClr val="accent5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7376339" y="3342377"/>
            <a:ext cx="1818389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600" b="1" dirty="0">
                <a:solidFill>
                  <a:schemeClr val="accent6"/>
                </a:solidFill>
              </a:rPr>
              <a:t>31%</a:t>
            </a:r>
            <a:endParaRPr lang="uk-UA" sz="3600" b="1" dirty="0">
              <a:solidFill>
                <a:schemeClr val="accent6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376340" y="3933010"/>
            <a:ext cx="1818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8602844" y="1829387"/>
            <a:ext cx="307653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000" b="1" dirty="0">
                <a:solidFill>
                  <a:schemeClr val="accent2"/>
                </a:solidFill>
              </a:rPr>
              <a:t>Rp</a:t>
            </a:r>
            <a:r>
              <a:rPr lang="en-US" sz="4000" b="1" dirty="0">
                <a:solidFill>
                  <a:schemeClr val="accent2"/>
                </a:solidFill>
              </a:rPr>
              <a:t>129</a:t>
            </a:r>
            <a:r>
              <a:rPr lang="id-ID" sz="4000" b="1" dirty="0">
                <a:solidFill>
                  <a:schemeClr val="accent2"/>
                </a:solidFill>
              </a:rPr>
              <a:t>.</a:t>
            </a:r>
            <a:r>
              <a:rPr lang="en-US" sz="4000" b="1" dirty="0">
                <a:solidFill>
                  <a:schemeClr val="accent2"/>
                </a:solidFill>
              </a:rPr>
              <a:t>345</a:t>
            </a:r>
            <a:r>
              <a:rPr lang="id-ID" sz="4000" b="1" dirty="0">
                <a:solidFill>
                  <a:schemeClr val="accent2"/>
                </a:solidFill>
              </a:rPr>
              <a:t>K</a:t>
            </a:r>
            <a:endParaRPr lang="uk-UA" sz="4000" b="1" dirty="0">
              <a:solidFill>
                <a:schemeClr val="accent2"/>
              </a:solidFill>
            </a:endParaRPr>
          </a:p>
        </p:txBody>
      </p:sp>
      <p:sp>
        <p:nvSpPr>
          <p:cNvPr id="128" name="Oval 127"/>
          <p:cNvSpPr/>
          <p:nvPr/>
        </p:nvSpPr>
        <p:spPr>
          <a:xfrm>
            <a:off x="3201198" y="4468058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9" name="Oval 128"/>
          <p:cNvSpPr/>
          <p:nvPr/>
        </p:nvSpPr>
        <p:spPr>
          <a:xfrm>
            <a:off x="4033492" y="4894336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0" name="Oval 129"/>
          <p:cNvSpPr/>
          <p:nvPr/>
        </p:nvSpPr>
        <p:spPr>
          <a:xfrm>
            <a:off x="4906576" y="3460848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5643555" y="4047924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2" name="Oval 131"/>
          <p:cNvSpPr/>
          <p:nvPr/>
        </p:nvSpPr>
        <p:spPr>
          <a:xfrm>
            <a:off x="6636059" y="2792133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7185992" y="3268896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463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:push dir="u"/>
      </p:transition>
    </mc:Choice>
    <mc:Fallback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8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3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8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8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650"/>
                            </p:stCondLst>
                            <p:childTnLst>
                              <p:par>
                                <p:cTn id="9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3" grpId="0" animBg="1"/>
      <p:bldP spid="112" grpId="0"/>
      <p:bldP spid="113" grpId="0"/>
      <p:bldP spid="114" grpId="0"/>
      <p:bldP spid="115" grpId="0"/>
      <p:bldP spid="116" grpId="0"/>
      <p:bldP spid="117" grpId="0"/>
      <p:bldP spid="123" grpId="0"/>
      <p:bldP spid="124" grpId="0"/>
      <p:bldP spid="125" grpId="0"/>
      <p:bldP spid="126" grpId="0"/>
      <p:bldP spid="127" grpId="0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2653" y="1423010"/>
            <a:ext cx="361454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 dirty="0"/>
              <a:t>ARROW CHART</a:t>
            </a:r>
            <a:endParaRPr lang="uk-U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52652" y="1692575"/>
            <a:ext cx="361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Chart Title</a:t>
            </a:r>
            <a:endParaRPr lang="uk-UA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Freeform 43"/>
          <p:cNvSpPr>
            <a:spLocks noEditPoints="1"/>
          </p:cNvSpPr>
          <p:nvPr/>
        </p:nvSpPr>
        <p:spPr bwMode="auto">
          <a:xfrm rot="5400000">
            <a:off x="635390" y="604578"/>
            <a:ext cx="684677" cy="684677"/>
          </a:xfrm>
          <a:custGeom>
            <a:avLst/>
            <a:gdLst>
              <a:gd name="T0" fmla="*/ 288 w 465"/>
              <a:gd name="T1" fmla="*/ 369 h 465"/>
              <a:gd name="T2" fmla="*/ 288 w 465"/>
              <a:gd name="T3" fmla="*/ 141 h 465"/>
              <a:gd name="T4" fmla="*/ 252 w 465"/>
              <a:gd name="T5" fmla="*/ 105 h 465"/>
              <a:gd name="T6" fmla="*/ 213 w 465"/>
              <a:gd name="T7" fmla="*/ 105 h 465"/>
              <a:gd name="T8" fmla="*/ 177 w 465"/>
              <a:gd name="T9" fmla="*/ 141 h 465"/>
              <a:gd name="T10" fmla="*/ 177 w 465"/>
              <a:gd name="T11" fmla="*/ 369 h 465"/>
              <a:gd name="T12" fmla="*/ 213 w 465"/>
              <a:gd name="T13" fmla="*/ 405 h 465"/>
              <a:gd name="T14" fmla="*/ 252 w 465"/>
              <a:gd name="T15" fmla="*/ 405 h 465"/>
              <a:gd name="T16" fmla="*/ 288 w 465"/>
              <a:gd name="T17" fmla="*/ 369 h 465"/>
              <a:gd name="T18" fmla="*/ 96 w 465"/>
              <a:gd name="T19" fmla="*/ 405 h 465"/>
              <a:gd name="T20" fmla="*/ 57 w 465"/>
              <a:gd name="T21" fmla="*/ 405 h 465"/>
              <a:gd name="T22" fmla="*/ 21 w 465"/>
              <a:gd name="T23" fmla="*/ 369 h 465"/>
              <a:gd name="T24" fmla="*/ 21 w 465"/>
              <a:gd name="T25" fmla="*/ 261 h 465"/>
              <a:gd name="T26" fmla="*/ 57 w 465"/>
              <a:gd name="T27" fmla="*/ 225 h 465"/>
              <a:gd name="T28" fmla="*/ 96 w 465"/>
              <a:gd name="T29" fmla="*/ 225 h 465"/>
              <a:gd name="T30" fmla="*/ 132 w 465"/>
              <a:gd name="T31" fmla="*/ 261 h 465"/>
              <a:gd name="T32" fmla="*/ 132 w 465"/>
              <a:gd name="T33" fmla="*/ 369 h 465"/>
              <a:gd name="T34" fmla="*/ 96 w 465"/>
              <a:gd name="T35" fmla="*/ 405 h 465"/>
              <a:gd name="T36" fmla="*/ 408 w 465"/>
              <a:gd name="T37" fmla="*/ 405 h 465"/>
              <a:gd name="T38" fmla="*/ 369 w 465"/>
              <a:gd name="T39" fmla="*/ 405 h 465"/>
              <a:gd name="T40" fmla="*/ 333 w 465"/>
              <a:gd name="T41" fmla="*/ 369 h 465"/>
              <a:gd name="T42" fmla="*/ 333 w 465"/>
              <a:gd name="T43" fmla="*/ 36 h 465"/>
              <a:gd name="T44" fmla="*/ 369 w 465"/>
              <a:gd name="T45" fmla="*/ 0 h 465"/>
              <a:gd name="T46" fmla="*/ 408 w 465"/>
              <a:gd name="T47" fmla="*/ 0 h 465"/>
              <a:gd name="T48" fmla="*/ 444 w 465"/>
              <a:gd name="T49" fmla="*/ 36 h 465"/>
              <a:gd name="T50" fmla="*/ 444 w 465"/>
              <a:gd name="T51" fmla="*/ 369 h 465"/>
              <a:gd name="T52" fmla="*/ 408 w 465"/>
              <a:gd name="T53" fmla="*/ 405 h 465"/>
              <a:gd name="T54" fmla="*/ 0 w 465"/>
              <a:gd name="T55" fmla="*/ 459 h 465"/>
              <a:gd name="T56" fmla="*/ 0 w 465"/>
              <a:gd name="T57" fmla="*/ 438 h 465"/>
              <a:gd name="T58" fmla="*/ 3 w 465"/>
              <a:gd name="T59" fmla="*/ 432 h 465"/>
              <a:gd name="T60" fmla="*/ 462 w 465"/>
              <a:gd name="T61" fmla="*/ 432 h 465"/>
              <a:gd name="T62" fmla="*/ 465 w 465"/>
              <a:gd name="T63" fmla="*/ 438 h 465"/>
              <a:gd name="T64" fmla="*/ 465 w 465"/>
              <a:gd name="T65" fmla="*/ 459 h 465"/>
              <a:gd name="T66" fmla="*/ 462 w 465"/>
              <a:gd name="T67" fmla="*/ 465 h 465"/>
              <a:gd name="T68" fmla="*/ 3 w 465"/>
              <a:gd name="T69" fmla="*/ 465 h 465"/>
              <a:gd name="T70" fmla="*/ 0 w 465"/>
              <a:gd name="T71" fmla="*/ 459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65" h="465">
                <a:moveTo>
                  <a:pt x="288" y="369"/>
                </a:moveTo>
                <a:cubicBezTo>
                  <a:pt x="288" y="141"/>
                  <a:pt x="288" y="141"/>
                  <a:pt x="288" y="141"/>
                </a:cubicBezTo>
                <a:cubicBezTo>
                  <a:pt x="288" y="120"/>
                  <a:pt x="273" y="105"/>
                  <a:pt x="252" y="105"/>
                </a:cubicBezTo>
                <a:cubicBezTo>
                  <a:pt x="213" y="105"/>
                  <a:pt x="213" y="105"/>
                  <a:pt x="213" y="105"/>
                </a:cubicBezTo>
                <a:cubicBezTo>
                  <a:pt x="192" y="105"/>
                  <a:pt x="177" y="120"/>
                  <a:pt x="177" y="141"/>
                </a:cubicBezTo>
                <a:cubicBezTo>
                  <a:pt x="177" y="369"/>
                  <a:pt x="177" y="369"/>
                  <a:pt x="177" y="369"/>
                </a:cubicBezTo>
                <a:cubicBezTo>
                  <a:pt x="177" y="390"/>
                  <a:pt x="192" y="405"/>
                  <a:pt x="213" y="405"/>
                </a:cubicBezTo>
                <a:cubicBezTo>
                  <a:pt x="225" y="405"/>
                  <a:pt x="240" y="405"/>
                  <a:pt x="252" y="405"/>
                </a:cubicBezTo>
                <a:cubicBezTo>
                  <a:pt x="273" y="405"/>
                  <a:pt x="288" y="390"/>
                  <a:pt x="288" y="369"/>
                </a:cubicBezTo>
                <a:close/>
                <a:moveTo>
                  <a:pt x="96" y="405"/>
                </a:moveTo>
                <a:cubicBezTo>
                  <a:pt x="84" y="405"/>
                  <a:pt x="69" y="405"/>
                  <a:pt x="57" y="405"/>
                </a:cubicBezTo>
                <a:cubicBezTo>
                  <a:pt x="36" y="405"/>
                  <a:pt x="21" y="390"/>
                  <a:pt x="21" y="369"/>
                </a:cubicBezTo>
                <a:cubicBezTo>
                  <a:pt x="21" y="261"/>
                  <a:pt x="21" y="261"/>
                  <a:pt x="21" y="261"/>
                </a:cubicBezTo>
                <a:cubicBezTo>
                  <a:pt x="21" y="243"/>
                  <a:pt x="36" y="225"/>
                  <a:pt x="57" y="225"/>
                </a:cubicBezTo>
                <a:cubicBezTo>
                  <a:pt x="96" y="225"/>
                  <a:pt x="96" y="225"/>
                  <a:pt x="96" y="225"/>
                </a:cubicBezTo>
                <a:cubicBezTo>
                  <a:pt x="117" y="225"/>
                  <a:pt x="132" y="243"/>
                  <a:pt x="132" y="261"/>
                </a:cubicBezTo>
                <a:cubicBezTo>
                  <a:pt x="132" y="369"/>
                  <a:pt x="132" y="369"/>
                  <a:pt x="132" y="369"/>
                </a:cubicBezTo>
                <a:cubicBezTo>
                  <a:pt x="132" y="390"/>
                  <a:pt x="117" y="405"/>
                  <a:pt x="96" y="405"/>
                </a:cubicBezTo>
                <a:close/>
                <a:moveTo>
                  <a:pt x="408" y="405"/>
                </a:moveTo>
                <a:cubicBezTo>
                  <a:pt x="396" y="405"/>
                  <a:pt x="381" y="405"/>
                  <a:pt x="369" y="405"/>
                </a:cubicBezTo>
                <a:cubicBezTo>
                  <a:pt x="348" y="405"/>
                  <a:pt x="333" y="390"/>
                  <a:pt x="333" y="369"/>
                </a:cubicBezTo>
                <a:cubicBezTo>
                  <a:pt x="333" y="36"/>
                  <a:pt x="333" y="36"/>
                  <a:pt x="333" y="36"/>
                </a:cubicBezTo>
                <a:cubicBezTo>
                  <a:pt x="333" y="18"/>
                  <a:pt x="348" y="0"/>
                  <a:pt x="369" y="0"/>
                </a:cubicBezTo>
                <a:cubicBezTo>
                  <a:pt x="381" y="0"/>
                  <a:pt x="396" y="0"/>
                  <a:pt x="408" y="0"/>
                </a:cubicBezTo>
                <a:cubicBezTo>
                  <a:pt x="429" y="0"/>
                  <a:pt x="444" y="18"/>
                  <a:pt x="444" y="36"/>
                </a:cubicBezTo>
                <a:cubicBezTo>
                  <a:pt x="444" y="369"/>
                  <a:pt x="444" y="369"/>
                  <a:pt x="444" y="369"/>
                </a:cubicBezTo>
                <a:cubicBezTo>
                  <a:pt x="444" y="390"/>
                  <a:pt x="429" y="405"/>
                  <a:pt x="408" y="405"/>
                </a:cubicBezTo>
                <a:close/>
                <a:moveTo>
                  <a:pt x="0" y="459"/>
                </a:moveTo>
                <a:cubicBezTo>
                  <a:pt x="0" y="438"/>
                  <a:pt x="0" y="438"/>
                  <a:pt x="0" y="438"/>
                </a:cubicBezTo>
                <a:cubicBezTo>
                  <a:pt x="0" y="435"/>
                  <a:pt x="0" y="432"/>
                  <a:pt x="3" y="432"/>
                </a:cubicBezTo>
                <a:cubicBezTo>
                  <a:pt x="462" y="432"/>
                  <a:pt x="462" y="432"/>
                  <a:pt x="462" y="432"/>
                </a:cubicBezTo>
                <a:cubicBezTo>
                  <a:pt x="465" y="432"/>
                  <a:pt x="465" y="435"/>
                  <a:pt x="465" y="438"/>
                </a:cubicBezTo>
                <a:cubicBezTo>
                  <a:pt x="465" y="459"/>
                  <a:pt x="465" y="459"/>
                  <a:pt x="465" y="459"/>
                </a:cubicBezTo>
                <a:cubicBezTo>
                  <a:pt x="465" y="462"/>
                  <a:pt x="465" y="465"/>
                  <a:pt x="462" y="465"/>
                </a:cubicBezTo>
                <a:cubicBezTo>
                  <a:pt x="3" y="465"/>
                  <a:pt x="3" y="465"/>
                  <a:pt x="3" y="465"/>
                </a:cubicBezTo>
                <a:cubicBezTo>
                  <a:pt x="0" y="465"/>
                  <a:pt x="0" y="462"/>
                  <a:pt x="0" y="45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7" name="Right Arrow 6"/>
          <p:cNvSpPr/>
          <p:nvPr/>
        </p:nvSpPr>
        <p:spPr>
          <a:xfrm>
            <a:off x="1900457" y="4602479"/>
            <a:ext cx="1118936" cy="77002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0" name="Right Arrow 49"/>
          <p:cNvSpPr/>
          <p:nvPr/>
        </p:nvSpPr>
        <p:spPr>
          <a:xfrm>
            <a:off x="3505701" y="4024409"/>
            <a:ext cx="1118936" cy="770021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6" name="Right Arrow 55"/>
          <p:cNvSpPr/>
          <p:nvPr/>
        </p:nvSpPr>
        <p:spPr>
          <a:xfrm>
            <a:off x="2685299" y="3440616"/>
            <a:ext cx="1118936" cy="770021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7" name="Right Arrow 56"/>
          <p:cNvSpPr/>
          <p:nvPr/>
        </p:nvSpPr>
        <p:spPr>
          <a:xfrm>
            <a:off x="4375483" y="2850514"/>
            <a:ext cx="1118936" cy="770021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0" name="Right Arrow 59"/>
          <p:cNvSpPr/>
          <p:nvPr/>
        </p:nvSpPr>
        <p:spPr>
          <a:xfrm>
            <a:off x="6065667" y="2260396"/>
            <a:ext cx="1118936" cy="770021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8" name="Right Arrow 67"/>
          <p:cNvSpPr/>
          <p:nvPr/>
        </p:nvSpPr>
        <p:spPr>
          <a:xfrm>
            <a:off x="7755851" y="1668511"/>
            <a:ext cx="1118936" cy="770021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9" name="TextBox 68"/>
          <p:cNvSpPr txBox="1"/>
          <p:nvPr/>
        </p:nvSpPr>
        <p:spPr>
          <a:xfrm>
            <a:off x="9141896" y="1668094"/>
            <a:ext cx="1818389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600" b="1" dirty="0">
                <a:solidFill>
                  <a:schemeClr val="accent6"/>
                </a:solidFill>
              </a:rPr>
              <a:t>82%</a:t>
            </a:r>
            <a:endParaRPr lang="uk-UA" sz="3600" b="1" dirty="0">
              <a:solidFill>
                <a:schemeClr val="accent6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141897" y="2258727"/>
            <a:ext cx="1818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01908" y="4664323"/>
            <a:ext cx="108444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15%</a:t>
            </a:r>
            <a:endParaRPr lang="uk-UA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624637" y="4090983"/>
            <a:ext cx="108444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37%</a:t>
            </a:r>
            <a:endParaRPr lang="uk-UA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593408" y="3475131"/>
            <a:ext cx="108444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24%</a:t>
            </a:r>
            <a:endParaRPr lang="uk-UA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507400" y="2912358"/>
            <a:ext cx="108444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38%</a:t>
            </a:r>
            <a:endParaRPr lang="uk-UA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184603" y="2322240"/>
            <a:ext cx="108444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45%</a:t>
            </a:r>
            <a:endParaRPr lang="uk-UA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726826" y="4602479"/>
            <a:ext cx="36145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dummy text ever since the 1500s, </a:t>
            </a:r>
            <a:r>
              <a:rPr lang="en-US" sz="1400" b="1" dirty="0">
                <a:solidFill>
                  <a:schemeClr val="accent1"/>
                </a:solidFill>
              </a:rPr>
              <a:t>when an unknown printer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took a galley of type and scrambled it to make a type specimen book. 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>
            <a:off x="7755851" y="4410849"/>
            <a:ext cx="353355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705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:push dir="u"/>
      </p:transition>
    </mc:Choice>
    <mc:Fallback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6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6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8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9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9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8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9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150"/>
                            </p:stCondLst>
                            <p:childTnLst>
                              <p:par>
                                <p:cTn id="6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49" grpId="0" animBg="1"/>
      <p:bldP spid="7" grpId="0" animBg="1"/>
      <p:bldP spid="50" grpId="0" animBg="1"/>
      <p:bldP spid="56" grpId="0" animBg="1"/>
      <p:bldP spid="57" grpId="0" animBg="1"/>
      <p:bldP spid="60" grpId="0" animBg="1"/>
      <p:bldP spid="68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0"/>
            <a:ext cx="504967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5" name="Freeform 43"/>
          <p:cNvSpPr>
            <a:spLocks noEditPoints="1"/>
          </p:cNvSpPr>
          <p:nvPr/>
        </p:nvSpPr>
        <p:spPr bwMode="auto">
          <a:xfrm rot="5400000">
            <a:off x="635390" y="616610"/>
            <a:ext cx="684677" cy="684677"/>
          </a:xfrm>
          <a:custGeom>
            <a:avLst/>
            <a:gdLst>
              <a:gd name="T0" fmla="*/ 288 w 465"/>
              <a:gd name="T1" fmla="*/ 369 h 465"/>
              <a:gd name="T2" fmla="*/ 288 w 465"/>
              <a:gd name="T3" fmla="*/ 141 h 465"/>
              <a:gd name="T4" fmla="*/ 252 w 465"/>
              <a:gd name="T5" fmla="*/ 105 h 465"/>
              <a:gd name="T6" fmla="*/ 213 w 465"/>
              <a:gd name="T7" fmla="*/ 105 h 465"/>
              <a:gd name="T8" fmla="*/ 177 w 465"/>
              <a:gd name="T9" fmla="*/ 141 h 465"/>
              <a:gd name="T10" fmla="*/ 177 w 465"/>
              <a:gd name="T11" fmla="*/ 369 h 465"/>
              <a:gd name="T12" fmla="*/ 213 w 465"/>
              <a:gd name="T13" fmla="*/ 405 h 465"/>
              <a:gd name="T14" fmla="*/ 252 w 465"/>
              <a:gd name="T15" fmla="*/ 405 h 465"/>
              <a:gd name="T16" fmla="*/ 288 w 465"/>
              <a:gd name="T17" fmla="*/ 369 h 465"/>
              <a:gd name="T18" fmla="*/ 96 w 465"/>
              <a:gd name="T19" fmla="*/ 405 h 465"/>
              <a:gd name="T20" fmla="*/ 57 w 465"/>
              <a:gd name="T21" fmla="*/ 405 h 465"/>
              <a:gd name="T22" fmla="*/ 21 w 465"/>
              <a:gd name="T23" fmla="*/ 369 h 465"/>
              <a:gd name="T24" fmla="*/ 21 w 465"/>
              <a:gd name="T25" fmla="*/ 261 h 465"/>
              <a:gd name="T26" fmla="*/ 57 w 465"/>
              <a:gd name="T27" fmla="*/ 225 h 465"/>
              <a:gd name="T28" fmla="*/ 96 w 465"/>
              <a:gd name="T29" fmla="*/ 225 h 465"/>
              <a:gd name="T30" fmla="*/ 132 w 465"/>
              <a:gd name="T31" fmla="*/ 261 h 465"/>
              <a:gd name="T32" fmla="*/ 132 w 465"/>
              <a:gd name="T33" fmla="*/ 369 h 465"/>
              <a:gd name="T34" fmla="*/ 96 w 465"/>
              <a:gd name="T35" fmla="*/ 405 h 465"/>
              <a:gd name="T36" fmla="*/ 408 w 465"/>
              <a:gd name="T37" fmla="*/ 405 h 465"/>
              <a:gd name="T38" fmla="*/ 369 w 465"/>
              <a:gd name="T39" fmla="*/ 405 h 465"/>
              <a:gd name="T40" fmla="*/ 333 w 465"/>
              <a:gd name="T41" fmla="*/ 369 h 465"/>
              <a:gd name="T42" fmla="*/ 333 w 465"/>
              <a:gd name="T43" fmla="*/ 36 h 465"/>
              <a:gd name="T44" fmla="*/ 369 w 465"/>
              <a:gd name="T45" fmla="*/ 0 h 465"/>
              <a:gd name="T46" fmla="*/ 408 w 465"/>
              <a:gd name="T47" fmla="*/ 0 h 465"/>
              <a:gd name="T48" fmla="*/ 444 w 465"/>
              <a:gd name="T49" fmla="*/ 36 h 465"/>
              <a:gd name="T50" fmla="*/ 444 w 465"/>
              <a:gd name="T51" fmla="*/ 369 h 465"/>
              <a:gd name="T52" fmla="*/ 408 w 465"/>
              <a:gd name="T53" fmla="*/ 405 h 465"/>
              <a:gd name="T54" fmla="*/ 0 w 465"/>
              <a:gd name="T55" fmla="*/ 459 h 465"/>
              <a:gd name="T56" fmla="*/ 0 w 465"/>
              <a:gd name="T57" fmla="*/ 438 h 465"/>
              <a:gd name="T58" fmla="*/ 3 w 465"/>
              <a:gd name="T59" fmla="*/ 432 h 465"/>
              <a:gd name="T60" fmla="*/ 462 w 465"/>
              <a:gd name="T61" fmla="*/ 432 h 465"/>
              <a:gd name="T62" fmla="*/ 465 w 465"/>
              <a:gd name="T63" fmla="*/ 438 h 465"/>
              <a:gd name="T64" fmla="*/ 465 w 465"/>
              <a:gd name="T65" fmla="*/ 459 h 465"/>
              <a:gd name="T66" fmla="*/ 462 w 465"/>
              <a:gd name="T67" fmla="*/ 465 h 465"/>
              <a:gd name="T68" fmla="*/ 3 w 465"/>
              <a:gd name="T69" fmla="*/ 465 h 465"/>
              <a:gd name="T70" fmla="*/ 0 w 465"/>
              <a:gd name="T71" fmla="*/ 459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65" h="465">
                <a:moveTo>
                  <a:pt x="288" y="369"/>
                </a:moveTo>
                <a:cubicBezTo>
                  <a:pt x="288" y="141"/>
                  <a:pt x="288" y="141"/>
                  <a:pt x="288" y="141"/>
                </a:cubicBezTo>
                <a:cubicBezTo>
                  <a:pt x="288" y="120"/>
                  <a:pt x="273" y="105"/>
                  <a:pt x="252" y="105"/>
                </a:cubicBezTo>
                <a:cubicBezTo>
                  <a:pt x="213" y="105"/>
                  <a:pt x="213" y="105"/>
                  <a:pt x="213" y="105"/>
                </a:cubicBezTo>
                <a:cubicBezTo>
                  <a:pt x="192" y="105"/>
                  <a:pt x="177" y="120"/>
                  <a:pt x="177" y="141"/>
                </a:cubicBezTo>
                <a:cubicBezTo>
                  <a:pt x="177" y="369"/>
                  <a:pt x="177" y="369"/>
                  <a:pt x="177" y="369"/>
                </a:cubicBezTo>
                <a:cubicBezTo>
                  <a:pt x="177" y="390"/>
                  <a:pt x="192" y="405"/>
                  <a:pt x="213" y="405"/>
                </a:cubicBezTo>
                <a:cubicBezTo>
                  <a:pt x="225" y="405"/>
                  <a:pt x="240" y="405"/>
                  <a:pt x="252" y="405"/>
                </a:cubicBezTo>
                <a:cubicBezTo>
                  <a:pt x="273" y="405"/>
                  <a:pt x="288" y="390"/>
                  <a:pt x="288" y="369"/>
                </a:cubicBezTo>
                <a:close/>
                <a:moveTo>
                  <a:pt x="96" y="405"/>
                </a:moveTo>
                <a:cubicBezTo>
                  <a:pt x="84" y="405"/>
                  <a:pt x="69" y="405"/>
                  <a:pt x="57" y="405"/>
                </a:cubicBezTo>
                <a:cubicBezTo>
                  <a:pt x="36" y="405"/>
                  <a:pt x="21" y="390"/>
                  <a:pt x="21" y="369"/>
                </a:cubicBezTo>
                <a:cubicBezTo>
                  <a:pt x="21" y="261"/>
                  <a:pt x="21" y="261"/>
                  <a:pt x="21" y="261"/>
                </a:cubicBezTo>
                <a:cubicBezTo>
                  <a:pt x="21" y="243"/>
                  <a:pt x="36" y="225"/>
                  <a:pt x="57" y="225"/>
                </a:cubicBezTo>
                <a:cubicBezTo>
                  <a:pt x="96" y="225"/>
                  <a:pt x="96" y="225"/>
                  <a:pt x="96" y="225"/>
                </a:cubicBezTo>
                <a:cubicBezTo>
                  <a:pt x="117" y="225"/>
                  <a:pt x="132" y="243"/>
                  <a:pt x="132" y="261"/>
                </a:cubicBezTo>
                <a:cubicBezTo>
                  <a:pt x="132" y="369"/>
                  <a:pt x="132" y="369"/>
                  <a:pt x="132" y="369"/>
                </a:cubicBezTo>
                <a:cubicBezTo>
                  <a:pt x="132" y="390"/>
                  <a:pt x="117" y="405"/>
                  <a:pt x="96" y="405"/>
                </a:cubicBezTo>
                <a:close/>
                <a:moveTo>
                  <a:pt x="408" y="405"/>
                </a:moveTo>
                <a:cubicBezTo>
                  <a:pt x="396" y="405"/>
                  <a:pt x="381" y="405"/>
                  <a:pt x="369" y="405"/>
                </a:cubicBezTo>
                <a:cubicBezTo>
                  <a:pt x="348" y="405"/>
                  <a:pt x="333" y="390"/>
                  <a:pt x="333" y="369"/>
                </a:cubicBezTo>
                <a:cubicBezTo>
                  <a:pt x="333" y="36"/>
                  <a:pt x="333" y="36"/>
                  <a:pt x="333" y="36"/>
                </a:cubicBezTo>
                <a:cubicBezTo>
                  <a:pt x="333" y="18"/>
                  <a:pt x="348" y="0"/>
                  <a:pt x="369" y="0"/>
                </a:cubicBezTo>
                <a:cubicBezTo>
                  <a:pt x="381" y="0"/>
                  <a:pt x="396" y="0"/>
                  <a:pt x="408" y="0"/>
                </a:cubicBezTo>
                <a:cubicBezTo>
                  <a:pt x="429" y="0"/>
                  <a:pt x="444" y="18"/>
                  <a:pt x="444" y="36"/>
                </a:cubicBezTo>
                <a:cubicBezTo>
                  <a:pt x="444" y="369"/>
                  <a:pt x="444" y="369"/>
                  <a:pt x="444" y="369"/>
                </a:cubicBezTo>
                <a:cubicBezTo>
                  <a:pt x="444" y="390"/>
                  <a:pt x="429" y="405"/>
                  <a:pt x="408" y="405"/>
                </a:cubicBezTo>
                <a:close/>
                <a:moveTo>
                  <a:pt x="0" y="459"/>
                </a:moveTo>
                <a:cubicBezTo>
                  <a:pt x="0" y="438"/>
                  <a:pt x="0" y="438"/>
                  <a:pt x="0" y="438"/>
                </a:cubicBezTo>
                <a:cubicBezTo>
                  <a:pt x="0" y="435"/>
                  <a:pt x="0" y="432"/>
                  <a:pt x="3" y="432"/>
                </a:cubicBezTo>
                <a:cubicBezTo>
                  <a:pt x="462" y="432"/>
                  <a:pt x="462" y="432"/>
                  <a:pt x="462" y="432"/>
                </a:cubicBezTo>
                <a:cubicBezTo>
                  <a:pt x="465" y="432"/>
                  <a:pt x="465" y="435"/>
                  <a:pt x="465" y="438"/>
                </a:cubicBezTo>
                <a:cubicBezTo>
                  <a:pt x="465" y="459"/>
                  <a:pt x="465" y="459"/>
                  <a:pt x="465" y="459"/>
                </a:cubicBezTo>
                <a:cubicBezTo>
                  <a:pt x="465" y="462"/>
                  <a:pt x="465" y="465"/>
                  <a:pt x="462" y="465"/>
                </a:cubicBezTo>
                <a:cubicBezTo>
                  <a:pt x="3" y="465"/>
                  <a:pt x="3" y="465"/>
                  <a:pt x="3" y="465"/>
                </a:cubicBezTo>
                <a:cubicBezTo>
                  <a:pt x="0" y="465"/>
                  <a:pt x="0" y="462"/>
                  <a:pt x="0" y="4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8" name="TextBox 7"/>
          <p:cNvSpPr txBox="1"/>
          <p:nvPr/>
        </p:nvSpPr>
        <p:spPr>
          <a:xfrm>
            <a:off x="652653" y="1423010"/>
            <a:ext cx="361454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BAR CHART</a:t>
            </a:r>
            <a:endParaRPr lang="uk-UA" sz="16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2652" y="1692575"/>
            <a:ext cx="361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Chart Title</a:t>
            </a:r>
            <a:endParaRPr lang="uk-UA" sz="3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2652" y="2844224"/>
            <a:ext cx="36145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</a:rPr>
              <a:t>Lorem Ipsum has been the industry's standard dummy text ever since the 1500s, when an unknown printer. </a:t>
            </a:r>
            <a:endParaRPr lang="uk-UA" sz="140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733644" y="2570017"/>
            <a:ext cx="3533555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5302483" y="1444189"/>
            <a:ext cx="6336116" cy="4935750"/>
            <a:chOff x="5402967" y="939267"/>
            <a:chExt cx="6988086" cy="5443627"/>
          </a:xfrm>
        </p:grpSpPr>
        <p:cxnSp>
          <p:nvCxnSpPr>
            <p:cNvPr id="30" name="Straight Connector 29"/>
            <p:cNvCxnSpPr/>
            <p:nvPr/>
          </p:nvCxnSpPr>
          <p:spPr>
            <a:xfrm flipV="1">
              <a:off x="6096000" y="1381857"/>
              <a:ext cx="0" cy="466159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814473" y="5720977"/>
              <a:ext cx="6576580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6682854" y="1381857"/>
              <a:ext cx="0" cy="433912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7271982" y="1381857"/>
              <a:ext cx="0" cy="433912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7861109" y="1381857"/>
              <a:ext cx="0" cy="433912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8450235" y="1381857"/>
              <a:ext cx="0" cy="433912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9039361" y="1381857"/>
              <a:ext cx="0" cy="433912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9628486" y="1381857"/>
              <a:ext cx="0" cy="433912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10217611" y="1381857"/>
              <a:ext cx="0" cy="433912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10804463" y="1381857"/>
              <a:ext cx="0" cy="433912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0248393" y="6043448"/>
              <a:ext cx="2054797" cy="339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</a:t>
              </a:r>
              <a:endParaRPr lang="uk-UA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365604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954730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547138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136264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40%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716011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05137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897947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70%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485776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456107" y="5076539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FG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456107" y="4648836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HK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471147" y="4221133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FR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456107" y="378763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DM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456107" y="3359928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FR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471147" y="2932225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MW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456107" y="2503110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ZQ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456107" y="2075407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402967" y="939267"/>
              <a:ext cx="2188538" cy="339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</a:t>
              </a:r>
              <a:endParaRPr lang="uk-UA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cxnSp>
          <p:nvCxnSpPr>
            <p:cNvPr id="74" name="Straight Connector 73"/>
            <p:cNvCxnSpPr/>
            <p:nvPr/>
          </p:nvCxnSpPr>
          <p:spPr>
            <a:xfrm flipV="1">
              <a:off x="11397273" y="1381857"/>
              <a:ext cx="0" cy="433912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11078586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90%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cxnSp>
          <p:nvCxnSpPr>
            <p:cNvPr id="76" name="Straight Connector 75"/>
            <p:cNvCxnSpPr/>
            <p:nvPr/>
          </p:nvCxnSpPr>
          <p:spPr>
            <a:xfrm flipV="1">
              <a:off x="11985102" y="1381857"/>
              <a:ext cx="0" cy="4339120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11666415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100%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6096000" y="5071679"/>
            <a:ext cx="4426800" cy="4926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0" name="Rectangle 69"/>
          <p:cNvSpPr/>
          <p:nvPr/>
        </p:nvSpPr>
        <p:spPr>
          <a:xfrm>
            <a:off x="6096000" y="4681507"/>
            <a:ext cx="3972727" cy="492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1" name="Rectangle 70"/>
          <p:cNvSpPr/>
          <p:nvPr/>
        </p:nvSpPr>
        <p:spPr>
          <a:xfrm>
            <a:off x="6096000" y="4291335"/>
            <a:ext cx="2205351" cy="4926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3" name="Rectangle 72"/>
          <p:cNvSpPr/>
          <p:nvPr/>
        </p:nvSpPr>
        <p:spPr>
          <a:xfrm>
            <a:off x="6092883" y="3895083"/>
            <a:ext cx="2946478" cy="4926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8" name="Rectangle 77"/>
          <p:cNvSpPr/>
          <p:nvPr/>
        </p:nvSpPr>
        <p:spPr>
          <a:xfrm>
            <a:off x="6092882" y="3511272"/>
            <a:ext cx="5107023" cy="4926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9" name="Rectangle 78"/>
          <p:cNvSpPr/>
          <p:nvPr/>
        </p:nvSpPr>
        <p:spPr>
          <a:xfrm>
            <a:off x="6092882" y="3121241"/>
            <a:ext cx="3421660" cy="4926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0" name="Rectangle 79"/>
          <p:cNvSpPr/>
          <p:nvPr/>
        </p:nvSpPr>
        <p:spPr>
          <a:xfrm>
            <a:off x="6090054" y="2738747"/>
            <a:ext cx="2510533" cy="4926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1" name="Rectangle 80"/>
          <p:cNvSpPr/>
          <p:nvPr/>
        </p:nvSpPr>
        <p:spPr>
          <a:xfrm>
            <a:off x="6090654" y="2319478"/>
            <a:ext cx="1661262" cy="4926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7" name="TextBox 86"/>
          <p:cNvSpPr txBox="1"/>
          <p:nvPr/>
        </p:nvSpPr>
        <p:spPr>
          <a:xfrm>
            <a:off x="10115459" y="3516020"/>
            <a:ext cx="1084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400" b="1" dirty="0">
                <a:solidFill>
                  <a:srgbClr val="FFFFFF"/>
                </a:solidFill>
              </a:rPr>
              <a:t>97%</a:t>
            </a:r>
            <a:endParaRPr lang="uk-UA" sz="2400" b="1" dirty="0">
              <a:solidFill>
                <a:srgbClr val="FFFFFF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960863" y="4695432"/>
            <a:ext cx="1084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400" b="1" dirty="0">
                <a:solidFill>
                  <a:srgbClr val="FFFFFF"/>
                </a:solidFill>
              </a:rPr>
              <a:t>78%</a:t>
            </a:r>
            <a:endParaRPr lang="uk-UA" sz="2400" b="1" dirty="0">
              <a:solidFill>
                <a:srgbClr val="FFFFFF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421561" y="3127461"/>
            <a:ext cx="1084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400" b="1" dirty="0">
                <a:solidFill>
                  <a:srgbClr val="FFFFFF"/>
                </a:solidFill>
              </a:rPr>
              <a:t>68%</a:t>
            </a:r>
            <a:endParaRPr lang="uk-UA" sz="2400" b="1" dirty="0">
              <a:solidFill>
                <a:srgbClr val="FFFFFF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519434" y="2752794"/>
            <a:ext cx="1084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400" b="1" dirty="0">
                <a:solidFill>
                  <a:srgbClr val="FFFFFF"/>
                </a:solidFill>
              </a:rPr>
              <a:t>50%</a:t>
            </a:r>
            <a:endParaRPr lang="uk-UA" sz="2400" b="1" dirty="0">
              <a:solidFill>
                <a:srgbClr val="FFFFFF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752516" y="2333838"/>
            <a:ext cx="1084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33%</a:t>
            </a:r>
            <a:endParaRPr lang="uk-UA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9043585" y="3942120"/>
            <a:ext cx="1084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57%</a:t>
            </a:r>
            <a:endParaRPr lang="uk-UA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294739" y="4328783"/>
            <a:ext cx="1084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42%</a:t>
            </a:r>
            <a:endParaRPr lang="uk-UA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0522800" y="5077971"/>
            <a:ext cx="1084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uk-UA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52652" y="4589405"/>
            <a:ext cx="36145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</a:rPr>
              <a:t>Lorem Ipsum has been the industry's standard dummy text ever since the 1500s, when an unknown printer took a galley of type and scrambled it to make a type specimen book. </a:t>
            </a:r>
            <a:endParaRPr lang="uk-UA" sz="14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52652" y="3714556"/>
            <a:ext cx="36145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b="1" dirty="0">
                <a:solidFill>
                  <a:srgbClr val="FFFFFF"/>
                </a:solidFill>
                <a:latin typeface="+mj-lt"/>
              </a:rPr>
              <a:t>Rp</a:t>
            </a:r>
            <a:r>
              <a:rPr lang="en-US" sz="4800" b="1" dirty="0">
                <a:solidFill>
                  <a:srgbClr val="FFFFFF"/>
                </a:solidFill>
                <a:latin typeface="+mj-lt"/>
              </a:rPr>
              <a:t>23</a:t>
            </a:r>
            <a:r>
              <a:rPr lang="id-ID" sz="4800" b="1" dirty="0">
                <a:solidFill>
                  <a:srgbClr val="FFFFFF"/>
                </a:solidFill>
                <a:latin typeface="+mj-lt"/>
              </a:rPr>
              <a:t>.</a:t>
            </a:r>
            <a:r>
              <a:rPr lang="en-US" sz="4800" b="1" dirty="0">
                <a:solidFill>
                  <a:srgbClr val="FFFFFF"/>
                </a:solidFill>
                <a:latin typeface="+mj-lt"/>
              </a:rPr>
              <a:t>780</a:t>
            </a:r>
            <a:r>
              <a:rPr lang="id-ID" sz="4800" b="1" dirty="0">
                <a:solidFill>
                  <a:srgbClr val="FFFFFF"/>
                </a:solidFill>
                <a:latin typeface="+mj-lt"/>
              </a:rPr>
              <a:t>K</a:t>
            </a:r>
            <a:endParaRPr lang="uk-UA" sz="4800" b="1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72623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:push dir="u"/>
      </p:transition>
    </mc:Choice>
    <mc:Fallback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6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8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9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1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2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450"/>
                            </p:stCondLst>
                            <p:childTnLst>
                              <p:par>
                                <p:cTn id="7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5" grpId="0" animBg="1"/>
      <p:bldP spid="8" grpId="0"/>
      <p:bldP spid="9" grpId="0"/>
      <p:bldP spid="10" grpId="0"/>
      <p:bldP spid="5" grpId="0" animBg="1"/>
      <p:bldP spid="70" grpId="0" animBg="1"/>
      <p:bldP spid="71" grpId="0" animBg="1"/>
      <p:bldP spid="73" grpId="0" animBg="1"/>
      <p:bldP spid="78" grpId="0" animBg="1"/>
      <p:bldP spid="79" grpId="0" animBg="1"/>
      <p:bldP spid="80" grpId="0" animBg="1"/>
      <p:bldP spid="81" grpId="0" animBg="1"/>
      <p:bldP spid="87" grpId="0"/>
      <p:bldP spid="88" grpId="0"/>
      <p:bldP spid="89" grpId="0"/>
      <p:bldP spid="90" grpId="0"/>
      <p:bldP spid="91" grpId="0"/>
      <p:bldP spid="92" grpId="0"/>
      <p:bldP spid="101" grpId="0"/>
      <p:bldP spid="102" grpId="0"/>
      <p:bldP spid="103" grpId="0"/>
      <p:bldP spid="10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628510" y="1423010"/>
            <a:ext cx="5826204" cy="4001407"/>
            <a:chOff x="5628510" y="1423010"/>
            <a:chExt cx="5826204" cy="4001407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6225654" y="1423010"/>
              <a:ext cx="0" cy="4001407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7253377" y="1423010"/>
              <a:ext cx="0" cy="4001407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8277193" y="1423010"/>
              <a:ext cx="0" cy="4001407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9301008" y="1423010"/>
              <a:ext cx="0" cy="4001407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10320916" y="1423010"/>
              <a:ext cx="0" cy="4001407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628510" y="5424415"/>
              <a:ext cx="5826204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652653" y="1423010"/>
            <a:ext cx="361454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 dirty="0"/>
              <a:t>ARROW CHART</a:t>
            </a:r>
            <a:endParaRPr lang="uk-U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52652" y="1692575"/>
            <a:ext cx="361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Chart Title</a:t>
            </a:r>
            <a:endParaRPr lang="uk-UA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2652" y="2844224"/>
            <a:ext cx="361454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dummy text ever since the 1500s, </a:t>
            </a:r>
            <a:r>
              <a:rPr lang="en-US" sz="1400" b="1" dirty="0">
                <a:solidFill>
                  <a:schemeClr val="accent1"/>
                </a:solidFill>
              </a:rPr>
              <a:t>when an unknown printer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took a galley of type and scrambled it to make a type specimen book. </a:t>
            </a:r>
          </a:p>
          <a:p>
            <a:pPr>
              <a:spcAft>
                <a:spcPts val="1200"/>
              </a:spcAft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dummy text ever since the 1500s, when an unknown printer took a galley of type and scrambled it to make a type specimen book. 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733644" y="2570017"/>
            <a:ext cx="353355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Freeform 44"/>
          <p:cNvSpPr>
            <a:spLocks noEditPoints="1"/>
          </p:cNvSpPr>
          <p:nvPr/>
        </p:nvSpPr>
        <p:spPr bwMode="auto">
          <a:xfrm>
            <a:off x="694617" y="576775"/>
            <a:ext cx="670986" cy="662629"/>
          </a:xfrm>
          <a:custGeom>
            <a:avLst/>
            <a:gdLst>
              <a:gd name="T0" fmla="*/ 135 w 468"/>
              <a:gd name="T1" fmla="*/ 369 h 462"/>
              <a:gd name="T2" fmla="*/ 135 w 468"/>
              <a:gd name="T3" fmla="*/ 258 h 462"/>
              <a:gd name="T4" fmla="*/ 99 w 468"/>
              <a:gd name="T5" fmla="*/ 222 h 462"/>
              <a:gd name="T6" fmla="*/ 57 w 468"/>
              <a:gd name="T7" fmla="*/ 222 h 462"/>
              <a:gd name="T8" fmla="*/ 21 w 468"/>
              <a:gd name="T9" fmla="*/ 258 h 462"/>
              <a:gd name="T10" fmla="*/ 21 w 468"/>
              <a:gd name="T11" fmla="*/ 369 h 462"/>
              <a:gd name="T12" fmla="*/ 57 w 468"/>
              <a:gd name="T13" fmla="*/ 405 h 462"/>
              <a:gd name="T14" fmla="*/ 99 w 468"/>
              <a:gd name="T15" fmla="*/ 405 h 462"/>
              <a:gd name="T16" fmla="*/ 135 w 468"/>
              <a:gd name="T17" fmla="*/ 369 h 462"/>
              <a:gd name="T18" fmla="*/ 411 w 468"/>
              <a:gd name="T19" fmla="*/ 405 h 462"/>
              <a:gd name="T20" fmla="*/ 369 w 468"/>
              <a:gd name="T21" fmla="*/ 405 h 462"/>
              <a:gd name="T22" fmla="*/ 333 w 468"/>
              <a:gd name="T23" fmla="*/ 369 h 462"/>
              <a:gd name="T24" fmla="*/ 333 w 468"/>
              <a:gd name="T25" fmla="*/ 150 h 462"/>
              <a:gd name="T26" fmla="*/ 369 w 468"/>
              <a:gd name="T27" fmla="*/ 114 h 462"/>
              <a:gd name="T28" fmla="*/ 411 w 468"/>
              <a:gd name="T29" fmla="*/ 114 h 462"/>
              <a:gd name="T30" fmla="*/ 447 w 468"/>
              <a:gd name="T31" fmla="*/ 150 h 462"/>
              <a:gd name="T32" fmla="*/ 447 w 468"/>
              <a:gd name="T33" fmla="*/ 369 h 462"/>
              <a:gd name="T34" fmla="*/ 411 w 468"/>
              <a:gd name="T35" fmla="*/ 405 h 462"/>
              <a:gd name="T36" fmla="*/ 255 w 468"/>
              <a:gd name="T37" fmla="*/ 405 h 462"/>
              <a:gd name="T38" fmla="*/ 213 w 468"/>
              <a:gd name="T39" fmla="*/ 405 h 462"/>
              <a:gd name="T40" fmla="*/ 177 w 468"/>
              <a:gd name="T41" fmla="*/ 369 h 462"/>
              <a:gd name="T42" fmla="*/ 177 w 468"/>
              <a:gd name="T43" fmla="*/ 36 h 462"/>
              <a:gd name="T44" fmla="*/ 213 w 468"/>
              <a:gd name="T45" fmla="*/ 0 h 462"/>
              <a:gd name="T46" fmla="*/ 255 w 468"/>
              <a:gd name="T47" fmla="*/ 0 h 462"/>
              <a:gd name="T48" fmla="*/ 291 w 468"/>
              <a:gd name="T49" fmla="*/ 36 h 462"/>
              <a:gd name="T50" fmla="*/ 291 w 468"/>
              <a:gd name="T51" fmla="*/ 369 h 462"/>
              <a:gd name="T52" fmla="*/ 255 w 468"/>
              <a:gd name="T53" fmla="*/ 405 h 462"/>
              <a:gd name="T54" fmla="*/ 0 w 468"/>
              <a:gd name="T55" fmla="*/ 456 h 462"/>
              <a:gd name="T56" fmla="*/ 0 w 468"/>
              <a:gd name="T57" fmla="*/ 435 h 462"/>
              <a:gd name="T58" fmla="*/ 6 w 468"/>
              <a:gd name="T59" fmla="*/ 429 h 462"/>
              <a:gd name="T60" fmla="*/ 462 w 468"/>
              <a:gd name="T61" fmla="*/ 429 h 462"/>
              <a:gd name="T62" fmla="*/ 468 w 468"/>
              <a:gd name="T63" fmla="*/ 435 h 462"/>
              <a:gd name="T64" fmla="*/ 468 w 468"/>
              <a:gd name="T65" fmla="*/ 456 h 462"/>
              <a:gd name="T66" fmla="*/ 462 w 468"/>
              <a:gd name="T67" fmla="*/ 462 h 462"/>
              <a:gd name="T68" fmla="*/ 6 w 468"/>
              <a:gd name="T69" fmla="*/ 462 h 462"/>
              <a:gd name="T70" fmla="*/ 0 w 468"/>
              <a:gd name="T71" fmla="*/ 456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68" h="462">
                <a:moveTo>
                  <a:pt x="135" y="369"/>
                </a:moveTo>
                <a:cubicBezTo>
                  <a:pt x="135" y="258"/>
                  <a:pt x="135" y="258"/>
                  <a:pt x="135" y="258"/>
                </a:cubicBezTo>
                <a:cubicBezTo>
                  <a:pt x="135" y="240"/>
                  <a:pt x="120" y="222"/>
                  <a:pt x="99" y="222"/>
                </a:cubicBezTo>
                <a:cubicBezTo>
                  <a:pt x="87" y="222"/>
                  <a:pt x="72" y="222"/>
                  <a:pt x="57" y="222"/>
                </a:cubicBezTo>
                <a:cubicBezTo>
                  <a:pt x="39" y="222"/>
                  <a:pt x="21" y="240"/>
                  <a:pt x="21" y="258"/>
                </a:cubicBezTo>
                <a:cubicBezTo>
                  <a:pt x="21" y="369"/>
                  <a:pt x="21" y="369"/>
                  <a:pt x="21" y="369"/>
                </a:cubicBezTo>
                <a:cubicBezTo>
                  <a:pt x="21" y="387"/>
                  <a:pt x="39" y="405"/>
                  <a:pt x="57" y="405"/>
                </a:cubicBezTo>
                <a:cubicBezTo>
                  <a:pt x="72" y="405"/>
                  <a:pt x="87" y="405"/>
                  <a:pt x="99" y="405"/>
                </a:cubicBezTo>
                <a:cubicBezTo>
                  <a:pt x="120" y="405"/>
                  <a:pt x="135" y="387"/>
                  <a:pt x="135" y="369"/>
                </a:cubicBezTo>
                <a:close/>
                <a:moveTo>
                  <a:pt x="411" y="405"/>
                </a:moveTo>
                <a:cubicBezTo>
                  <a:pt x="396" y="405"/>
                  <a:pt x="384" y="405"/>
                  <a:pt x="369" y="405"/>
                </a:cubicBezTo>
                <a:cubicBezTo>
                  <a:pt x="351" y="405"/>
                  <a:pt x="333" y="387"/>
                  <a:pt x="333" y="369"/>
                </a:cubicBezTo>
                <a:cubicBezTo>
                  <a:pt x="333" y="150"/>
                  <a:pt x="333" y="150"/>
                  <a:pt x="333" y="150"/>
                </a:cubicBezTo>
                <a:cubicBezTo>
                  <a:pt x="333" y="129"/>
                  <a:pt x="351" y="114"/>
                  <a:pt x="369" y="114"/>
                </a:cubicBezTo>
                <a:cubicBezTo>
                  <a:pt x="384" y="114"/>
                  <a:pt x="396" y="114"/>
                  <a:pt x="411" y="114"/>
                </a:cubicBezTo>
                <a:cubicBezTo>
                  <a:pt x="432" y="114"/>
                  <a:pt x="447" y="129"/>
                  <a:pt x="447" y="150"/>
                </a:cubicBezTo>
                <a:cubicBezTo>
                  <a:pt x="447" y="369"/>
                  <a:pt x="447" y="369"/>
                  <a:pt x="447" y="369"/>
                </a:cubicBezTo>
                <a:cubicBezTo>
                  <a:pt x="447" y="387"/>
                  <a:pt x="432" y="405"/>
                  <a:pt x="411" y="405"/>
                </a:cubicBezTo>
                <a:close/>
                <a:moveTo>
                  <a:pt x="255" y="405"/>
                </a:moveTo>
                <a:cubicBezTo>
                  <a:pt x="240" y="405"/>
                  <a:pt x="228" y="405"/>
                  <a:pt x="213" y="405"/>
                </a:cubicBezTo>
                <a:cubicBezTo>
                  <a:pt x="195" y="405"/>
                  <a:pt x="177" y="387"/>
                  <a:pt x="177" y="369"/>
                </a:cubicBezTo>
                <a:cubicBezTo>
                  <a:pt x="177" y="36"/>
                  <a:pt x="177" y="36"/>
                  <a:pt x="177" y="36"/>
                </a:cubicBezTo>
                <a:cubicBezTo>
                  <a:pt x="177" y="15"/>
                  <a:pt x="195" y="0"/>
                  <a:pt x="213" y="0"/>
                </a:cubicBezTo>
                <a:cubicBezTo>
                  <a:pt x="228" y="0"/>
                  <a:pt x="240" y="0"/>
                  <a:pt x="255" y="0"/>
                </a:cubicBezTo>
                <a:cubicBezTo>
                  <a:pt x="276" y="0"/>
                  <a:pt x="291" y="15"/>
                  <a:pt x="291" y="36"/>
                </a:cubicBezTo>
                <a:cubicBezTo>
                  <a:pt x="291" y="369"/>
                  <a:pt x="291" y="369"/>
                  <a:pt x="291" y="369"/>
                </a:cubicBezTo>
                <a:cubicBezTo>
                  <a:pt x="291" y="387"/>
                  <a:pt x="276" y="405"/>
                  <a:pt x="255" y="405"/>
                </a:cubicBezTo>
                <a:close/>
                <a:moveTo>
                  <a:pt x="0" y="456"/>
                </a:moveTo>
                <a:cubicBezTo>
                  <a:pt x="0" y="435"/>
                  <a:pt x="0" y="435"/>
                  <a:pt x="0" y="435"/>
                </a:cubicBezTo>
                <a:cubicBezTo>
                  <a:pt x="0" y="432"/>
                  <a:pt x="3" y="429"/>
                  <a:pt x="6" y="429"/>
                </a:cubicBezTo>
                <a:cubicBezTo>
                  <a:pt x="462" y="429"/>
                  <a:pt x="462" y="429"/>
                  <a:pt x="462" y="429"/>
                </a:cubicBezTo>
                <a:cubicBezTo>
                  <a:pt x="465" y="429"/>
                  <a:pt x="468" y="432"/>
                  <a:pt x="468" y="435"/>
                </a:cubicBezTo>
                <a:cubicBezTo>
                  <a:pt x="468" y="456"/>
                  <a:pt x="468" y="456"/>
                  <a:pt x="468" y="456"/>
                </a:cubicBezTo>
                <a:cubicBezTo>
                  <a:pt x="468" y="459"/>
                  <a:pt x="465" y="462"/>
                  <a:pt x="462" y="462"/>
                </a:cubicBezTo>
                <a:cubicBezTo>
                  <a:pt x="6" y="462"/>
                  <a:pt x="6" y="462"/>
                  <a:pt x="6" y="462"/>
                </a:cubicBezTo>
                <a:cubicBezTo>
                  <a:pt x="3" y="462"/>
                  <a:pt x="0" y="459"/>
                  <a:pt x="0" y="456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" name="Up Arrow 4"/>
          <p:cNvSpPr/>
          <p:nvPr/>
        </p:nvSpPr>
        <p:spPr>
          <a:xfrm>
            <a:off x="5783179" y="3957502"/>
            <a:ext cx="894347" cy="1287379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7" name="Up Arrow 106"/>
          <p:cNvSpPr/>
          <p:nvPr/>
        </p:nvSpPr>
        <p:spPr>
          <a:xfrm>
            <a:off x="6805864" y="3313812"/>
            <a:ext cx="894347" cy="1287379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8" name="Up Arrow 107"/>
          <p:cNvSpPr/>
          <p:nvPr/>
        </p:nvSpPr>
        <p:spPr>
          <a:xfrm>
            <a:off x="7828549" y="3626633"/>
            <a:ext cx="894347" cy="1287379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9" name="Up Arrow 108"/>
          <p:cNvSpPr/>
          <p:nvPr/>
        </p:nvSpPr>
        <p:spPr>
          <a:xfrm>
            <a:off x="8851234" y="2755841"/>
            <a:ext cx="894347" cy="1287379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2" name="Up Arrow 111"/>
          <p:cNvSpPr/>
          <p:nvPr/>
        </p:nvSpPr>
        <p:spPr>
          <a:xfrm>
            <a:off x="9873919" y="1844675"/>
            <a:ext cx="894347" cy="1287379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TextBox 11"/>
          <p:cNvSpPr txBox="1"/>
          <p:nvPr/>
        </p:nvSpPr>
        <p:spPr>
          <a:xfrm>
            <a:off x="5688129" y="3288658"/>
            <a:ext cx="108444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22%</a:t>
            </a:r>
            <a:endParaRPr lang="uk-UA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10814" y="2642327"/>
            <a:ext cx="108444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48%</a:t>
            </a:r>
            <a:endParaRPr lang="uk-UA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33499" y="2978070"/>
            <a:ext cx="108444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34%</a:t>
            </a:r>
            <a:endParaRPr lang="uk-UA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56184" y="2098575"/>
            <a:ext cx="108444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64%</a:t>
            </a:r>
            <a:endParaRPr lang="uk-UA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869" y="1194178"/>
            <a:ext cx="108444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83%</a:t>
            </a:r>
            <a:endParaRPr lang="uk-UA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23812" y="5446930"/>
            <a:ext cx="1203683" cy="461665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51195" y="5446930"/>
            <a:ext cx="1203683" cy="461665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67833" y="5446930"/>
            <a:ext cx="1203683" cy="461665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695216" y="5446930"/>
            <a:ext cx="1203683" cy="461665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720357" y="5446930"/>
            <a:ext cx="1203683" cy="461665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0763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:push dir="u"/>
      </p:transition>
    </mc:Choice>
    <mc:Fallback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5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75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25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6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6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8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8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9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9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9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02" grpId="0" animBg="1"/>
      <p:bldP spid="5" grpId="0" animBg="1"/>
      <p:bldP spid="107" grpId="0" animBg="1"/>
      <p:bldP spid="108" grpId="0" animBg="1"/>
      <p:bldP spid="109" grpId="0" animBg="1"/>
      <p:bldP spid="112" grpId="0" animBg="1"/>
      <p:bldP spid="12" grpId="0"/>
      <p:bldP spid="13" grpId="0"/>
      <p:bldP spid="14" grpId="0"/>
      <p:bldP spid="15" grpId="0"/>
      <p:bldP spid="16" grpId="0"/>
      <p:bldP spid="17" grpId="0"/>
      <p:bldP spid="38" grpId="0"/>
      <p:bldP spid="39" grpId="0"/>
      <p:bldP spid="40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0"/>
            <a:ext cx="5049672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TextBox 7"/>
          <p:cNvSpPr txBox="1"/>
          <p:nvPr/>
        </p:nvSpPr>
        <p:spPr>
          <a:xfrm>
            <a:off x="652653" y="1423010"/>
            <a:ext cx="361454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LOREM IPSUM</a:t>
            </a:r>
            <a:endParaRPr lang="uk-UA" sz="16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2652" y="1692575"/>
            <a:ext cx="361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Chart Title</a:t>
            </a:r>
            <a:endParaRPr lang="uk-UA" sz="3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2652" y="2844224"/>
            <a:ext cx="36145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</a:rPr>
              <a:t>Lorem Ipsum has been the industry's standard dummy text ever since the 1500s, when an unknown printer took a galley of type and scrambled it to make a type specimen book. </a:t>
            </a:r>
            <a:endParaRPr lang="uk-UA" sz="140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733644" y="2570017"/>
            <a:ext cx="3533555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5402968" y="643104"/>
            <a:ext cx="6255334" cy="5708121"/>
            <a:chOff x="5402968" y="643104"/>
            <a:chExt cx="6255334" cy="5708121"/>
          </a:xfrm>
        </p:grpSpPr>
        <p:cxnSp>
          <p:nvCxnSpPr>
            <p:cNvPr id="30" name="Straight Connector 29"/>
            <p:cNvCxnSpPr/>
            <p:nvPr/>
          </p:nvCxnSpPr>
          <p:spPr>
            <a:xfrm flipV="1">
              <a:off x="6096000" y="1085814"/>
              <a:ext cx="0" cy="4957634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814473" y="5720977"/>
              <a:ext cx="5308079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6682854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7271982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7861109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8450235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9039361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9628486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10217611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10804463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0248393" y="6043448"/>
              <a:ext cx="14099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</a:t>
              </a:r>
              <a:endParaRPr lang="uk-UA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365604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KL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954730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GH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547138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RZ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136264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PS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716011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05137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897947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WM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485776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LS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456107" y="5076539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456107" y="4648836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471147" y="4221133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456107" y="378763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40%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456107" y="3359928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471147" y="2932225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456107" y="2503110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70%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456107" y="2075407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471147" y="1647704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90%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471147" y="1220836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100%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402968" y="643104"/>
              <a:ext cx="14099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</a:t>
              </a:r>
              <a:endParaRPr lang="uk-UA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</p:grpSp>
      <p:sp>
        <p:nvSpPr>
          <p:cNvPr id="55" name="Rectangle 54"/>
          <p:cNvSpPr/>
          <p:nvPr/>
        </p:nvSpPr>
        <p:spPr>
          <a:xfrm rot="16200000">
            <a:off x="9151984" y="3751691"/>
            <a:ext cx="3299072" cy="4926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6" name="Rectangle 55"/>
          <p:cNvSpPr/>
          <p:nvPr/>
        </p:nvSpPr>
        <p:spPr>
          <a:xfrm rot="16200000">
            <a:off x="8738771" y="3920889"/>
            <a:ext cx="2960674" cy="492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1" name="Rectangle 60"/>
          <p:cNvSpPr/>
          <p:nvPr/>
        </p:nvSpPr>
        <p:spPr>
          <a:xfrm rot="16200000">
            <a:off x="8804445" y="4579458"/>
            <a:ext cx="1643537" cy="4926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2" name="Rectangle 61"/>
          <p:cNvSpPr/>
          <p:nvPr/>
        </p:nvSpPr>
        <p:spPr>
          <a:xfrm rot="16200000">
            <a:off x="7935389" y="4306413"/>
            <a:ext cx="2195862" cy="4926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4" name="Rectangle 63"/>
          <p:cNvSpPr/>
          <p:nvPr/>
        </p:nvSpPr>
        <p:spPr>
          <a:xfrm rot="16200000">
            <a:off x="6551649" y="3501341"/>
            <a:ext cx="3806008" cy="4926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5" name="Rectangle 64"/>
          <p:cNvSpPr/>
          <p:nvPr/>
        </p:nvSpPr>
        <p:spPr>
          <a:xfrm rot="16200000">
            <a:off x="6590530" y="4129349"/>
            <a:ext cx="2549992" cy="4926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6" name="Rectangle 65"/>
          <p:cNvSpPr/>
          <p:nvPr/>
        </p:nvSpPr>
        <p:spPr>
          <a:xfrm rot="16200000">
            <a:off x="6343332" y="4471685"/>
            <a:ext cx="1870974" cy="4926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7" name="Rectangle 66"/>
          <p:cNvSpPr/>
          <p:nvPr/>
        </p:nvSpPr>
        <p:spPr>
          <a:xfrm rot="16200000">
            <a:off x="6067247" y="4787545"/>
            <a:ext cx="1238055" cy="4926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8" name="Freeform 44"/>
          <p:cNvSpPr>
            <a:spLocks noEditPoints="1"/>
          </p:cNvSpPr>
          <p:nvPr/>
        </p:nvSpPr>
        <p:spPr bwMode="auto">
          <a:xfrm>
            <a:off x="694617" y="614151"/>
            <a:ext cx="670986" cy="662629"/>
          </a:xfrm>
          <a:custGeom>
            <a:avLst/>
            <a:gdLst>
              <a:gd name="T0" fmla="*/ 135 w 468"/>
              <a:gd name="T1" fmla="*/ 369 h 462"/>
              <a:gd name="T2" fmla="*/ 135 w 468"/>
              <a:gd name="T3" fmla="*/ 258 h 462"/>
              <a:gd name="T4" fmla="*/ 99 w 468"/>
              <a:gd name="T5" fmla="*/ 222 h 462"/>
              <a:gd name="T6" fmla="*/ 57 w 468"/>
              <a:gd name="T7" fmla="*/ 222 h 462"/>
              <a:gd name="T8" fmla="*/ 21 w 468"/>
              <a:gd name="T9" fmla="*/ 258 h 462"/>
              <a:gd name="T10" fmla="*/ 21 w 468"/>
              <a:gd name="T11" fmla="*/ 369 h 462"/>
              <a:gd name="T12" fmla="*/ 57 w 468"/>
              <a:gd name="T13" fmla="*/ 405 h 462"/>
              <a:gd name="T14" fmla="*/ 99 w 468"/>
              <a:gd name="T15" fmla="*/ 405 h 462"/>
              <a:gd name="T16" fmla="*/ 135 w 468"/>
              <a:gd name="T17" fmla="*/ 369 h 462"/>
              <a:gd name="T18" fmla="*/ 411 w 468"/>
              <a:gd name="T19" fmla="*/ 405 h 462"/>
              <a:gd name="T20" fmla="*/ 369 w 468"/>
              <a:gd name="T21" fmla="*/ 405 h 462"/>
              <a:gd name="T22" fmla="*/ 333 w 468"/>
              <a:gd name="T23" fmla="*/ 369 h 462"/>
              <a:gd name="T24" fmla="*/ 333 w 468"/>
              <a:gd name="T25" fmla="*/ 150 h 462"/>
              <a:gd name="T26" fmla="*/ 369 w 468"/>
              <a:gd name="T27" fmla="*/ 114 h 462"/>
              <a:gd name="T28" fmla="*/ 411 w 468"/>
              <a:gd name="T29" fmla="*/ 114 h 462"/>
              <a:gd name="T30" fmla="*/ 447 w 468"/>
              <a:gd name="T31" fmla="*/ 150 h 462"/>
              <a:gd name="T32" fmla="*/ 447 w 468"/>
              <a:gd name="T33" fmla="*/ 369 h 462"/>
              <a:gd name="T34" fmla="*/ 411 w 468"/>
              <a:gd name="T35" fmla="*/ 405 h 462"/>
              <a:gd name="T36" fmla="*/ 255 w 468"/>
              <a:gd name="T37" fmla="*/ 405 h 462"/>
              <a:gd name="T38" fmla="*/ 213 w 468"/>
              <a:gd name="T39" fmla="*/ 405 h 462"/>
              <a:gd name="T40" fmla="*/ 177 w 468"/>
              <a:gd name="T41" fmla="*/ 369 h 462"/>
              <a:gd name="T42" fmla="*/ 177 w 468"/>
              <a:gd name="T43" fmla="*/ 36 h 462"/>
              <a:gd name="T44" fmla="*/ 213 w 468"/>
              <a:gd name="T45" fmla="*/ 0 h 462"/>
              <a:gd name="T46" fmla="*/ 255 w 468"/>
              <a:gd name="T47" fmla="*/ 0 h 462"/>
              <a:gd name="T48" fmla="*/ 291 w 468"/>
              <a:gd name="T49" fmla="*/ 36 h 462"/>
              <a:gd name="T50" fmla="*/ 291 w 468"/>
              <a:gd name="T51" fmla="*/ 369 h 462"/>
              <a:gd name="T52" fmla="*/ 255 w 468"/>
              <a:gd name="T53" fmla="*/ 405 h 462"/>
              <a:gd name="T54" fmla="*/ 0 w 468"/>
              <a:gd name="T55" fmla="*/ 456 h 462"/>
              <a:gd name="T56" fmla="*/ 0 w 468"/>
              <a:gd name="T57" fmla="*/ 435 h 462"/>
              <a:gd name="T58" fmla="*/ 6 w 468"/>
              <a:gd name="T59" fmla="*/ 429 h 462"/>
              <a:gd name="T60" fmla="*/ 462 w 468"/>
              <a:gd name="T61" fmla="*/ 429 h 462"/>
              <a:gd name="T62" fmla="*/ 468 w 468"/>
              <a:gd name="T63" fmla="*/ 435 h 462"/>
              <a:gd name="T64" fmla="*/ 468 w 468"/>
              <a:gd name="T65" fmla="*/ 456 h 462"/>
              <a:gd name="T66" fmla="*/ 462 w 468"/>
              <a:gd name="T67" fmla="*/ 462 h 462"/>
              <a:gd name="T68" fmla="*/ 6 w 468"/>
              <a:gd name="T69" fmla="*/ 462 h 462"/>
              <a:gd name="T70" fmla="*/ 0 w 468"/>
              <a:gd name="T71" fmla="*/ 456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68" h="462">
                <a:moveTo>
                  <a:pt x="135" y="369"/>
                </a:moveTo>
                <a:cubicBezTo>
                  <a:pt x="135" y="258"/>
                  <a:pt x="135" y="258"/>
                  <a:pt x="135" y="258"/>
                </a:cubicBezTo>
                <a:cubicBezTo>
                  <a:pt x="135" y="240"/>
                  <a:pt x="120" y="222"/>
                  <a:pt x="99" y="222"/>
                </a:cubicBezTo>
                <a:cubicBezTo>
                  <a:pt x="87" y="222"/>
                  <a:pt x="72" y="222"/>
                  <a:pt x="57" y="222"/>
                </a:cubicBezTo>
                <a:cubicBezTo>
                  <a:pt x="39" y="222"/>
                  <a:pt x="21" y="240"/>
                  <a:pt x="21" y="258"/>
                </a:cubicBezTo>
                <a:cubicBezTo>
                  <a:pt x="21" y="369"/>
                  <a:pt x="21" y="369"/>
                  <a:pt x="21" y="369"/>
                </a:cubicBezTo>
                <a:cubicBezTo>
                  <a:pt x="21" y="387"/>
                  <a:pt x="39" y="405"/>
                  <a:pt x="57" y="405"/>
                </a:cubicBezTo>
                <a:cubicBezTo>
                  <a:pt x="72" y="405"/>
                  <a:pt x="87" y="405"/>
                  <a:pt x="99" y="405"/>
                </a:cubicBezTo>
                <a:cubicBezTo>
                  <a:pt x="120" y="405"/>
                  <a:pt x="135" y="387"/>
                  <a:pt x="135" y="369"/>
                </a:cubicBezTo>
                <a:close/>
                <a:moveTo>
                  <a:pt x="411" y="405"/>
                </a:moveTo>
                <a:cubicBezTo>
                  <a:pt x="396" y="405"/>
                  <a:pt x="384" y="405"/>
                  <a:pt x="369" y="405"/>
                </a:cubicBezTo>
                <a:cubicBezTo>
                  <a:pt x="351" y="405"/>
                  <a:pt x="333" y="387"/>
                  <a:pt x="333" y="369"/>
                </a:cubicBezTo>
                <a:cubicBezTo>
                  <a:pt x="333" y="150"/>
                  <a:pt x="333" y="150"/>
                  <a:pt x="333" y="150"/>
                </a:cubicBezTo>
                <a:cubicBezTo>
                  <a:pt x="333" y="129"/>
                  <a:pt x="351" y="114"/>
                  <a:pt x="369" y="114"/>
                </a:cubicBezTo>
                <a:cubicBezTo>
                  <a:pt x="384" y="114"/>
                  <a:pt x="396" y="114"/>
                  <a:pt x="411" y="114"/>
                </a:cubicBezTo>
                <a:cubicBezTo>
                  <a:pt x="432" y="114"/>
                  <a:pt x="447" y="129"/>
                  <a:pt x="447" y="150"/>
                </a:cubicBezTo>
                <a:cubicBezTo>
                  <a:pt x="447" y="369"/>
                  <a:pt x="447" y="369"/>
                  <a:pt x="447" y="369"/>
                </a:cubicBezTo>
                <a:cubicBezTo>
                  <a:pt x="447" y="387"/>
                  <a:pt x="432" y="405"/>
                  <a:pt x="411" y="405"/>
                </a:cubicBezTo>
                <a:close/>
                <a:moveTo>
                  <a:pt x="255" y="405"/>
                </a:moveTo>
                <a:cubicBezTo>
                  <a:pt x="240" y="405"/>
                  <a:pt x="228" y="405"/>
                  <a:pt x="213" y="405"/>
                </a:cubicBezTo>
                <a:cubicBezTo>
                  <a:pt x="195" y="405"/>
                  <a:pt x="177" y="387"/>
                  <a:pt x="177" y="369"/>
                </a:cubicBezTo>
                <a:cubicBezTo>
                  <a:pt x="177" y="36"/>
                  <a:pt x="177" y="36"/>
                  <a:pt x="177" y="36"/>
                </a:cubicBezTo>
                <a:cubicBezTo>
                  <a:pt x="177" y="15"/>
                  <a:pt x="195" y="0"/>
                  <a:pt x="213" y="0"/>
                </a:cubicBezTo>
                <a:cubicBezTo>
                  <a:pt x="228" y="0"/>
                  <a:pt x="240" y="0"/>
                  <a:pt x="255" y="0"/>
                </a:cubicBezTo>
                <a:cubicBezTo>
                  <a:pt x="276" y="0"/>
                  <a:pt x="291" y="15"/>
                  <a:pt x="291" y="36"/>
                </a:cubicBezTo>
                <a:cubicBezTo>
                  <a:pt x="291" y="369"/>
                  <a:pt x="291" y="369"/>
                  <a:pt x="291" y="369"/>
                </a:cubicBezTo>
                <a:cubicBezTo>
                  <a:pt x="291" y="387"/>
                  <a:pt x="276" y="405"/>
                  <a:pt x="255" y="405"/>
                </a:cubicBezTo>
                <a:close/>
                <a:moveTo>
                  <a:pt x="0" y="456"/>
                </a:moveTo>
                <a:cubicBezTo>
                  <a:pt x="0" y="435"/>
                  <a:pt x="0" y="435"/>
                  <a:pt x="0" y="435"/>
                </a:cubicBezTo>
                <a:cubicBezTo>
                  <a:pt x="0" y="432"/>
                  <a:pt x="3" y="429"/>
                  <a:pt x="6" y="429"/>
                </a:cubicBezTo>
                <a:cubicBezTo>
                  <a:pt x="462" y="429"/>
                  <a:pt x="462" y="429"/>
                  <a:pt x="462" y="429"/>
                </a:cubicBezTo>
                <a:cubicBezTo>
                  <a:pt x="465" y="429"/>
                  <a:pt x="468" y="432"/>
                  <a:pt x="468" y="435"/>
                </a:cubicBezTo>
                <a:cubicBezTo>
                  <a:pt x="468" y="456"/>
                  <a:pt x="468" y="456"/>
                  <a:pt x="468" y="456"/>
                </a:cubicBezTo>
                <a:cubicBezTo>
                  <a:pt x="468" y="459"/>
                  <a:pt x="465" y="462"/>
                  <a:pt x="462" y="462"/>
                </a:cubicBezTo>
                <a:cubicBezTo>
                  <a:pt x="6" y="462"/>
                  <a:pt x="6" y="462"/>
                  <a:pt x="6" y="462"/>
                </a:cubicBezTo>
                <a:cubicBezTo>
                  <a:pt x="3" y="462"/>
                  <a:pt x="0" y="459"/>
                  <a:pt x="0" y="4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7843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:push dir="u"/>
      </p:transition>
    </mc:Choice>
    <mc:Fallback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6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7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9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2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/>
      <p:bldP spid="10" grpId="0"/>
      <p:bldP spid="55" grpId="0" animBg="1"/>
      <p:bldP spid="56" grpId="0" animBg="1"/>
      <p:bldP spid="61" grpId="0" animBg="1"/>
      <p:bldP spid="62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5" r="14785"/>
          <a:stretch>
            <a:fillRect/>
          </a:stretch>
        </p:blipFill>
        <p:spPr/>
      </p:pic>
      <p:sp>
        <p:nvSpPr>
          <p:cNvPr id="5" name="Oval 4"/>
          <p:cNvSpPr/>
          <p:nvPr/>
        </p:nvSpPr>
        <p:spPr>
          <a:xfrm>
            <a:off x="7443589" y="2489347"/>
            <a:ext cx="1148860" cy="1148860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Rectangle 1"/>
          <p:cNvSpPr/>
          <p:nvPr/>
        </p:nvSpPr>
        <p:spPr>
          <a:xfrm>
            <a:off x="1" y="0"/>
            <a:ext cx="504967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55" name="Group 54"/>
          <p:cNvGrpSpPr/>
          <p:nvPr/>
        </p:nvGrpSpPr>
        <p:grpSpPr>
          <a:xfrm>
            <a:off x="652652" y="593147"/>
            <a:ext cx="732469" cy="692760"/>
            <a:chOff x="3795713" y="1828800"/>
            <a:chExt cx="4597401" cy="4348163"/>
          </a:xfrm>
          <a:solidFill>
            <a:srgbClr val="FFFFFF"/>
          </a:solidFill>
        </p:grpSpPr>
        <p:sp>
          <p:nvSpPr>
            <p:cNvPr id="56" name="Freeform 5"/>
            <p:cNvSpPr>
              <a:spLocks/>
            </p:cNvSpPr>
            <p:nvPr/>
          </p:nvSpPr>
          <p:spPr bwMode="auto">
            <a:xfrm>
              <a:off x="4095751" y="1828800"/>
              <a:ext cx="4297363" cy="4111625"/>
            </a:xfrm>
            <a:custGeom>
              <a:avLst/>
              <a:gdLst>
                <a:gd name="T0" fmla="*/ 2660 w 2707"/>
                <a:gd name="T1" fmla="*/ 0 h 2590"/>
                <a:gd name="T2" fmla="*/ 2533 w 2707"/>
                <a:gd name="T3" fmla="*/ 0 h 2590"/>
                <a:gd name="T4" fmla="*/ 174 w 2707"/>
                <a:gd name="T5" fmla="*/ 0 h 2590"/>
                <a:gd name="T6" fmla="*/ 0 w 2707"/>
                <a:gd name="T7" fmla="*/ 0 h 2590"/>
                <a:gd name="T8" fmla="*/ 0 w 2707"/>
                <a:gd name="T9" fmla="*/ 174 h 2590"/>
                <a:gd name="T10" fmla="*/ 0 w 2707"/>
                <a:gd name="T11" fmla="*/ 2394 h 2590"/>
                <a:gd name="T12" fmla="*/ 174 w 2707"/>
                <a:gd name="T13" fmla="*/ 2196 h 2590"/>
                <a:gd name="T14" fmla="*/ 174 w 2707"/>
                <a:gd name="T15" fmla="*/ 174 h 2590"/>
                <a:gd name="T16" fmla="*/ 2533 w 2707"/>
                <a:gd name="T17" fmla="*/ 174 h 2590"/>
                <a:gd name="T18" fmla="*/ 2533 w 2707"/>
                <a:gd name="T19" fmla="*/ 2416 h 2590"/>
                <a:gd name="T20" fmla="*/ 2420 w 2707"/>
                <a:gd name="T21" fmla="*/ 2416 h 2590"/>
                <a:gd name="T22" fmla="*/ 2420 w 2707"/>
                <a:gd name="T23" fmla="*/ 2590 h 2590"/>
                <a:gd name="T24" fmla="*/ 2707 w 2707"/>
                <a:gd name="T25" fmla="*/ 2590 h 2590"/>
                <a:gd name="T26" fmla="*/ 2707 w 2707"/>
                <a:gd name="T27" fmla="*/ 2432 h 2590"/>
                <a:gd name="T28" fmla="*/ 2707 w 2707"/>
                <a:gd name="T29" fmla="*/ 2416 h 2590"/>
                <a:gd name="T30" fmla="*/ 2707 w 2707"/>
                <a:gd name="T31" fmla="*/ 0 h 2590"/>
                <a:gd name="T32" fmla="*/ 2660 w 2707"/>
                <a:gd name="T33" fmla="*/ 0 h 2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07" h="2590">
                  <a:moveTo>
                    <a:pt x="2660" y="0"/>
                  </a:moveTo>
                  <a:lnTo>
                    <a:pt x="2533" y="0"/>
                  </a:lnTo>
                  <a:lnTo>
                    <a:pt x="174" y="0"/>
                  </a:lnTo>
                  <a:lnTo>
                    <a:pt x="0" y="0"/>
                  </a:lnTo>
                  <a:lnTo>
                    <a:pt x="0" y="174"/>
                  </a:lnTo>
                  <a:lnTo>
                    <a:pt x="0" y="2394"/>
                  </a:lnTo>
                  <a:lnTo>
                    <a:pt x="174" y="2196"/>
                  </a:lnTo>
                  <a:lnTo>
                    <a:pt x="174" y="174"/>
                  </a:lnTo>
                  <a:lnTo>
                    <a:pt x="2533" y="174"/>
                  </a:lnTo>
                  <a:lnTo>
                    <a:pt x="2533" y="2416"/>
                  </a:lnTo>
                  <a:lnTo>
                    <a:pt x="2420" y="2416"/>
                  </a:lnTo>
                  <a:lnTo>
                    <a:pt x="2420" y="2590"/>
                  </a:lnTo>
                  <a:lnTo>
                    <a:pt x="2707" y="2590"/>
                  </a:lnTo>
                  <a:lnTo>
                    <a:pt x="2707" y="2432"/>
                  </a:lnTo>
                  <a:lnTo>
                    <a:pt x="2707" y="2416"/>
                  </a:lnTo>
                  <a:lnTo>
                    <a:pt x="2707" y="0"/>
                  </a:lnTo>
                  <a:lnTo>
                    <a:pt x="26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1" name="Freeform 6"/>
            <p:cNvSpPr>
              <a:spLocks/>
            </p:cNvSpPr>
            <p:nvPr/>
          </p:nvSpPr>
          <p:spPr bwMode="auto">
            <a:xfrm>
              <a:off x="3795713" y="4945063"/>
              <a:ext cx="2501900" cy="1231900"/>
            </a:xfrm>
            <a:custGeom>
              <a:avLst/>
              <a:gdLst>
                <a:gd name="T0" fmla="*/ 1576 w 1576"/>
                <a:gd name="T1" fmla="*/ 0 h 776"/>
                <a:gd name="T2" fmla="*/ 1576 w 1576"/>
                <a:gd name="T3" fmla="*/ 389 h 776"/>
                <a:gd name="T4" fmla="*/ 0 w 1576"/>
                <a:gd name="T5" fmla="*/ 776 h 776"/>
                <a:gd name="T6" fmla="*/ 1576 w 1576"/>
                <a:gd name="T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6" h="776">
                  <a:moveTo>
                    <a:pt x="1576" y="0"/>
                  </a:moveTo>
                  <a:lnTo>
                    <a:pt x="1576" y="389"/>
                  </a:lnTo>
                  <a:lnTo>
                    <a:pt x="0" y="776"/>
                  </a:lnTo>
                  <a:lnTo>
                    <a:pt x="157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3795713" y="4111625"/>
              <a:ext cx="2501900" cy="2054225"/>
            </a:xfrm>
            <a:custGeom>
              <a:avLst/>
              <a:gdLst>
                <a:gd name="T0" fmla="*/ 1576 w 1576"/>
                <a:gd name="T1" fmla="*/ 0 h 1294"/>
                <a:gd name="T2" fmla="*/ 1576 w 1576"/>
                <a:gd name="T3" fmla="*/ 396 h 1294"/>
                <a:gd name="T4" fmla="*/ 0 w 1576"/>
                <a:gd name="T5" fmla="*/ 1294 h 1294"/>
                <a:gd name="T6" fmla="*/ 1576 w 1576"/>
                <a:gd name="T7" fmla="*/ 0 h 1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6" h="1294">
                  <a:moveTo>
                    <a:pt x="1576" y="0"/>
                  </a:moveTo>
                  <a:lnTo>
                    <a:pt x="1576" y="396"/>
                  </a:lnTo>
                  <a:lnTo>
                    <a:pt x="0" y="1294"/>
                  </a:lnTo>
                  <a:lnTo>
                    <a:pt x="157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3795713" y="3281363"/>
              <a:ext cx="2501900" cy="2895600"/>
            </a:xfrm>
            <a:custGeom>
              <a:avLst/>
              <a:gdLst>
                <a:gd name="T0" fmla="*/ 1576 w 1576"/>
                <a:gd name="T1" fmla="*/ 0 h 1824"/>
                <a:gd name="T2" fmla="*/ 1576 w 1576"/>
                <a:gd name="T3" fmla="*/ 404 h 1824"/>
                <a:gd name="T4" fmla="*/ 0 w 1576"/>
                <a:gd name="T5" fmla="*/ 1824 h 1824"/>
                <a:gd name="T6" fmla="*/ 1576 w 1576"/>
                <a:gd name="T7" fmla="*/ 0 h 1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6" h="1824">
                  <a:moveTo>
                    <a:pt x="1576" y="0"/>
                  </a:moveTo>
                  <a:lnTo>
                    <a:pt x="1576" y="404"/>
                  </a:lnTo>
                  <a:lnTo>
                    <a:pt x="0" y="1824"/>
                  </a:lnTo>
                  <a:lnTo>
                    <a:pt x="157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6321426" y="4945063"/>
              <a:ext cx="1406525" cy="1217613"/>
            </a:xfrm>
            <a:custGeom>
              <a:avLst/>
              <a:gdLst>
                <a:gd name="T0" fmla="*/ 0 w 886"/>
                <a:gd name="T1" fmla="*/ 0 h 767"/>
                <a:gd name="T2" fmla="*/ 0 w 886"/>
                <a:gd name="T3" fmla="*/ 389 h 767"/>
                <a:gd name="T4" fmla="*/ 886 w 886"/>
                <a:gd name="T5" fmla="*/ 767 h 767"/>
                <a:gd name="T6" fmla="*/ 886 w 886"/>
                <a:gd name="T7" fmla="*/ 405 h 767"/>
                <a:gd name="T8" fmla="*/ 0 w 886"/>
                <a:gd name="T9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767">
                  <a:moveTo>
                    <a:pt x="0" y="0"/>
                  </a:moveTo>
                  <a:lnTo>
                    <a:pt x="0" y="389"/>
                  </a:lnTo>
                  <a:lnTo>
                    <a:pt x="886" y="767"/>
                  </a:lnTo>
                  <a:lnTo>
                    <a:pt x="886" y="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6321426" y="4127500"/>
              <a:ext cx="1406525" cy="1262063"/>
            </a:xfrm>
            <a:custGeom>
              <a:avLst/>
              <a:gdLst>
                <a:gd name="T0" fmla="*/ 0 w 886"/>
                <a:gd name="T1" fmla="*/ 0 h 795"/>
                <a:gd name="T2" fmla="*/ 0 w 886"/>
                <a:gd name="T3" fmla="*/ 386 h 795"/>
                <a:gd name="T4" fmla="*/ 886 w 886"/>
                <a:gd name="T5" fmla="*/ 795 h 795"/>
                <a:gd name="T6" fmla="*/ 886 w 886"/>
                <a:gd name="T7" fmla="*/ 405 h 795"/>
                <a:gd name="T8" fmla="*/ 0 w 886"/>
                <a:gd name="T9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795">
                  <a:moveTo>
                    <a:pt x="0" y="0"/>
                  </a:moveTo>
                  <a:lnTo>
                    <a:pt x="0" y="386"/>
                  </a:lnTo>
                  <a:lnTo>
                    <a:pt x="886" y="795"/>
                  </a:lnTo>
                  <a:lnTo>
                    <a:pt x="886" y="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7" name="Freeform 11"/>
            <p:cNvSpPr>
              <a:spLocks/>
            </p:cNvSpPr>
            <p:nvPr/>
          </p:nvSpPr>
          <p:spPr bwMode="auto">
            <a:xfrm>
              <a:off x="6321426" y="3281363"/>
              <a:ext cx="1406525" cy="1263650"/>
            </a:xfrm>
            <a:custGeom>
              <a:avLst/>
              <a:gdLst>
                <a:gd name="T0" fmla="*/ 0 w 886"/>
                <a:gd name="T1" fmla="*/ 0 h 796"/>
                <a:gd name="T2" fmla="*/ 0 w 886"/>
                <a:gd name="T3" fmla="*/ 404 h 796"/>
                <a:gd name="T4" fmla="*/ 886 w 886"/>
                <a:gd name="T5" fmla="*/ 796 h 796"/>
                <a:gd name="T6" fmla="*/ 886 w 886"/>
                <a:gd name="T7" fmla="*/ 405 h 796"/>
                <a:gd name="T8" fmla="*/ 0 w 886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796">
                  <a:moveTo>
                    <a:pt x="0" y="0"/>
                  </a:moveTo>
                  <a:lnTo>
                    <a:pt x="0" y="404"/>
                  </a:lnTo>
                  <a:lnTo>
                    <a:pt x="886" y="796"/>
                  </a:lnTo>
                  <a:lnTo>
                    <a:pt x="886" y="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52653" y="1423010"/>
            <a:ext cx="361454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WE’RE WAITING FOR YOU</a:t>
            </a:r>
            <a:endParaRPr lang="uk-UA" sz="16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2652" y="1692575"/>
            <a:ext cx="361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Contact Us</a:t>
            </a:r>
            <a:endParaRPr lang="uk-UA" sz="3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2652" y="2889892"/>
            <a:ext cx="361454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rgbClr val="FFFFFF"/>
                </a:solidFill>
              </a:rPr>
              <a:t>Jl. Raya Malang No. 123</a:t>
            </a:r>
            <a:endParaRPr lang="en-US" sz="1400" dirty="0">
              <a:solidFill>
                <a:srgbClr val="FFFFFF"/>
              </a:solidFill>
            </a:endParaRPr>
          </a:p>
          <a:p>
            <a:endParaRPr lang="en-US" sz="1400" dirty="0">
              <a:solidFill>
                <a:srgbClr val="FFFFFF"/>
              </a:solidFill>
            </a:endParaRPr>
          </a:p>
          <a:p>
            <a:r>
              <a:rPr lang="en-US" sz="1400" dirty="0">
                <a:solidFill>
                  <a:srgbClr val="FFFFFF"/>
                </a:solidFill>
              </a:rPr>
              <a:t>+</a:t>
            </a:r>
            <a:r>
              <a:rPr lang="id-ID" sz="1400" dirty="0">
                <a:solidFill>
                  <a:srgbClr val="FFFFFF"/>
                </a:solidFill>
              </a:rPr>
              <a:t>62812 3456 7890</a:t>
            </a:r>
          </a:p>
          <a:p>
            <a:r>
              <a:rPr lang="id-ID" sz="1400" dirty="0">
                <a:solidFill>
                  <a:srgbClr val="FFFFFF"/>
                </a:solidFill>
              </a:rPr>
              <a:t>+62812 3456 7891</a:t>
            </a:r>
            <a:endParaRPr lang="en-US" sz="1400" dirty="0">
              <a:solidFill>
                <a:srgbClr val="FFFFFF"/>
              </a:solidFill>
            </a:endParaRPr>
          </a:p>
          <a:p>
            <a:r>
              <a:rPr lang="en-US" sz="1400" dirty="0">
                <a:solidFill>
                  <a:srgbClr val="FFFFFF"/>
                </a:solidFill>
              </a:rPr>
              <a:t>info@company.com</a:t>
            </a:r>
          </a:p>
          <a:p>
            <a:endParaRPr lang="en-US" sz="1400" dirty="0">
              <a:solidFill>
                <a:srgbClr val="FFFFFF"/>
              </a:solidFill>
            </a:endParaRPr>
          </a:p>
          <a:p>
            <a:r>
              <a:rPr lang="en-US" sz="1400" dirty="0">
                <a:solidFill>
                  <a:srgbClr val="FFFFFF"/>
                </a:solidFill>
              </a:rPr>
              <a:t>www.company.com</a:t>
            </a:r>
            <a:endParaRPr lang="uk-UA" sz="1400" dirty="0">
              <a:solidFill>
                <a:srgbClr val="FFFFFF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733644" y="2570017"/>
            <a:ext cx="3533555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7627883" y="2736240"/>
            <a:ext cx="732469" cy="692760"/>
            <a:chOff x="3795713" y="1828800"/>
            <a:chExt cx="4597401" cy="4348163"/>
          </a:xfrm>
          <a:solidFill>
            <a:schemeClr val="accent1"/>
          </a:solidFill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095751" y="1828800"/>
              <a:ext cx="4297363" cy="4111625"/>
            </a:xfrm>
            <a:custGeom>
              <a:avLst/>
              <a:gdLst>
                <a:gd name="T0" fmla="*/ 2660 w 2707"/>
                <a:gd name="T1" fmla="*/ 0 h 2590"/>
                <a:gd name="T2" fmla="*/ 2533 w 2707"/>
                <a:gd name="T3" fmla="*/ 0 h 2590"/>
                <a:gd name="T4" fmla="*/ 174 w 2707"/>
                <a:gd name="T5" fmla="*/ 0 h 2590"/>
                <a:gd name="T6" fmla="*/ 0 w 2707"/>
                <a:gd name="T7" fmla="*/ 0 h 2590"/>
                <a:gd name="T8" fmla="*/ 0 w 2707"/>
                <a:gd name="T9" fmla="*/ 174 h 2590"/>
                <a:gd name="T10" fmla="*/ 0 w 2707"/>
                <a:gd name="T11" fmla="*/ 2394 h 2590"/>
                <a:gd name="T12" fmla="*/ 174 w 2707"/>
                <a:gd name="T13" fmla="*/ 2196 h 2590"/>
                <a:gd name="T14" fmla="*/ 174 w 2707"/>
                <a:gd name="T15" fmla="*/ 174 h 2590"/>
                <a:gd name="T16" fmla="*/ 2533 w 2707"/>
                <a:gd name="T17" fmla="*/ 174 h 2590"/>
                <a:gd name="T18" fmla="*/ 2533 w 2707"/>
                <a:gd name="T19" fmla="*/ 2416 h 2590"/>
                <a:gd name="T20" fmla="*/ 2420 w 2707"/>
                <a:gd name="T21" fmla="*/ 2416 h 2590"/>
                <a:gd name="T22" fmla="*/ 2420 w 2707"/>
                <a:gd name="T23" fmla="*/ 2590 h 2590"/>
                <a:gd name="T24" fmla="*/ 2707 w 2707"/>
                <a:gd name="T25" fmla="*/ 2590 h 2590"/>
                <a:gd name="T26" fmla="*/ 2707 w 2707"/>
                <a:gd name="T27" fmla="*/ 2432 h 2590"/>
                <a:gd name="T28" fmla="*/ 2707 w 2707"/>
                <a:gd name="T29" fmla="*/ 2416 h 2590"/>
                <a:gd name="T30" fmla="*/ 2707 w 2707"/>
                <a:gd name="T31" fmla="*/ 0 h 2590"/>
                <a:gd name="T32" fmla="*/ 2660 w 2707"/>
                <a:gd name="T33" fmla="*/ 0 h 2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07" h="2590">
                  <a:moveTo>
                    <a:pt x="2660" y="0"/>
                  </a:moveTo>
                  <a:lnTo>
                    <a:pt x="2533" y="0"/>
                  </a:lnTo>
                  <a:lnTo>
                    <a:pt x="174" y="0"/>
                  </a:lnTo>
                  <a:lnTo>
                    <a:pt x="0" y="0"/>
                  </a:lnTo>
                  <a:lnTo>
                    <a:pt x="0" y="174"/>
                  </a:lnTo>
                  <a:lnTo>
                    <a:pt x="0" y="2394"/>
                  </a:lnTo>
                  <a:lnTo>
                    <a:pt x="174" y="2196"/>
                  </a:lnTo>
                  <a:lnTo>
                    <a:pt x="174" y="174"/>
                  </a:lnTo>
                  <a:lnTo>
                    <a:pt x="2533" y="174"/>
                  </a:lnTo>
                  <a:lnTo>
                    <a:pt x="2533" y="2416"/>
                  </a:lnTo>
                  <a:lnTo>
                    <a:pt x="2420" y="2416"/>
                  </a:lnTo>
                  <a:lnTo>
                    <a:pt x="2420" y="2590"/>
                  </a:lnTo>
                  <a:lnTo>
                    <a:pt x="2707" y="2590"/>
                  </a:lnTo>
                  <a:lnTo>
                    <a:pt x="2707" y="2432"/>
                  </a:lnTo>
                  <a:lnTo>
                    <a:pt x="2707" y="2416"/>
                  </a:lnTo>
                  <a:lnTo>
                    <a:pt x="2707" y="0"/>
                  </a:lnTo>
                  <a:lnTo>
                    <a:pt x="26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3795713" y="4945063"/>
              <a:ext cx="2501900" cy="1231900"/>
            </a:xfrm>
            <a:custGeom>
              <a:avLst/>
              <a:gdLst>
                <a:gd name="T0" fmla="*/ 1576 w 1576"/>
                <a:gd name="T1" fmla="*/ 0 h 776"/>
                <a:gd name="T2" fmla="*/ 1576 w 1576"/>
                <a:gd name="T3" fmla="*/ 389 h 776"/>
                <a:gd name="T4" fmla="*/ 0 w 1576"/>
                <a:gd name="T5" fmla="*/ 776 h 776"/>
                <a:gd name="T6" fmla="*/ 1576 w 1576"/>
                <a:gd name="T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6" h="776">
                  <a:moveTo>
                    <a:pt x="1576" y="0"/>
                  </a:moveTo>
                  <a:lnTo>
                    <a:pt x="1576" y="389"/>
                  </a:lnTo>
                  <a:lnTo>
                    <a:pt x="0" y="776"/>
                  </a:lnTo>
                  <a:lnTo>
                    <a:pt x="157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795713" y="4111625"/>
              <a:ext cx="2501900" cy="2054225"/>
            </a:xfrm>
            <a:custGeom>
              <a:avLst/>
              <a:gdLst>
                <a:gd name="T0" fmla="*/ 1576 w 1576"/>
                <a:gd name="T1" fmla="*/ 0 h 1294"/>
                <a:gd name="T2" fmla="*/ 1576 w 1576"/>
                <a:gd name="T3" fmla="*/ 396 h 1294"/>
                <a:gd name="T4" fmla="*/ 0 w 1576"/>
                <a:gd name="T5" fmla="*/ 1294 h 1294"/>
                <a:gd name="T6" fmla="*/ 1576 w 1576"/>
                <a:gd name="T7" fmla="*/ 0 h 1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6" h="1294">
                  <a:moveTo>
                    <a:pt x="1576" y="0"/>
                  </a:moveTo>
                  <a:lnTo>
                    <a:pt x="1576" y="396"/>
                  </a:lnTo>
                  <a:lnTo>
                    <a:pt x="0" y="1294"/>
                  </a:lnTo>
                  <a:lnTo>
                    <a:pt x="157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3795713" y="3281363"/>
              <a:ext cx="2501900" cy="2895600"/>
            </a:xfrm>
            <a:custGeom>
              <a:avLst/>
              <a:gdLst>
                <a:gd name="T0" fmla="*/ 1576 w 1576"/>
                <a:gd name="T1" fmla="*/ 0 h 1824"/>
                <a:gd name="T2" fmla="*/ 1576 w 1576"/>
                <a:gd name="T3" fmla="*/ 404 h 1824"/>
                <a:gd name="T4" fmla="*/ 0 w 1576"/>
                <a:gd name="T5" fmla="*/ 1824 h 1824"/>
                <a:gd name="T6" fmla="*/ 1576 w 1576"/>
                <a:gd name="T7" fmla="*/ 0 h 1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6" h="1824">
                  <a:moveTo>
                    <a:pt x="1576" y="0"/>
                  </a:moveTo>
                  <a:lnTo>
                    <a:pt x="1576" y="404"/>
                  </a:lnTo>
                  <a:lnTo>
                    <a:pt x="0" y="1824"/>
                  </a:lnTo>
                  <a:lnTo>
                    <a:pt x="157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6321426" y="4945063"/>
              <a:ext cx="1406525" cy="1217613"/>
            </a:xfrm>
            <a:custGeom>
              <a:avLst/>
              <a:gdLst>
                <a:gd name="T0" fmla="*/ 0 w 886"/>
                <a:gd name="T1" fmla="*/ 0 h 767"/>
                <a:gd name="T2" fmla="*/ 0 w 886"/>
                <a:gd name="T3" fmla="*/ 389 h 767"/>
                <a:gd name="T4" fmla="*/ 886 w 886"/>
                <a:gd name="T5" fmla="*/ 767 h 767"/>
                <a:gd name="T6" fmla="*/ 886 w 886"/>
                <a:gd name="T7" fmla="*/ 405 h 767"/>
                <a:gd name="T8" fmla="*/ 0 w 886"/>
                <a:gd name="T9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767">
                  <a:moveTo>
                    <a:pt x="0" y="0"/>
                  </a:moveTo>
                  <a:lnTo>
                    <a:pt x="0" y="389"/>
                  </a:lnTo>
                  <a:lnTo>
                    <a:pt x="886" y="767"/>
                  </a:lnTo>
                  <a:lnTo>
                    <a:pt x="886" y="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6321426" y="4127500"/>
              <a:ext cx="1406525" cy="1262063"/>
            </a:xfrm>
            <a:custGeom>
              <a:avLst/>
              <a:gdLst>
                <a:gd name="T0" fmla="*/ 0 w 886"/>
                <a:gd name="T1" fmla="*/ 0 h 795"/>
                <a:gd name="T2" fmla="*/ 0 w 886"/>
                <a:gd name="T3" fmla="*/ 386 h 795"/>
                <a:gd name="T4" fmla="*/ 886 w 886"/>
                <a:gd name="T5" fmla="*/ 795 h 795"/>
                <a:gd name="T6" fmla="*/ 886 w 886"/>
                <a:gd name="T7" fmla="*/ 405 h 795"/>
                <a:gd name="T8" fmla="*/ 0 w 886"/>
                <a:gd name="T9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795">
                  <a:moveTo>
                    <a:pt x="0" y="0"/>
                  </a:moveTo>
                  <a:lnTo>
                    <a:pt x="0" y="386"/>
                  </a:lnTo>
                  <a:lnTo>
                    <a:pt x="886" y="795"/>
                  </a:lnTo>
                  <a:lnTo>
                    <a:pt x="886" y="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6321426" y="3281363"/>
              <a:ext cx="1406525" cy="1263650"/>
            </a:xfrm>
            <a:custGeom>
              <a:avLst/>
              <a:gdLst>
                <a:gd name="T0" fmla="*/ 0 w 886"/>
                <a:gd name="T1" fmla="*/ 0 h 796"/>
                <a:gd name="T2" fmla="*/ 0 w 886"/>
                <a:gd name="T3" fmla="*/ 404 h 796"/>
                <a:gd name="T4" fmla="*/ 886 w 886"/>
                <a:gd name="T5" fmla="*/ 796 h 796"/>
                <a:gd name="T6" fmla="*/ 886 w 886"/>
                <a:gd name="T7" fmla="*/ 405 h 796"/>
                <a:gd name="T8" fmla="*/ 0 w 886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796">
                  <a:moveTo>
                    <a:pt x="0" y="0"/>
                  </a:moveTo>
                  <a:lnTo>
                    <a:pt x="0" y="404"/>
                  </a:lnTo>
                  <a:lnTo>
                    <a:pt x="886" y="796"/>
                  </a:lnTo>
                  <a:lnTo>
                    <a:pt x="886" y="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2959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push dir="u"/>
      </p:transition>
    </mc:Choice>
    <mc:Fallback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652652" y="593147"/>
            <a:ext cx="732469" cy="692760"/>
            <a:chOff x="3795713" y="1828800"/>
            <a:chExt cx="4597401" cy="434816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4095751" y="1828800"/>
              <a:ext cx="4297363" cy="4111625"/>
            </a:xfrm>
            <a:custGeom>
              <a:avLst/>
              <a:gdLst>
                <a:gd name="T0" fmla="*/ 2660 w 2707"/>
                <a:gd name="T1" fmla="*/ 0 h 2590"/>
                <a:gd name="T2" fmla="*/ 2533 w 2707"/>
                <a:gd name="T3" fmla="*/ 0 h 2590"/>
                <a:gd name="T4" fmla="*/ 174 w 2707"/>
                <a:gd name="T5" fmla="*/ 0 h 2590"/>
                <a:gd name="T6" fmla="*/ 0 w 2707"/>
                <a:gd name="T7" fmla="*/ 0 h 2590"/>
                <a:gd name="T8" fmla="*/ 0 w 2707"/>
                <a:gd name="T9" fmla="*/ 174 h 2590"/>
                <a:gd name="T10" fmla="*/ 0 w 2707"/>
                <a:gd name="T11" fmla="*/ 2394 h 2590"/>
                <a:gd name="T12" fmla="*/ 174 w 2707"/>
                <a:gd name="T13" fmla="*/ 2196 h 2590"/>
                <a:gd name="T14" fmla="*/ 174 w 2707"/>
                <a:gd name="T15" fmla="*/ 174 h 2590"/>
                <a:gd name="T16" fmla="*/ 2533 w 2707"/>
                <a:gd name="T17" fmla="*/ 174 h 2590"/>
                <a:gd name="T18" fmla="*/ 2533 w 2707"/>
                <a:gd name="T19" fmla="*/ 2416 h 2590"/>
                <a:gd name="T20" fmla="*/ 2420 w 2707"/>
                <a:gd name="T21" fmla="*/ 2416 h 2590"/>
                <a:gd name="T22" fmla="*/ 2420 w 2707"/>
                <a:gd name="T23" fmla="*/ 2590 h 2590"/>
                <a:gd name="T24" fmla="*/ 2707 w 2707"/>
                <a:gd name="T25" fmla="*/ 2590 h 2590"/>
                <a:gd name="T26" fmla="*/ 2707 w 2707"/>
                <a:gd name="T27" fmla="*/ 2432 h 2590"/>
                <a:gd name="T28" fmla="*/ 2707 w 2707"/>
                <a:gd name="T29" fmla="*/ 2416 h 2590"/>
                <a:gd name="T30" fmla="*/ 2707 w 2707"/>
                <a:gd name="T31" fmla="*/ 0 h 2590"/>
                <a:gd name="T32" fmla="*/ 2660 w 2707"/>
                <a:gd name="T33" fmla="*/ 0 h 2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07" h="2590">
                  <a:moveTo>
                    <a:pt x="2660" y="0"/>
                  </a:moveTo>
                  <a:lnTo>
                    <a:pt x="2533" y="0"/>
                  </a:lnTo>
                  <a:lnTo>
                    <a:pt x="174" y="0"/>
                  </a:lnTo>
                  <a:lnTo>
                    <a:pt x="0" y="0"/>
                  </a:lnTo>
                  <a:lnTo>
                    <a:pt x="0" y="174"/>
                  </a:lnTo>
                  <a:lnTo>
                    <a:pt x="0" y="2394"/>
                  </a:lnTo>
                  <a:lnTo>
                    <a:pt x="174" y="2196"/>
                  </a:lnTo>
                  <a:lnTo>
                    <a:pt x="174" y="174"/>
                  </a:lnTo>
                  <a:lnTo>
                    <a:pt x="2533" y="174"/>
                  </a:lnTo>
                  <a:lnTo>
                    <a:pt x="2533" y="2416"/>
                  </a:lnTo>
                  <a:lnTo>
                    <a:pt x="2420" y="2416"/>
                  </a:lnTo>
                  <a:lnTo>
                    <a:pt x="2420" y="2590"/>
                  </a:lnTo>
                  <a:lnTo>
                    <a:pt x="2707" y="2590"/>
                  </a:lnTo>
                  <a:lnTo>
                    <a:pt x="2707" y="2432"/>
                  </a:lnTo>
                  <a:lnTo>
                    <a:pt x="2707" y="2416"/>
                  </a:lnTo>
                  <a:lnTo>
                    <a:pt x="2707" y="0"/>
                  </a:lnTo>
                  <a:lnTo>
                    <a:pt x="26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3795713" y="4945063"/>
              <a:ext cx="2501900" cy="1231900"/>
            </a:xfrm>
            <a:custGeom>
              <a:avLst/>
              <a:gdLst>
                <a:gd name="T0" fmla="*/ 1576 w 1576"/>
                <a:gd name="T1" fmla="*/ 0 h 776"/>
                <a:gd name="T2" fmla="*/ 1576 w 1576"/>
                <a:gd name="T3" fmla="*/ 389 h 776"/>
                <a:gd name="T4" fmla="*/ 0 w 1576"/>
                <a:gd name="T5" fmla="*/ 776 h 776"/>
                <a:gd name="T6" fmla="*/ 1576 w 1576"/>
                <a:gd name="T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6" h="776">
                  <a:moveTo>
                    <a:pt x="1576" y="0"/>
                  </a:moveTo>
                  <a:lnTo>
                    <a:pt x="1576" y="389"/>
                  </a:lnTo>
                  <a:lnTo>
                    <a:pt x="0" y="776"/>
                  </a:lnTo>
                  <a:lnTo>
                    <a:pt x="157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3795713" y="4111625"/>
              <a:ext cx="2501900" cy="2054225"/>
            </a:xfrm>
            <a:custGeom>
              <a:avLst/>
              <a:gdLst>
                <a:gd name="T0" fmla="*/ 1576 w 1576"/>
                <a:gd name="T1" fmla="*/ 0 h 1294"/>
                <a:gd name="T2" fmla="*/ 1576 w 1576"/>
                <a:gd name="T3" fmla="*/ 396 h 1294"/>
                <a:gd name="T4" fmla="*/ 0 w 1576"/>
                <a:gd name="T5" fmla="*/ 1294 h 1294"/>
                <a:gd name="T6" fmla="*/ 1576 w 1576"/>
                <a:gd name="T7" fmla="*/ 0 h 1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6" h="1294">
                  <a:moveTo>
                    <a:pt x="1576" y="0"/>
                  </a:moveTo>
                  <a:lnTo>
                    <a:pt x="1576" y="396"/>
                  </a:lnTo>
                  <a:lnTo>
                    <a:pt x="0" y="1294"/>
                  </a:lnTo>
                  <a:lnTo>
                    <a:pt x="157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Freeform 8"/>
            <p:cNvSpPr>
              <a:spLocks/>
            </p:cNvSpPr>
            <p:nvPr/>
          </p:nvSpPr>
          <p:spPr bwMode="auto">
            <a:xfrm>
              <a:off x="3795713" y="3281363"/>
              <a:ext cx="2501900" cy="2895600"/>
            </a:xfrm>
            <a:custGeom>
              <a:avLst/>
              <a:gdLst>
                <a:gd name="T0" fmla="*/ 1576 w 1576"/>
                <a:gd name="T1" fmla="*/ 0 h 1824"/>
                <a:gd name="T2" fmla="*/ 1576 w 1576"/>
                <a:gd name="T3" fmla="*/ 404 h 1824"/>
                <a:gd name="T4" fmla="*/ 0 w 1576"/>
                <a:gd name="T5" fmla="*/ 1824 h 1824"/>
                <a:gd name="T6" fmla="*/ 1576 w 1576"/>
                <a:gd name="T7" fmla="*/ 0 h 1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6" h="1824">
                  <a:moveTo>
                    <a:pt x="1576" y="0"/>
                  </a:moveTo>
                  <a:lnTo>
                    <a:pt x="1576" y="404"/>
                  </a:lnTo>
                  <a:lnTo>
                    <a:pt x="0" y="1824"/>
                  </a:lnTo>
                  <a:lnTo>
                    <a:pt x="157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6321426" y="4945063"/>
              <a:ext cx="1406525" cy="1217613"/>
            </a:xfrm>
            <a:custGeom>
              <a:avLst/>
              <a:gdLst>
                <a:gd name="T0" fmla="*/ 0 w 886"/>
                <a:gd name="T1" fmla="*/ 0 h 767"/>
                <a:gd name="T2" fmla="*/ 0 w 886"/>
                <a:gd name="T3" fmla="*/ 389 h 767"/>
                <a:gd name="T4" fmla="*/ 886 w 886"/>
                <a:gd name="T5" fmla="*/ 767 h 767"/>
                <a:gd name="T6" fmla="*/ 886 w 886"/>
                <a:gd name="T7" fmla="*/ 405 h 767"/>
                <a:gd name="T8" fmla="*/ 0 w 886"/>
                <a:gd name="T9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767">
                  <a:moveTo>
                    <a:pt x="0" y="0"/>
                  </a:moveTo>
                  <a:lnTo>
                    <a:pt x="0" y="389"/>
                  </a:lnTo>
                  <a:lnTo>
                    <a:pt x="886" y="767"/>
                  </a:lnTo>
                  <a:lnTo>
                    <a:pt x="886" y="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5" name="Freeform 10"/>
            <p:cNvSpPr>
              <a:spLocks/>
            </p:cNvSpPr>
            <p:nvPr/>
          </p:nvSpPr>
          <p:spPr bwMode="auto">
            <a:xfrm>
              <a:off x="6321426" y="4127500"/>
              <a:ext cx="1406525" cy="1262063"/>
            </a:xfrm>
            <a:custGeom>
              <a:avLst/>
              <a:gdLst>
                <a:gd name="T0" fmla="*/ 0 w 886"/>
                <a:gd name="T1" fmla="*/ 0 h 795"/>
                <a:gd name="T2" fmla="*/ 0 w 886"/>
                <a:gd name="T3" fmla="*/ 386 h 795"/>
                <a:gd name="T4" fmla="*/ 886 w 886"/>
                <a:gd name="T5" fmla="*/ 795 h 795"/>
                <a:gd name="T6" fmla="*/ 886 w 886"/>
                <a:gd name="T7" fmla="*/ 405 h 795"/>
                <a:gd name="T8" fmla="*/ 0 w 886"/>
                <a:gd name="T9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795">
                  <a:moveTo>
                    <a:pt x="0" y="0"/>
                  </a:moveTo>
                  <a:lnTo>
                    <a:pt x="0" y="386"/>
                  </a:lnTo>
                  <a:lnTo>
                    <a:pt x="886" y="795"/>
                  </a:lnTo>
                  <a:lnTo>
                    <a:pt x="886" y="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6" name="Freeform 11"/>
            <p:cNvSpPr>
              <a:spLocks/>
            </p:cNvSpPr>
            <p:nvPr/>
          </p:nvSpPr>
          <p:spPr bwMode="auto">
            <a:xfrm>
              <a:off x="6321426" y="3281363"/>
              <a:ext cx="1406525" cy="1263650"/>
            </a:xfrm>
            <a:custGeom>
              <a:avLst/>
              <a:gdLst>
                <a:gd name="T0" fmla="*/ 0 w 886"/>
                <a:gd name="T1" fmla="*/ 0 h 796"/>
                <a:gd name="T2" fmla="*/ 0 w 886"/>
                <a:gd name="T3" fmla="*/ 404 h 796"/>
                <a:gd name="T4" fmla="*/ 886 w 886"/>
                <a:gd name="T5" fmla="*/ 796 h 796"/>
                <a:gd name="T6" fmla="*/ 886 w 886"/>
                <a:gd name="T7" fmla="*/ 405 h 796"/>
                <a:gd name="T8" fmla="*/ 0 w 886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796">
                  <a:moveTo>
                    <a:pt x="0" y="0"/>
                  </a:moveTo>
                  <a:lnTo>
                    <a:pt x="0" y="404"/>
                  </a:lnTo>
                  <a:lnTo>
                    <a:pt x="886" y="796"/>
                  </a:lnTo>
                  <a:lnTo>
                    <a:pt x="886" y="40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52653" y="1423010"/>
            <a:ext cx="361454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 dirty="0"/>
              <a:t>PROFESSIONAL TEAM</a:t>
            </a:r>
            <a:endParaRPr lang="uk-U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52652" y="1692575"/>
            <a:ext cx="361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About Us</a:t>
            </a:r>
            <a:endParaRPr lang="uk-UA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2652" y="2844224"/>
            <a:ext cx="361454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dummy text ever since the 1500s, when an unknown printer took a galley of type and scrambled it to make a type specimen book. Lorem Ipsum has been the industry's standard dummy text ever since the 1500s. 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733644" y="2570017"/>
            <a:ext cx="353355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570893" y="4986374"/>
            <a:ext cx="2157046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1"/>
                </a:solidFill>
              </a:rPr>
              <a:t>Lorem Ipsum </a:t>
            </a:r>
          </a:p>
          <a:p>
            <a:pPr>
              <a:spcAft>
                <a:spcPts val="1200"/>
              </a:spcAft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Has been the industry's standard dummy text ever since the 1500s. 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4662385" y="5264861"/>
            <a:ext cx="552252" cy="552250"/>
          </a:xfrm>
          <a:custGeom>
            <a:avLst/>
            <a:gdLst>
              <a:gd name="T0" fmla="*/ 471 w 471"/>
              <a:gd name="T1" fmla="*/ 441 h 471"/>
              <a:gd name="T2" fmla="*/ 447 w 471"/>
              <a:gd name="T3" fmla="*/ 417 h 471"/>
              <a:gd name="T4" fmla="*/ 75 w 471"/>
              <a:gd name="T5" fmla="*/ 417 h 471"/>
              <a:gd name="T6" fmla="*/ 150 w 471"/>
              <a:gd name="T7" fmla="*/ 294 h 471"/>
              <a:gd name="T8" fmla="*/ 156 w 471"/>
              <a:gd name="T9" fmla="*/ 294 h 471"/>
              <a:gd name="T10" fmla="*/ 186 w 471"/>
              <a:gd name="T11" fmla="*/ 282 h 471"/>
              <a:gd name="T12" fmla="*/ 252 w 471"/>
              <a:gd name="T13" fmla="*/ 315 h 471"/>
              <a:gd name="T14" fmla="*/ 252 w 471"/>
              <a:gd name="T15" fmla="*/ 315 h 471"/>
              <a:gd name="T16" fmla="*/ 297 w 471"/>
              <a:gd name="T17" fmla="*/ 360 h 471"/>
              <a:gd name="T18" fmla="*/ 345 w 471"/>
              <a:gd name="T19" fmla="*/ 315 h 471"/>
              <a:gd name="T20" fmla="*/ 333 w 471"/>
              <a:gd name="T21" fmla="*/ 285 h 471"/>
              <a:gd name="T22" fmla="*/ 390 w 471"/>
              <a:gd name="T23" fmla="*/ 165 h 471"/>
              <a:gd name="T24" fmla="*/ 390 w 471"/>
              <a:gd name="T25" fmla="*/ 165 h 471"/>
              <a:gd name="T26" fmla="*/ 438 w 471"/>
              <a:gd name="T27" fmla="*/ 120 h 471"/>
              <a:gd name="T28" fmla="*/ 390 w 471"/>
              <a:gd name="T29" fmla="*/ 75 h 471"/>
              <a:gd name="T30" fmla="*/ 345 w 471"/>
              <a:gd name="T31" fmla="*/ 120 h 471"/>
              <a:gd name="T32" fmla="*/ 357 w 471"/>
              <a:gd name="T33" fmla="*/ 150 h 471"/>
              <a:gd name="T34" fmla="*/ 300 w 471"/>
              <a:gd name="T35" fmla="*/ 270 h 471"/>
              <a:gd name="T36" fmla="*/ 297 w 471"/>
              <a:gd name="T37" fmla="*/ 270 h 471"/>
              <a:gd name="T38" fmla="*/ 270 w 471"/>
              <a:gd name="T39" fmla="*/ 282 h 471"/>
              <a:gd name="T40" fmla="*/ 201 w 471"/>
              <a:gd name="T41" fmla="*/ 249 h 471"/>
              <a:gd name="T42" fmla="*/ 201 w 471"/>
              <a:gd name="T43" fmla="*/ 249 h 471"/>
              <a:gd name="T44" fmla="*/ 156 w 471"/>
              <a:gd name="T45" fmla="*/ 204 h 471"/>
              <a:gd name="T46" fmla="*/ 111 w 471"/>
              <a:gd name="T47" fmla="*/ 249 h 471"/>
              <a:gd name="T48" fmla="*/ 117 w 471"/>
              <a:gd name="T49" fmla="*/ 273 h 471"/>
              <a:gd name="T50" fmla="*/ 51 w 471"/>
              <a:gd name="T51" fmla="*/ 381 h 471"/>
              <a:gd name="T52" fmla="*/ 51 w 471"/>
              <a:gd name="T53" fmla="*/ 21 h 471"/>
              <a:gd name="T54" fmla="*/ 30 w 471"/>
              <a:gd name="T55" fmla="*/ 0 h 471"/>
              <a:gd name="T56" fmla="*/ 27 w 471"/>
              <a:gd name="T57" fmla="*/ 0 h 471"/>
              <a:gd name="T58" fmla="*/ 24 w 471"/>
              <a:gd name="T59" fmla="*/ 0 h 471"/>
              <a:gd name="T60" fmla="*/ 0 w 471"/>
              <a:gd name="T61" fmla="*/ 21 h 471"/>
              <a:gd name="T62" fmla="*/ 0 w 471"/>
              <a:gd name="T63" fmla="*/ 432 h 471"/>
              <a:gd name="T64" fmla="*/ 0 w 471"/>
              <a:gd name="T65" fmla="*/ 447 h 471"/>
              <a:gd name="T66" fmla="*/ 0 w 471"/>
              <a:gd name="T67" fmla="*/ 450 h 471"/>
              <a:gd name="T68" fmla="*/ 0 w 471"/>
              <a:gd name="T69" fmla="*/ 450 h 471"/>
              <a:gd name="T70" fmla="*/ 21 w 471"/>
              <a:gd name="T71" fmla="*/ 471 h 471"/>
              <a:gd name="T72" fmla="*/ 447 w 471"/>
              <a:gd name="T73" fmla="*/ 471 h 471"/>
              <a:gd name="T74" fmla="*/ 471 w 471"/>
              <a:gd name="T75" fmla="*/ 447 h 471"/>
              <a:gd name="T76" fmla="*/ 471 w 471"/>
              <a:gd name="T77" fmla="*/ 444 h 471"/>
              <a:gd name="T78" fmla="*/ 471 w 471"/>
              <a:gd name="T79" fmla="*/ 441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71" h="471">
                <a:moveTo>
                  <a:pt x="471" y="441"/>
                </a:moveTo>
                <a:cubicBezTo>
                  <a:pt x="471" y="429"/>
                  <a:pt x="459" y="417"/>
                  <a:pt x="447" y="417"/>
                </a:cubicBezTo>
                <a:cubicBezTo>
                  <a:pt x="75" y="417"/>
                  <a:pt x="75" y="417"/>
                  <a:pt x="75" y="417"/>
                </a:cubicBezTo>
                <a:cubicBezTo>
                  <a:pt x="150" y="294"/>
                  <a:pt x="150" y="294"/>
                  <a:pt x="150" y="294"/>
                </a:cubicBezTo>
                <a:cubicBezTo>
                  <a:pt x="153" y="294"/>
                  <a:pt x="153" y="294"/>
                  <a:pt x="156" y="294"/>
                </a:cubicBezTo>
                <a:cubicBezTo>
                  <a:pt x="168" y="294"/>
                  <a:pt x="177" y="291"/>
                  <a:pt x="186" y="282"/>
                </a:cubicBezTo>
                <a:cubicBezTo>
                  <a:pt x="252" y="315"/>
                  <a:pt x="252" y="315"/>
                  <a:pt x="252" y="315"/>
                </a:cubicBezTo>
                <a:cubicBezTo>
                  <a:pt x="252" y="315"/>
                  <a:pt x="252" y="315"/>
                  <a:pt x="252" y="315"/>
                </a:cubicBezTo>
                <a:cubicBezTo>
                  <a:pt x="252" y="342"/>
                  <a:pt x="273" y="360"/>
                  <a:pt x="297" y="360"/>
                </a:cubicBezTo>
                <a:cubicBezTo>
                  <a:pt x="324" y="360"/>
                  <a:pt x="345" y="342"/>
                  <a:pt x="345" y="315"/>
                </a:cubicBezTo>
                <a:cubicBezTo>
                  <a:pt x="345" y="306"/>
                  <a:pt x="339" y="294"/>
                  <a:pt x="333" y="285"/>
                </a:cubicBezTo>
                <a:cubicBezTo>
                  <a:pt x="390" y="165"/>
                  <a:pt x="390" y="165"/>
                  <a:pt x="390" y="165"/>
                </a:cubicBezTo>
                <a:cubicBezTo>
                  <a:pt x="390" y="165"/>
                  <a:pt x="390" y="165"/>
                  <a:pt x="390" y="165"/>
                </a:cubicBezTo>
                <a:cubicBezTo>
                  <a:pt x="417" y="165"/>
                  <a:pt x="438" y="144"/>
                  <a:pt x="438" y="120"/>
                </a:cubicBezTo>
                <a:cubicBezTo>
                  <a:pt x="438" y="93"/>
                  <a:pt x="417" y="75"/>
                  <a:pt x="390" y="75"/>
                </a:cubicBezTo>
                <a:cubicBezTo>
                  <a:pt x="366" y="75"/>
                  <a:pt x="345" y="93"/>
                  <a:pt x="345" y="120"/>
                </a:cubicBezTo>
                <a:cubicBezTo>
                  <a:pt x="345" y="132"/>
                  <a:pt x="351" y="141"/>
                  <a:pt x="357" y="150"/>
                </a:cubicBezTo>
                <a:cubicBezTo>
                  <a:pt x="300" y="270"/>
                  <a:pt x="300" y="270"/>
                  <a:pt x="300" y="270"/>
                </a:cubicBezTo>
                <a:cubicBezTo>
                  <a:pt x="300" y="270"/>
                  <a:pt x="300" y="270"/>
                  <a:pt x="297" y="270"/>
                </a:cubicBezTo>
                <a:cubicBezTo>
                  <a:pt x="288" y="270"/>
                  <a:pt x="276" y="273"/>
                  <a:pt x="270" y="282"/>
                </a:cubicBezTo>
                <a:cubicBezTo>
                  <a:pt x="201" y="249"/>
                  <a:pt x="201" y="249"/>
                  <a:pt x="201" y="249"/>
                </a:cubicBezTo>
                <a:cubicBezTo>
                  <a:pt x="201" y="249"/>
                  <a:pt x="201" y="249"/>
                  <a:pt x="201" y="249"/>
                </a:cubicBezTo>
                <a:cubicBezTo>
                  <a:pt x="201" y="222"/>
                  <a:pt x="180" y="204"/>
                  <a:pt x="156" y="204"/>
                </a:cubicBezTo>
                <a:cubicBezTo>
                  <a:pt x="132" y="204"/>
                  <a:pt x="111" y="222"/>
                  <a:pt x="111" y="249"/>
                </a:cubicBezTo>
                <a:cubicBezTo>
                  <a:pt x="111" y="258"/>
                  <a:pt x="114" y="267"/>
                  <a:pt x="117" y="273"/>
                </a:cubicBezTo>
                <a:cubicBezTo>
                  <a:pt x="51" y="381"/>
                  <a:pt x="51" y="381"/>
                  <a:pt x="51" y="381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9"/>
                  <a:pt x="42" y="0"/>
                  <a:pt x="30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47"/>
                  <a:pt x="0" y="447"/>
                  <a:pt x="0" y="447"/>
                </a:cubicBezTo>
                <a:cubicBezTo>
                  <a:pt x="0" y="450"/>
                  <a:pt x="0" y="450"/>
                  <a:pt x="0" y="450"/>
                </a:cubicBezTo>
                <a:cubicBezTo>
                  <a:pt x="0" y="450"/>
                  <a:pt x="0" y="450"/>
                  <a:pt x="0" y="450"/>
                </a:cubicBezTo>
                <a:cubicBezTo>
                  <a:pt x="0" y="462"/>
                  <a:pt x="9" y="471"/>
                  <a:pt x="21" y="471"/>
                </a:cubicBezTo>
                <a:cubicBezTo>
                  <a:pt x="447" y="471"/>
                  <a:pt x="447" y="471"/>
                  <a:pt x="447" y="471"/>
                </a:cubicBezTo>
                <a:cubicBezTo>
                  <a:pt x="459" y="471"/>
                  <a:pt x="471" y="459"/>
                  <a:pt x="471" y="447"/>
                </a:cubicBezTo>
                <a:cubicBezTo>
                  <a:pt x="471" y="447"/>
                  <a:pt x="471" y="447"/>
                  <a:pt x="471" y="444"/>
                </a:cubicBezTo>
                <a:cubicBezTo>
                  <a:pt x="471" y="444"/>
                  <a:pt x="471" y="444"/>
                  <a:pt x="471" y="44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9" name="Freeform 41"/>
          <p:cNvSpPr>
            <a:spLocks noEditPoints="1"/>
          </p:cNvSpPr>
          <p:nvPr/>
        </p:nvSpPr>
        <p:spPr bwMode="auto">
          <a:xfrm>
            <a:off x="8441307" y="5293073"/>
            <a:ext cx="556154" cy="556152"/>
          </a:xfrm>
          <a:custGeom>
            <a:avLst/>
            <a:gdLst>
              <a:gd name="T0" fmla="*/ 237 w 474"/>
              <a:gd name="T1" fmla="*/ 0 h 474"/>
              <a:gd name="T2" fmla="*/ 0 w 474"/>
              <a:gd name="T3" fmla="*/ 237 h 474"/>
              <a:gd name="T4" fmla="*/ 237 w 474"/>
              <a:gd name="T5" fmla="*/ 474 h 474"/>
              <a:gd name="T6" fmla="*/ 474 w 474"/>
              <a:gd name="T7" fmla="*/ 237 h 474"/>
              <a:gd name="T8" fmla="*/ 237 w 474"/>
              <a:gd name="T9" fmla="*/ 0 h 474"/>
              <a:gd name="T10" fmla="*/ 237 w 474"/>
              <a:gd name="T11" fmla="*/ 342 h 474"/>
              <a:gd name="T12" fmla="*/ 132 w 474"/>
              <a:gd name="T13" fmla="*/ 237 h 474"/>
              <a:gd name="T14" fmla="*/ 237 w 474"/>
              <a:gd name="T15" fmla="*/ 132 h 474"/>
              <a:gd name="T16" fmla="*/ 342 w 474"/>
              <a:gd name="T17" fmla="*/ 237 h 474"/>
              <a:gd name="T18" fmla="*/ 237 w 474"/>
              <a:gd name="T19" fmla="*/ 342 h 474"/>
              <a:gd name="T20" fmla="*/ 366 w 474"/>
              <a:gd name="T21" fmla="*/ 237 h 474"/>
              <a:gd name="T22" fmla="*/ 237 w 474"/>
              <a:gd name="T23" fmla="*/ 108 h 474"/>
              <a:gd name="T24" fmla="*/ 237 w 474"/>
              <a:gd name="T25" fmla="*/ 24 h 474"/>
              <a:gd name="T26" fmla="*/ 387 w 474"/>
              <a:gd name="T27" fmla="*/ 87 h 474"/>
              <a:gd name="T28" fmla="*/ 450 w 474"/>
              <a:gd name="T29" fmla="*/ 237 h 474"/>
              <a:gd name="T30" fmla="*/ 366 w 474"/>
              <a:gd name="T31" fmla="*/ 237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74" h="474">
                <a:moveTo>
                  <a:pt x="237" y="0"/>
                </a:moveTo>
                <a:cubicBezTo>
                  <a:pt x="105" y="0"/>
                  <a:pt x="0" y="105"/>
                  <a:pt x="0" y="237"/>
                </a:cubicBezTo>
                <a:cubicBezTo>
                  <a:pt x="0" y="366"/>
                  <a:pt x="105" y="474"/>
                  <a:pt x="237" y="474"/>
                </a:cubicBezTo>
                <a:cubicBezTo>
                  <a:pt x="366" y="474"/>
                  <a:pt x="474" y="366"/>
                  <a:pt x="474" y="237"/>
                </a:cubicBezTo>
                <a:cubicBezTo>
                  <a:pt x="474" y="105"/>
                  <a:pt x="366" y="0"/>
                  <a:pt x="237" y="0"/>
                </a:cubicBezTo>
                <a:close/>
                <a:moveTo>
                  <a:pt x="237" y="342"/>
                </a:moveTo>
                <a:cubicBezTo>
                  <a:pt x="180" y="342"/>
                  <a:pt x="132" y="294"/>
                  <a:pt x="132" y="237"/>
                </a:cubicBezTo>
                <a:cubicBezTo>
                  <a:pt x="132" y="180"/>
                  <a:pt x="180" y="132"/>
                  <a:pt x="237" y="132"/>
                </a:cubicBezTo>
                <a:cubicBezTo>
                  <a:pt x="294" y="132"/>
                  <a:pt x="342" y="180"/>
                  <a:pt x="342" y="237"/>
                </a:cubicBezTo>
                <a:cubicBezTo>
                  <a:pt x="342" y="294"/>
                  <a:pt x="294" y="342"/>
                  <a:pt x="237" y="342"/>
                </a:cubicBezTo>
                <a:close/>
                <a:moveTo>
                  <a:pt x="366" y="237"/>
                </a:moveTo>
                <a:cubicBezTo>
                  <a:pt x="366" y="165"/>
                  <a:pt x="309" y="108"/>
                  <a:pt x="237" y="108"/>
                </a:cubicBezTo>
                <a:cubicBezTo>
                  <a:pt x="237" y="24"/>
                  <a:pt x="237" y="24"/>
                  <a:pt x="237" y="24"/>
                </a:cubicBezTo>
                <a:cubicBezTo>
                  <a:pt x="294" y="24"/>
                  <a:pt x="348" y="45"/>
                  <a:pt x="387" y="87"/>
                </a:cubicBezTo>
                <a:cubicBezTo>
                  <a:pt x="426" y="126"/>
                  <a:pt x="450" y="180"/>
                  <a:pt x="450" y="237"/>
                </a:cubicBezTo>
                <a:lnTo>
                  <a:pt x="366" y="23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0" name="Freeform 46"/>
          <p:cNvSpPr>
            <a:spLocks noEditPoints="1"/>
          </p:cNvSpPr>
          <p:nvPr/>
        </p:nvSpPr>
        <p:spPr bwMode="auto">
          <a:xfrm>
            <a:off x="887559" y="5264859"/>
            <a:ext cx="559082" cy="552252"/>
          </a:xfrm>
          <a:custGeom>
            <a:avLst/>
            <a:gdLst>
              <a:gd name="T0" fmla="*/ 18 w 477"/>
              <a:gd name="T1" fmla="*/ 471 h 471"/>
              <a:gd name="T2" fmla="*/ 6 w 477"/>
              <a:gd name="T3" fmla="*/ 468 h 471"/>
              <a:gd name="T4" fmla="*/ 0 w 477"/>
              <a:gd name="T5" fmla="*/ 456 h 471"/>
              <a:gd name="T6" fmla="*/ 0 w 477"/>
              <a:gd name="T7" fmla="*/ 15 h 471"/>
              <a:gd name="T8" fmla="*/ 6 w 477"/>
              <a:gd name="T9" fmla="*/ 9 h 471"/>
              <a:gd name="T10" fmla="*/ 30 w 477"/>
              <a:gd name="T11" fmla="*/ 9 h 471"/>
              <a:gd name="T12" fmla="*/ 36 w 477"/>
              <a:gd name="T13" fmla="*/ 15 h 471"/>
              <a:gd name="T14" fmla="*/ 36 w 477"/>
              <a:gd name="T15" fmla="*/ 438 h 471"/>
              <a:gd name="T16" fmla="*/ 459 w 477"/>
              <a:gd name="T17" fmla="*/ 438 h 471"/>
              <a:gd name="T18" fmla="*/ 465 w 477"/>
              <a:gd name="T19" fmla="*/ 444 h 471"/>
              <a:gd name="T20" fmla="*/ 465 w 477"/>
              <a:gd name="T21" fmla="*/ 468 h 471"/>
              <a:gd name="T22" fmla="*/ 459 w 477"/>
              <a:gd name="T23" fmla="*/ 471 h 471"/>
              <a:gd name="T24" fmla="*/ 18 w 477"/>
              <a:gd name="T25" fmla="*/ 471 h 471"/>
              <a:gd name="T26" fmla="*/ 63 w 477"/>
              <a:gd name="T27" fmla="*/ 363 h 471"/>
              <a:gd name="T28" fmla="*/ 66 w 477"/>
              <a:gd name="T29" fmla="*/ 393 h 471"/>
              <a:gd name="T30" fmla="*/ 81 w 477"/>
              <a:gd name="T31" fmla="*/ 402 h 471"/>
              <a:gd name="T32" fmla="*/ 111 w 477"/>
              <a:gd name="T33" fmla="*/ 399 h 471"/>
              <a:gd name="T34" fmla="*/ 210 w 477"/>
              <a:gd name="T35" fmla="*/ 270 h 471"/>
              <a:gd name="T36" fmla="*/ 330 w 477"/>
              <a:gd name="T37" fmla="*/ 270 h 471"/>
              <a:gd name="T38" fmla="*/ 345 w 477"/>
              <a:gd name="T39" fmla="*/ 267 h 471"/>
              <a:gd name="T40" fmla="*/ 354 w 477"/>
              <a:gd name="T41" fmla="*/ 255 h 471"/>
              <a:gd name="T42" fmla="*/ 414 w 477"/>
              <a:gd name="T43" fmla="*/ 150 h 471"/>
              <a:gd name="T44" fmla="*/ 417 w 477"/>
              <a:gd name="T45" fmla="*/ 186 h 471"/>
              <a:gd name="T46" fmla="*/ 438 w 477"/>
              <a:gd name="T47" fmla="*/ 204 h 471"/>
              <a:gd name="T48" fmla="*/ 456 w 477"/>
              <a:gd name="T49" fmla="*/ 204 h 471"/>
              <a:gd name="T50" fmla="*/ 477 w 477"/>
              <a:gd name="T51" fmla="*/ 183 h 471"/>
              <a:gd name="T52" fmla="*/ 471 w 477"/>
              <a:gd name="T53" fmla="*/ 0 h 471"/>
              <a:gd name="T54" fmla="*/ 306 w 477"/>
              <a:gd name="T55" fmla="*/ 81 h 471"/>
              <a:gd name="T56" fmla="*/ 297 w 477"/>
              <a:gd name="T57" fmla="*/ 108 h 471"/>
              <a:gd name="T58" fmla="*/ 303 w 477"/>
              <a:gd name="T59" fmla="*/ 126 h 471"/>
              <a:gd name="T60" fmla="*/ 330 w 477"/>
              <a:gd name="T61" fmla="*/ 135 h 471"/>
              <a:gd name="T62" fmla="*/ 363 w 477"/>
              <a:gd name="T63" fmla="*/ 117 h 471"/>
              <a:gd name="T64" fmla="*/ 312 w 477"/>
              <a:gd name="T65" fmla="*/ 210 h 471"/>
              <a:gd name="T66" fmla="*/ 198 w 477"/>
              <a:gd name="T67" fmla="*/ 210 h 471"/>
              <a:gd name="T68" fmla="*/ 183 w 477"/>
              <a:gd name="T69" fmla="*/ 213 h 471"/>
              <a:gd name="T70" fmla="*/ 174 w 477"/>
              <a:gd name="T71" fmla="*/ 222 h 471"/>
              <a:gd name="T72" fmla="*/ 63 w 477"/>
              <a:gd name="T73" fmla="*/ 363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77" h="471">
                <a:moveTo>
                  <a:pt x="18" y="471"/>
                </a:moveTo>
                <a:cubicBezTo>
                  <a:pt x="12" y="471"/>
                  <a:pt x="9" y="471"/>
                  <a:pt x="6" y="468"/>
                </a:cubicBezTo>
                <a:cubicBezTo>
                  <a:pt x="3" y="465"/>
                  <a:pt x="0" y="459"/>
                  <a:pt x="0" y="45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6" y="9"/>
                </a:cubicBezTo>
                <a:cubicBezTo>
                  <a:pt x="15" y="9"/>
                  <a:pt x="21" y="9"/>
                  <a:pt x="30" y="9"/>
                </a:cubicBezTo>
                <a:cubicBezTo>
                  <a:pt x="33" y="9"/>
                  <a:pt x="36" y="12"/>
                  <a:pt x="36" y="15"/>
                </a:cubicBezTo>
                <a:cubicBezTo>
                  <a:pt x="36" y="438"/>
                  <a:pt x="36" y="438"/>
                  <a:pt x="36" y="438"/>
                </a:cubicBezTo>
                <a:cubicBezTo>
                  <a:pt x="459" y="438"/>
                  <a:pt x="459" y="438"/>
                  <a:pt x="459" y="438"/>
                </a:cubicBezTo>
                <a:cubicBezTo>
                  <a:pt x="462" y="438"/>
                  <a:pt x="465" y="441"/>
                  <a:pt x="465" y="444"/>
                </a:cubicBezTo>
                <a:cubicBezTo>
                  <a:pt x="465" y="450"/>
                  <a:pt x="465" y="459"/>
                  <a:pt x="465" y="468"/>
                </a:cubicBezTo>
                <a:cubicBezTo>
                  <a:pt x="465" y="471"/>
                  <a:pt x="462" y="471"/>
                  <a:pt x="459" y="471"/>
                </a:cubicBezTo>
                <a:cubicBezTo>
                  <a:pt x="18" y="471"/>
                  <a:pt x="18" y="471"/>
                  <a:pt x="18" y="471"/>
                </a:cubicBezTo>
                <a:close/>
                <a:moveTo>
                  <a:pt x="63" y="363"/>
                </a:moveTo>
                <a:cubicBezTo>
                  <a:pt x="57" y="372"/>
                  <a:pt x="57" y="384"/>
                  <a:pt x="66" y="393"/>
                </a:cubicBezTo>
                <a:cubicBezTo>
                  <a:pt x="81" y="402"/>
                  <a:pt x="81" y="402"/>
                  <a:pt x="81" y="402"/>
                </a:cubicBezTo>
                <a:cubicBezTo>
                  <a:pt x="90" y="411"/>
                  <a:pt x="105" y="408"/>
                  <a:pt x="111" y="399"/>
                </a:cubicBezTo>
                <a:cubicBezTo>
                  <a:pt x="210" y="270"/>
                  <a:pt x="210" y="270"/>
                  <a:pt x="210" y="270"/>
                </a:cubicBezTo>
                <a:cubicBezTo>
                  <a:pt x="330" y="270"/>
                  <a:pt x="330" y="270"/>
                  <a:pt x="330" y="270"/>
                </a:cubicBezTo>
                <a:cubicBezTo>
                  <a:pt x="336" y="270"/>
                  <a:pt x="339" y="267"/>
                  <a:pt x="345" y="267"/>
                </a:cubicBezTo>
                <a:cubicBezTo>
                  <a:pt x="348" y="264"/>
                  <a:pt x="351" y="261"/>
                  <a:pt x="354" y="255"/>
                </a:cubicBezTo>
                <a:cubicBezTo>
                  <a:pt x="414" y="150"/>
                  <a:pt x="414" y="150"/>
                  <a:pt x="414" y="150"/>
                </a:cubicBezTo>
                <a:cubicBezTo>
                  <a:pt x="417" y="186"/>
                  <a:pt x="417" y="186"/>
                  <a:pt x="417" y="186"/>
                </a:cubicBezTo>
                <a:cubicBezTo>
                  <a:pt x="417" y="198"/>
                  <a:pt x="426" y="207"/>
                  <a:pt x="438" y="204"/>
                </a:cubicBezTo>
                <a:cubicBezTo>
                  <a:pt x="456" y="204"/>
                  <a:pt x="456" y="204"/>
                  <a:pt x="456" y="204"/>
                </a:cubicBezTo>
                <a:cubicBezTo>
                  <a:pt x="468" y="204"/>
                  <a:pt x="477" y="195"/>
                  <a:pt x="477" y="183"/>
                </a:cubicBezTo>
                <a:cubicBezTo>
                  <a:pt x="474" y="123"/>
                  <a:pt x="471" y="60"/>
                  <a:pt x="471" y="0"/>
                </a:cubicBezTo>
                <a:cubicBezTo>
                  <a:pt x="414" y="27"/>
                  <a:pt x="360" y="54"/>
                  <a:pt x="306" y="81"/>
                </a:cubicBezTo>
                <a:cubicBezTo>
                  <a:pt x="294" y="87"/>
                  <a:pt x="291" y="99"/>
                  <a:pt x="297" y="108"/>
                </a:cubicBezTo>
                <a:cubicBezTo>
                  <a:pt x="303" y="126"/>
                  <a:pt x="303" y="126"/>
                  <a:pt x="303" y="126"/>
                </a:cubicBezTo>
                <a:cubicBezTo>
                  <a:pt x="309" y="135"/>
                  <a:pt x="321" y="141"/>
                  <a:pt x="330" y="135"/>
                </a:cubicBezTo>
                <a:cubicBezTo>
                  <a:pt x="363" y="117"/>
                  <a:pt x="363" y="117"/>
                  <a:pt x="363" y="117"/>
                </a:cubicBezTo>
                <a:cubicBezTo>
                  <a:pt x="312" y="210"/>
                  <a:pt x="312" y="210"/>
                  <a:pt x="312" y="210"/>
                </a:cubicBezTo>
                <a:cubicBezTo>
                  <a:pt x="198" y="210"/>
                  <a:pt x="198" y="210"/>
                  <a:pt x="198" y="210"/>
                </a:cubicBezTo>
                <a:cubicBezTo>
                  <a:pt x="192" y="210"/>
                  <a:pt x="189" y="210"/>
                  <a:pt x="183" y="213"/>
                </a:cubicBezTo>
                <a:cubicBezTo>
                  <a:pt x="180" y="216"/>
                  <a:pt x="177" y="219"/>
                  <a:pt x="174" y="222"/>
                </a:cubicBezTo>
                <a:lnTo>
                  <a:pt x="63" y="3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" name="TextBox 40"/>
          <p:cNvSpPr txBox="1"/>
          <p:nvPr/>
        </p:nvSpPr>
        <p:spPr>
          <a:xfrm>
            <a:off x="5345613" y="4986373"/>
            <a:ext cx="2157046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2"/>
                </a:solidFill>
              </a:rPr>
              <a:t>Lorem Ipsum </a:t>
            </a:r>
          </a:p>
          <a:p>
            <a:pPr>
              <a:spcAft>
                <a:spcPts val="1200"/>
              </a:spcAft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Has been the industry's standard dummy text ever since the 1500s. 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26526" y="4986373"/>
            <a:ext cx="2157046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3"/>
                </a:solidFill>
              </a:rPr>
              <a:t>Lorem Ipsum </a:t>
            </a:r>
          </a:p>
          <a:p>
            <a:pPr>
              <a:spcAft>
                <a:spcPts val="1200"/>
              </a:spcAft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Has been the industry's standard dummy text ever since the 1500s. 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2" b="14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7492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:push dir="u"/>
      </p:transition>
    </mc:Choice>
    <mc:Fallback>
      <p:transition spd="slow"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37" grpId="0"/>
      <p:bldP spid="38" grpId="0" animBg="1"/>
      <p:bldP spid="39" grpId="0" animBg="1"/>
      <p:bldP spid="40" grpId="0" animBg="1"/>
      <p:bldP spid="41" grpId="0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8707547" y="4328768"/>
            <a:ext cx="1283825" cy="457445"/>
          </a:xfrm>
          <a:prstGeom prst="roundRect">
            <a:avLst>
              <a:gd name="adj" fmla="val 616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2" name="Rounded Rectangle 31"/>
          <p:cNvSpPr/>
          <p:nvPr/>
        </p:nvSpPr>
        <p:spPr>
          <a:xfrm>
            <a:off x="7404093" y="4328768"/>
            <a:ext cx="1283825" cy="457445"/>
          </a:xfrm>
          <a:prstGeom prst="roundRect">
            <a:avLst>
              <a:gd name="adj" fmla="val 616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1" name="Rounded Rectangle 30"/>
          <p:cNvSpPr/>
          <p:nvPr/>
        </p:nvSpPr>
        <p:spPr>
          <a:xfrm>
            <a:off x="6100639" y="4328768"/>
            <a:ext cx="1283825" cy="457445"/>
          </a:xfrm>
          <a:prstGeom prst="roundRect">
            <a:avLst>
              <a:gd name="adj" fmla="val 616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0" name="Rounded Rectangle 29"/>
          <p:cNvSpPr/>
          <p:nvPr/>
        </p:nvSpPr>
        <p:spPr>
          <a:xfrm>
            <a:off x="4797185" y="4328768"/>
            <a:ext cx="1283825" cy="457445"/>
          </a:xfrm>
          <a:prstGeom prst="roundRect">
            <a:avLst>
              <a:gd name="adj" fmla="val 616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Rounded Rectangle 27"/>
          <p:cNvSpPr/>
          <p:nvPr/>
        </p:nvSpPr>
        <p:spPr>
          <a:xfrm>
            <a:off x="3493730" y="4328768"/>
            <a:ext cx="1283825" cy="457445"/>
          </a:xfrm>
          <a:prstGeom prst="roundRect">
            <a:avLst>
              <a:gd name="adj" fmla="val 616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TextBox 7"/>
          <p:cNvSpPr txBox="1"/>
          <p:nvPr/>
        </p:nvSpPr>
        <p:spPr>
          <a:xfrm>
            <a:off x="652653" y="1423010"/>
            <a:ext cx="361454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 dirty="0"/>
              <a:t>LINE CHART</a:t>
            </a:r>
            <a:endParaRPr lang="uk-U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52652" y="1692575"/>
            <a:ext cx="361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Chart Title</a:t>
            </a:r>
            <a:endParaRPr lang="uk-UA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190276" y="4328768"/>
            <a:ext cx="1283825" cy="457445"/>
          </a:xfrm>
          <a:prstGeom prst="roundRect">
            <a:avLst>
              <a:gd name="adj" fmla="val 6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Rounded Rectangular Callout 6"/>
          <p:cNvSpPr/>
          <p:nvPr/>
        </p:nvSpPr>
        <p:spPr>
          <a:xfrm>
            <a:off x="1572243" y="3377827"/>
            <a:ext cx="1481959" cy="639743"/>
          </a:xfrm>
          <a:prstGeom prst="wedgeRoundRectCallout">
            <a:avLst>
              <a:gd name="adj1" fmla="val -3812"/>
              <a:gd name="adj2" fmla="val 70398"/>
              <a:gd name="adj3" fmla="val 16667"/>
            </a:avLst>
          </a:prstGeom>
          <a:pattFill prst="dkUpDiag">
            <a:fgClr>
              <a:schemeClr val="accent1"/>
            </a:fgClr>
            <a:bgClr>
              <a:schemeClr val="accent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5" name="TextBox 34"/>
          <p:cNvSpPr txBox="1"/>
          <p:nvPr/>
        </p:nvSpPr>
        <p:spPr>
          <a:xfrm>
            <a:off x="1614283" y="3415068"/>
            <a:ext cx="1387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FF"/>
                </a:solidFill>
              </a:rPr>
              <a:t>17%</a:t>
            </a:r>
            <a:endParaRPr lang="uk-UA" sz="2800" b="1" dirty="0">
              <a:solidFill>
                <a:srgbClr val="FFFFFF"/>
              </a:solidFill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3348149" y="2863568"/>
            <a:ext cx="1481959" cy="639743"/>
          </a:xfrm>
          <a:prstGeom prst="wedgeRoundRectCallout">
            <a:avLst>
              <a:gd name="adj1" fmla="val 1862"/>
              <a:gd name="adj2" fmla="val 80255"/>
              <a:gd name="adj3" fmla="val 16667"/>
            </a:avLst>
          </a:prstGeom>
          <a:pattFill prst="dkUp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7" name="TextBox 36"/>
          <p:cNvSpPr txBox="1"/>
          <p:nvPr/>
        </p:nvSpPr>
        <p:spPr>
          <a:xfrm>
            <a:off x="3390189" y="2900809"/>
            <a:ext cx="1387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FF"/>
                </a:solidFill>
              </a:rPr>
              <a:t>21%</a:t>
            </a:r>
            <a:endParaRPr lang="uk-UA" sz="2800" b="1" dirty="0">
              <a:solidFill>
                <a:srgbClr val="FFFFFF"/>
              </a:solidFill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4777556" y="3694002"/>
            <a:ext cx="988316" cy="426644"/>
          </a:xfrm>
          <a:prstGeom prst="wedgeRoundRectCallout">
            <a:avLst>
              <a:gd name="adj1" fmla="val -3812"/>
              <a:gd name="adj2" fmla="val 70398"/>
              <a:gd name="adj3" fmla="val 16667"/>
            </a:avLst>
          </a:prstGeom>
          <a:pattFill prst="dkUpDiag">
            <a:fgClr>
              <a:schemeClr val="accent3"/>
            </a:fgClr>
            <a:bgClr>
              <a:schemeClr val="accent3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/>
          </a:p>
        </p:txBody>
      </p:sp>
      <p:sp>
        <p:nvSpPr>
          <p:cNvPr id="39" name="TextBox 38"/>
          <p:cNvSpPr txBox="1"/>
          <p:nvPr/>
        </p:nvSpPr>
        <p:spPr>
          <a:xfrm>
            <a:off x="4809098" y="3711433"/>
            <a:ext cx="925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7%</a:t>
            </a:r>
            <a:endParaRPr lang="uk-UA" sz="2000" b="1" dirty="0">
              <a:solidFill>
                <a:srgbClr val="FFFFFF"/>
              </a:solidFill>
            </a:endParaRPr>
          </a:p>
        </p:txBody>
      </p:sp>
      <p:sp>
        <p:nvSpPr>
          <p:cNvPr id="40" name="Rounded Rectangular Callout 39"/>
          <p:cNvSpPr/>
          <p:nvPr/>
        </p:nvSpPr>
        <p:spPr>
          <a:xfrm>
            <a:off x="6164236" y="2547895"/>
            <a:ext cx="1481959" cy="1071601"/>
          </a:xfrm>
          <a:prstGeom prst="wedgeRoundRectCallout">
            <a:avLst>
              <a:gd name="adj1" fmla="val 444"/>
              <a:gd name="adj2" fmla="val 72409"/>
              <a:gd name="adj3" fmla="val 16667"/>
            </a:avLst>
          </a:prstGeom>
          <a:pattFill prst="dkUpDiag">
            <a:fgClr>
              <a:schemeClr val="accent4"/>
            </a:fgClr>
            <a:bgClr>
              <a:schemeClr val="accent4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1" name="TextBox 40"/>
          <p:cNvSpPr txBox="1"/>
          <p:nvPr/>
        </p:nvSpPr>
        <p:spPr>
          <a:xfrm>
            <a:off x="6206276" y="2558405"/>
            <a:ext cx="1387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FF"/>
                </a:solidFill>
              </a:rPr>
              <a:t>33%</a:t>
            </a:r>
            <a:endParaRPr lang="uk-UA" sz="2800" b="1" dirty="0">
              <a:solidFill>
                <a:srgbClr val="FFFF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16445" y="3061583"/>
            <a:ext cx="1390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Lorem Ipsum has been text.</a:t>
            </a:r>
            <a:endParaRPr lang="uk-UA" sz="12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43" name="Rounded Rectangular Callout 42"/>
          <p:cNvSpPr/>
          <p:nvPr/>
        </p:nvSpPr>
        <p:spPr>
          <a:xfrm>
            <a:off x="7760428" y="3371639"/>
            <a:ext cx="1481959" cy="639743"/>
          </a:xfrm>
          <a:prstGeom prst="wedgeRoundRectCallout">
            <a:avLst>
              <a:gd name="adj1" fmla="val 1862"/>
              <a:gd name="adj2" fmla="val 80255"/>
              <a:gd name="adj3" fmla="val 16667"/>
            </a:avLst>
          </a:prstGeom>
          <a:pattFill prst="dkUp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4" name="TextBox 43"/>
          <p:cNvSpPr txBox="1"/>
          <p:nvPr/>
        </p:nvSpPr>
        <p:spPr>
          <a:xfrm>
            <a:off x="7802468" y="3408880"/>
            <a:ext cx="1387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FF"/>
                </a:solidFill>
              </a:rPr>
              <a:t>21%</a:t>
            </a:r>
            <a:endParaRPr lang="uk-UA" sz="2800" b="1" dirty="0">
              <a:solidFill>
                <a:srgbClr val="FFFFFF"/>
              </a:solidFill>
            </a:endParaRPr>
          </a:p>
        </p:txBody>
      </p:sp>
      <p:sp>
        <p:nvSpPr>
          <p:cNvPr id="45" name="Rounded Rectangular Callout 44"/>
          <p:cNvSpPr/>
          <p:nvPr/>
        </p:nvSpPr>
        <p:spPr>
          <a:xfrm>
            <a:off x="9842857" y="2922695"/>
            <a:ext cx="1481959" cy="1071601"/>
          </a:xfrm>
          <a:prstGeom prst="wedgeRoundRectCallout">
            <a:avLst>
              <a:gd name="adj1" fmla="val -38563"/>
              <a:gd name="adj2" fmla="val 69467"/>
              <a:gd name="adj3" fmla="val 16667"/>
            </a:avLst>
          </a:prstGeom>
          <a:pattFill prst="dkUpDiag">
            <a:fgClr>
              <a:schemeClr val="accent6"/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6" name="TextBox 45"/>
          <p:cNvSpPr txBox="1"/>
          <p:nvPr/>
        </p:nvSpPr>
        <p:spPr>
          <a:xfrm>
            <a:off x="9884897" y="2933205"/>
            <a:ext cx="1387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FF"/>
                </a:solidFill>
              </a:rPr>
              <a:t>36%</a:t>
            </a:r>
            <a:endParaRPr lang="uk-UA" sz="2800" b="1" dirty="0">
              <a:solidFill>
                <a:srgbClr val="FFFF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895066" y="3436383"/>
            <a:ext cx="1390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Lorem Ipsum has been text.</a:t>
            </a:r>
            <a:endParaRPr lang="uk-UA" sz="12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190276" y="4906059"/>
            <a:ext cx="1283825" cy="830997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standard dummy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493729" y="4906059"/>
            <a:ext cx="1283825" cy="830997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standard dummy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797182" y="4906059"/>
            <a:ext cx="1283825" cy="830997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standard dummy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00639" y="4906059"/>
            <a:ext cx="1283825" cy="830997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standard dummy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404090" y="4906059"/>
            <a:ext cx="1283825" cy="830997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standard dummy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707547" y="4906059"/>
            <a:ext cx="1283825" cy="830997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standard dummy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55" name="Freeform 46"/>
          <p:cNvSpPr>
            <a:spLocks noEditPoints="1"/>
          </p:cNvSpPr>
          <p:nvPr/>
        </p:nvSpPr>
        <p:spPr bwMode="auto">
          <a:xfrm>
            <a:off x="696024" y="691585"/>
            <a:ext cx="554594" cy="547819"/>
          </a:xfrm>
          <a:custGeom>
            <a:avLst/>
            <a:gdLst>
              <a:gd name="T0" fmla="*/ 18 w 477"/>
              <a:gd name="T1" fmla="*/ 471 h 471"/>
              <a:gd name="T2" fmla="*/ 6 w 477"/>
              <a:gd name="T3" fmla="*/ 468 h 471"/>
              <a:gd name="T4" fmla="*/ 0 w 477"/>
              <a:gd name="T5" fmla="*/ 456 h 471"/>
              <a:gd name="T6" fmla="*/ 0 w 477"/>
              <a:gd name="T7" fmla="*/ 15 h 471"/>
              <a:gd name="T8" fmla="*/ 6 w 477"/>
              <a:gd name="T9" fmla="*/ 9 h 471"/>
              <a:gd name="T10" fmla="*/ 30 w 477"/>
              <a:gd name="T11" fmla="*/ 9 h 471"/>
              <a:gd name="T12" fmla="*/ 36 w 477"/>
              <a:gd name="T13" fmla="*/ 15 h 471"/>
              <a:gd name="T14" fmla="*/ 36 w 477"/>
              <a:gd name="T15" fmla="*/ 438 h 471"/>
              <a:gd name="T16" fmla="*/ 459 w 477"/>
              <a:gd name="T17" fmla="*/ 438 h 471"/>
              <a:gd name="T18" fmla="*/ 465 w 477"/>
              <a:gd name="T19" fmla="*/ 444 h 471"/>
              <a:gd name="T20" fmla="*/ 465 w 477"/>
              <a:gd name="T21" fmla="*/ 468 h 471"/>
              <a:gd name="T22" fmla="*/ 459 w 477"/>
              <a:gd name="T23" fmla="*/ 471 h 471"/>
              <a:gd name="T24" fmla="*/ 18 w 477"/>
              <a:gd name="T25" fmla="*/ 471 h 471"/>
              <a:gd name="T26" fmla="*/ 63 w 477"/>
              <a:gd name="T27" fmla="*/ 363 h 471"/>
              <a:gd name="T28" fmla="*/ 66 w 477"/>
              <a:gd name="T29" fmla="*/ 393 h 471"/>
              <a:gd name="T30" fmla="*/ 81 w 477"/>
              <a:gd name="T31" fmla="*/ 402 h 471"/>
              <a:gd name="T32" fmla="*/ 111 w 477"/>
              <a:gd name="T33" fmla="*/ 399 h 471"/>
              <a:gd name="T34" fmla="*/ 210 w 477"/>
              <a:gd name="T35" fmla="*/ 270 h 471"/>
              <a:gd name="T36" fmla="*/ 330 w 477"/>
              <a:gd name="T37" fmla="*/ 270 h 471"/>
              <a:gd name="T38" fmla="*/ 345 w 477"/>
              <a:gd name="T39" fmla="*/ 267 h 471"/>
              <a:gd name="T40" fmla="*/ 354 w 477"/>
              <a:gd name="T41" fmla="*/ 255 h 471"/>
              <a:gd name="T42" fmla="*/ 414 w 477"/>
              <a:gd name="T43" fmla="*/ 150 h 471"/>
              <a:gd name="T44" fmla="*/ 417 w 477"/>
              <a:gd name="T45" fmla="*/ 186 h 471"/>
              <a:gd name="T46" fmla="*/ 438 w 477"/>
              <a:gd name="T47" fmla="*/ 204 h 471"/>
              <a:gd name="T48" fmla="*/ 456 w 477"/>
              <a:gd name="T49" fmla="*/ 204 h 471"/>
              <a:gd name="T50" fmla="*/ 477 w 477"/>
              <a:gd name="T51" fmla="*/ 183 h 471"/>
              <a:gd name="T52" fmla="*/ 471 w 477"/>
              <a:gd name="T53" fmla="*/ 0 h 471"/>
              <a:gd name="T54" fmla="*/ 306 w 477"/>
              <a:gd name="T55" fmla="*/ 81 h 471"/>
              <a:gd name="T56" fmla="*/ 297 w 477"/>
              <a:gd name="T57" fmla="*/ 108 h 471"/>
              <a:gd name="T58" fmla="*/ 303 w 477"/>
              <a:gd name="T59" fmla="*/ 126 h 471"/>
              <a:gd name="T60" fmla="*/ 330 w 477"/>
              <a:gd name="T61" fmla="*/ 135 h 471"/>
              <a:gd name="T62" fmla="*/ 363 w 477"/>
              <a:gd name="T63" fmla="*/ 117 h 471"/>
              <a:gd name="T64" fmla="*/ 312 w 477"/>
              <a:gd name="T65" fmla="*/ 210 h 471"/>
              <a:gd name="T66" fmla="*/ 198 w 477"/>
              <a:gd name="T67" fmla="*/ 210 h 471"/>
              <a:gd name="T68" fmla="*/ 183 w 477"/>
              <a:gd name="T69" fmla="*/ 213 h 471"/>
              <a:gd name="T70" fmla="*/ 174 w 477"/>
              <a:gd name="T71" fmla="*/ 222 h 471"/>
              <a:gd name="T72" fmla="*/ 63 w 477"/>
              <a:gd name="T73" fmla="*/ 363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77" h="471">
                <a:moveTo>
                  <a:pt x="18" y="471"/>
                </a:moveTo>
                <a:cubicBezTo>
                  <a:pt x="12" y="471"/>
                  <a:pt x="9" y="471"/>
                  <a:pt x="6" y="468"/>
                </a:cubicBezTo>
                <a:cubicBezTo>
                  <a:pt x="3" y="465"/>
                  <a:pt x="0" y="459"/>
                  <a:pt x="0" y="45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6" y="9"/>
                </a:cubicBezTo>
                <a:cubicBezTo>
                  <a:pt x="15" y="9"/>
                  <a:pt x="21" y="9"/>
                  <a:pt x="30" y="9"/>
                </a:cubicBezTo>
                <a:cubicBezTo>
                  <a:pt x="33" y="9"/>
                  <a:pt x="36" y="12"/>
                  <a:pt x="36" y="15"/>
                </a:cubicBezTo>
                <a:cubicBezTo>
                  <a:pt x="36" y="438"/>
                  <a:pt x="36" y="438"/>
                  <a:pt x="36" y="438"/>
                </a:cubicBezTo>
                <a:cubicBezTo>
                  <a:pt x="459" y="438"/>
                  <a:pt x="459" y="438"/>
                  <a:pt x="459" y="438"/>
                </a:cubicBezTo>
                <a:cubicBezTo>
                  <a:pt x="462" y="438"/>
                  <a:pt x="465" y="441"/>
                  <a:pt x="465" y="444"/>
                </a:cubicBezTo>
                <a:cubicBezTo>
                  <a:pt x="465" y="450"/>
                  <a:pt x="465" y="459"/>
                  <a:pt x="465" y="468"/>
                </a:cubicBezTo>
                <a:cubicBezTo>
                  <a:pt x="465" y="471"/>
                  <a:pt x="462" y="471"/>
                  <a:pt x="459" y="471"/>
                </a:cubicBezTo>
                <a:cubicBezTo>
                  <a:pt x="18" y="471"/>
                  <a:pt x="18" y="471"/>
                  <a:pt x="18" y="471"/>
                </a:cubicBezTo>
                <a:close/>
                <a:moveTo>
                  <a:pt x="63" y="363"/>
                </a:moveTo>
                <a:cubicBezTo>
                  <a:pt x="57" y="372"/>
                  <a:pt x="57" y="384"/>
                  <a:pt x="66" y="393"/>
                </a:cubicBezTo>
                <a:cubicBezTo>
                  <a:pt x="81" y="402"/>
                  <a:pt x="81" y="402"/>
                  <a:pt x="81" y="402"/>
                </a:cubicBezTo>
                <a:cubicBezTo>
                  <a:pt x="90" y="411"/>
                  <a:pt x="105" y="408"/>
                  <a:pt x="111" y="399"/>
                </a:cubicBezTo>
                <a:cubicBezTo>
                  <a:pt x="210" y="270"/>
                  <a:pt x="210" y="270"/>
                  <a:pt x="210" y="270"/>
                </a:cubicBezTo>
                <a:cubicBezTo>
                  <a:pt x="330" y="270"/>
                  <a:pt x="330" y="270"/>
                  <a:pt x="330" y="270"/>
                </a:cubicBezTo>
                <a:cubicBezTo>
                  <a:pt x="336" y="270"/>
                  <a:pt x="339" y="267"/>
                  <a:pt x="345" y="267"/>
                </a:cubicBezTo>
                <a:cubicBezTo>
                  <a:pt x="348" y="264"/>
                  <a:pt x="351" y="261"/>
                  <a:pt x="354" y="255"/>
                </a:cubicBezTo>
                <a:cubicBezTo>
                  <a:pt x="414" y="150"/>
                  <a:pt x="414" y="150"/>
                  <a:pt x="414" y="150"/>
                </a:cubicBezTo>
                <a:cubicBezTo>
                  <a:pt x="417" y="186"/>
                  <a:pt x="417" y="186"/>
                  <a:pt x="417" y="186"/>
                </a:cubicBezTo>
                <a:cubicBezTo>
                  <a:pt x="417" y="198"/>
                  <a:pt x="426" y="207"/>
                  <a:pt x="438" y="204"/>
                </a:cubicBezTo>
                <a:cubicBezTo>
                  <a:pt x="456" y="204"/>
                  <a:pt x="456" y="204"/>
                  <a:pt x="456" y="204"/>
                </a:cubicBezTo>
                <a:cubicBezTo>
                  <a:pt x="468" y="204"/>
                  <a:pt x="477" y="195"/>
                  <a:pt x="477" y="183"/>
                </a:cubicBezTo>
                <a:cubicBezTo>
                  <a:pt x="474" y="123"/>
                  <a:pt x="471" y="60"/>
                  <a:pt x="471" y="0"/>
                </a:cubicBezTo>
                <a:cubicBezTo>
                  <a:pt x="414" y="27"/>
                  <a:pt x="360" y="54"/>
                  <a:pt x="306" y="81"/>
                </a:cubicBezTo>
                <a:cubicBezTo>
                  <a:pt x="294" y="87"/>
                  <a:pt x="291" y="99"/>
                  <a:pt x="297" y="108"/>
                </a:cubicBezTo>
                <a:cubicBezTo>
                  <a:pt x="303" y="126"/>
                  <a:pt x="303" y="126"/>
                  <a:pt x="303" y="126"/>
                </a:cubicBezTo>
                <a:cubicBezTo>
                  <a:pt x="309" y="135"/>
                  <a:pt x="321" y="141"/>
                  <a:pt x="330" y="135"/>
                </a:cubicBezTo>
                <a:cubicBezTo>
                  <a:pt x="363" y="117"/>
                  <a:pt x="363" y="117"/>
                  <a:pt x="363" y="117"/>
                </a:cubicBezTo>
                <a:cubicBezTo>
                  <a:pt x="312" y="210"/>
                  <a:pt x="312" y="210"/>
                  <a:pt x="312" y="210"/>
                </a:cubicBezTo>
                <a:cubicBezTo>
                  <a:pt x="198" y="210"/>
                  <a:pt x="198" y="210"/>
                  <a:pt x="198" y="210"/>
                </a:cubicBezTo>
                <a:cubicBezTo>
                  <a:pt x="192" y="210"/>
                  <a:pt x="189" y="210"/>
                  <a:pt x="183" y="213"/>
                </a:cubicBezTo>
                <a:cubicBezTo>
                  <a:pt x="180" y="216"/>
                  <a:pt x="177" y="219"/>
                  <a:pt x="174" y="222"/>
                </a:cubicBezTo>
                <a:lnTo>
                  <a:pt x="63" y="363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9444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:push dir="u"/>
      </p:transition>
    </mc:Choice>
    <mc:Fallback>
      <p:transition spd="slow"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8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9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9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75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250"/>
                            </p:stCondLst>
                            <p:childTnLst>
                              <p:par>
                                <p:cTn id="8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750"/>
                            </p:stCondLst>
                            <p:childTnLst>
                              <p:par>
                                <p:cTn id="9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250"/>
                            </p:stCondLst>
                            <p:childTnLst>
                              <p:par>
                                <p:cTn id="10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850"/>
                            </p:stCondLst>
                            <p:childTnLst>
                              <p:par>
                                <p:cTn id="1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350"/>
                            </p:stCondLst>
                            <p:childTnLst>
                              <p:par>
                                <p:cTn id="1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6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2" grpId="0" animBg="1"/>
      <p:bldP spid="31" grpId="0" animBg="1"/>
      <p:bldP spid="30" grpId="0" animBg="1"/>
      <p:bldP spid="28" grpId="0" animBg="1"/>
      <p:bldP spid="8" grpId="0"/>
      <p:bldP spid="9" grpId="0"/>
      <p:bldP spid="2" grpId="0" animBg="1"/>
      <p:bldP spid="7" grpId="0" animBg="1"/>
      <p:bldP spid="35" grpId="0"/>
      <p:bldP spid="36" grpId="0" animBg="1"/>
      <p:bldP spid="37" grpId="0"/>
      <p:bldP spid="38" grpId="0" animBg="1"/>
      <p:bldP spid="39" grpId="0"/>
      <p:bldP spid="40" grpId="0" animBg="1"/>
      <p:bldP spid="41" grpId="0"/>
      <p:bldP spid="42" grpId="0"/>
      <p:bldP spid="43" grpId="0" animBg="1"/>
      <p:bldP spid="44" grpId="0"/>
      <p:bldP spid="45" grpId="0" animBg="1"/>
      <p:bldP spid="46" grpId="0"/>
      <p:bldP spid="47" grpId="0"/>
      <p:bldP spid="48" grpId="0"/>
      <p:bldP spid="50" grpId="0"/>
      <p:bldP spid="51" grpId="0"/>
      <p:bldP spid="52" grpId="0"/>
      <p:bldP spid="53" grpId="0"/>
      <p:bldP spid="54" grpId="0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0"/>
            <a:ext cx="5049672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TextBox 7"/>
          <p:cNvSpPr txBox="1"/>
          <p:nvPr/>
        </p:nvSpPr>
        <p:spPr>
          <a:xfrm>
            <a:off x="652653" y="1423010"/>
            <a:ext cx="361454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ANALYSIS</a:t>
            </a:r>
            <a:endParaRPr lang="uk-UA" sz="16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2652" y="1692575"/>
            <a:ext cx="361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Chart Title</a:t>
            </a:r>
            <a:endParaRPr lang="uk-UA" sz="3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2652" y="2844224"/>
            <a:ext cx="36145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</a:rPr>
              <a:t>Lorem Ipsum has been the industry's standard dummy text ever since the 1500s, when an unknown printer took a galley of type and scrambled it to make a type specimen book. </a:t>
            </a:r>
            <a:endParaRPr lang="uk-UA" sz="140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733644" y="2570017"/>
            <a:ext cx="3533555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eform 46"/>
          <p:cNvSpPr>
            <a:spLocks noEditPoints="1"/>
          </p:cNvSpPr>
          <p:nvPr/>
        </p:nvSpPr>
        <p:spPr bwMode="auto">
          <a:xfrm>
            <a:off x="696024" y="691585"/>
            <a:ext cx="554594" cy="547819"/>
          </a:xfrm>
          <a:custGeom>
            <a:avLst/>
            <a:gdLst>
              <a:gd name="T0" fmla="*/ 18 w 477"/>
              <a:gd name="T1" fmla="*/ 471 h 471"/>
              <a:gd name="T2" fmla="*/ 6 w 477"/>
              <a:gd name="T3" fmla="*/ 468 h 471"/>
              <a:gd name="T4" fmla="*/ 0 w 477"/>
              <a:gd name="T5" fmla="*/ 456 h 471"/>
              <a:gd name="T6" fmla="*/ 0 w 477"/>
              <a:gd name="T7" fmla="*/ 15 h 471"/>
              <a:gd name="T8" fmla="*/ 6 w 477"/>
              <a:gd name="T9" fmla="*/ 9 h 471"/>
              <a:gd name="T10" fmla="*/ 30 w 477"/>
              <a:gd name="T11" fmla="*/ 9 h 471"/>
              <a:gd name="T12" fmla="*/ 36 w 477"/>
              <a:gd name="T13" fmla="*/ 15 h 471"/>
              <a:gd name="T14" fmla="*/ 36 w 477"/>
              <a:gd name="T15" fmla="*/ 438 h 471"/>
              <a:gd name="T16" fmla="*/ 459 w 477"/>
              <a:gd name="T17" fmla="*/ 438 h 471"/>
              <a:gd name="T18" fmla="*/ 465 w 477"/>
              <a:gd name="T19" fmla="*/ 444 h 471"/>
              <a:gd name="T20" fmla="*/ 465 w 477"/>
              <a:gd name="T21" fmla="*/ 468 h 471"/>
              <a:gd name="T22" fmla="*/ 459 w 477"/>
              <a:gd name="T23" fmla="*/ 471 h 471"/>
              <a:gd name="T24" fmla="*/ 18 w 477"/>
              <a:gd name="T25" fmla="*/ 471 h 471"/>
              <a:gd name="T26" fmla="*/ 63 w 477"/>
              <a:gd name="T27" fmla="*/ 363 h 471"/>
              <a:gd name="T28" fmla="*/ 66 w 477"/>
              <a:gd name="T29" fmla="*/ 393 h 471"/>
              <a:gd name="T30" fmla="*/ 81 w 477"/>
              <a:gd name="T31" fmla="*/ 402 h 471"/>
              <a:gd name="T32" fmla="*/ 111 w 477"/>
              <a:gd name="T33" fmla="*/ 399 h 471"/>
              <a:gd name="T34" fmla="*/ 210 w 477"/>
              <a:gd name="T35" fmla="*/ 270 h 471"/>
              <a:gd name="T36" fmla="*/ 330 w 477"/>
              <a:gd name="T37" fmla="*/ 270 h 471"/>
              <a:gd name="T38" fmla="*/ 345 w 477"/>
              <a:gd name="T39" fmla="*/ 267 h 471"/>
              <a:gd name="T40" fmla="*/ 354 w 477"/>
              <a:gd name="T41" fmla="*/ 255 h 471"/>
              <a:gd name="T42" fmla="*/ 414 w 477"/>
              <a:gd name="T43" fmla="*/ 150 h 471"/>
              <a:gd name="T44" fmla="*/ 417 w 477"/>
              <a:gd name="T45" fmla="*/ 186 h 471"/>
              <a:gd name="T46" fmla="*/ 438 w 477"/>
              <a:gd name="T47" fmla="*/ 204 h 471"/>
              <a:gd name="T48" fmla="*/ 456 w 477"/>
              <a:gd name="T49" fmla="*/ 204 h 471"/>
              <a:gd name="T50" fmla="*/ 477 w 477"/>
              <a:gd name="T51" fmla="*/ 183 h 471"/>
              <a:gd name="T52" fmla="*/ 471 w 477"/>
              <a:gd name="T53" fmla="*/ 0 h 471"/>
              <a:gd name="T54" fmla="*/ 306 w 477"/>
              <a:gd name="T55" fmla="*/ 81 h 471"/>
              <a:gd name="T56" fmla="*/ 297 w 477"/>
              <a:gd name="T57" fmla="*/ 108 h 471"/>
              <a:gd name="T58" fmla="*/ 303 w 477"/>
              <a:gd name="T59" fmla="*/ 126 h 471"/>
              <a:gd name="T60" fmla="*/ 330 w 477"/>
              <a:gd name="T61" fmla="*/ 135 h 471"/>
              <a:gd name="T62" fmla="*/ 363 w 477"/>
              <a:gd name="T63" fmla="*/ 117 h 471"/>
              <a:gd name="T64" fmla="*/ 312 w 477"/>
              <a:gd name="T65" fmla="*/ 210 h 471"/>
              <a:gd name="T66" fmla="*/ 198 w 477"/>
              <a:gd name="T67" fmla="*/ 210 h 471"/>
              <a:gd name="T68" fmla="*/ 183 w 477"/>
              <a:gd name="T69" fmla="*/ 213 h 471"/>
              <a:gd name="T70" fmla="*/ 174 w 477"/>
              <a:gd name="T71" fmla="*/ 222 h 471"/>
              <a:gd name="T72" fmla="*/ 63 w 477"/>
              <a:gd name="T73" fmla="*/ 363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77" h="471">
                <a:moveTo>
                  <a:pt x="18" y="471"/>
                </a:moveTo>
                <a:cubicBezTo>
                  <a:pt x="12" y="471"/>
                  <a:pt x="9" y="471"/>
                  <a:pt x="6" y="468"/>
                </a:cubicBezTo>
                <a:cubicBezTo>
                  <a:pt x="3" y="465"/>
                  <a:pt x="0" y="459"/>
                  <a:pt x="0" y="45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6" y="9"/>
                </a:cubicBezTo>
                <a:cubicBezTo>
                  <a:pt x="15" y="9"/>
                  <a:pt x="21" y="9"/>
                  <a:pt x="30" y="9"/>
                </a:cubicBezTo>
                <a:cubicBezTo>
                  <a:pt x="33" y="9"/>
                  <a:pt x="36" y="12"/>
                  <a:pt x="36" y="15"/>
                </a:cubicBezTo>
                <a:cubicBezTo>
                  <a:pt x="36" y="438"/>
                  <a:pt x="36" y="438"/>
                  <a:pt x="36" y="438"/>
                </a:cubicBezTo>
                <a:cubicBezTo>
                  <a:pt x="459" y="438"/>
                  <a:pt x="459" y="438"/>
                  <a:pt x="459" y="438"/>
                </a:cubicBezTo>
                <a:cubicBezTo>
                  <a:pt x="462" y="438"/>
                  <a:pt x="465" y="441"/>
                  <a:pt x="465" y="444"/>
                </a:cubicBezTo>
                <a:cubicBezTo>
                  <a:pt x="465" y="450"/>
                  <a:pt x="465" y="459"/>
                  <a:pt x="465" y="468"/>
                </a:cubicBezTo>
                <a:cubicBezTo>
                  <a:pt x="465" y="471"/>
                  <a:pt x="462" y="471"/>
                  <a:pt x="459" y="471"/>
                </a:cubicBezTo>
                <a:cubicBezTo>
                  <a:pt x="18" y="471"/>
                  <a:pt x="18" y="471"/>
                  <a:pt x="18" y="471"/>
                </a:cubicBezTo>
                <a:close/>
                <a:moveTo>
                  <a:pt x="63" y="363"/>
                </a:moveTo>
                <a:cubicBezTo>
                  <a:pt x="57" y="372"/>
                  <a:pt x="57" y="384"/>
                  <a:pt x="66" y="393"/>
                </a:cubicBezTo>
                <a:cubicBezTo>
                  <a:pt x="81" y="402"/>
                  <a:pt x="81" y="402"/>
                  <a:pt x="81" y="402"/>
                </a:cubicBezTo>
                <a:cubicBezTo>
                  <a:pt x="90" y="411"/>
                  <a:pt x="105" y="408"/>
                  <a:pt x="111" y="399"/>
                </a:cubicBezTo>
                <a:cubicBezTo>
                  <a:pt x="210" y="270"/>
                  <a:pt x="210" y="270"/>
                  <a:pt x="210" y="270"/>
                </a:cubicBezTo>
                <a:cubicBezTo>
                  <a:pt x="330" y="270"/>
                  <a:pt x="330" y="270"/>
                  <a:pt x="330" y="270"/>
                </a:cubicBezTo>
                <a:cubicBezTo>
                  <a:pt x="336" y="270"/>
                  <a:pt x="339" y="267"/>
                  <a:pt x="345" y="267"/>
                </a:cubicBezTo>
                <a:cubicBezTo>
                  <a:pt x="348" y="264"/>
                  <a:pt x="351" y="261"/>
                  <a:pt x="354" y="255"/>
                </a:cubicBezTo>
                <a:cubicBezTo>
                  <a:pt x="414" y="150"/>
                  <a:pt x="414" y="150"/>
                  <a:pt x="414" y="150"/>
                </a:cubicBezTo>
                <a:cubicBezTo>
                  <a:pt x="417" y="186"/>
                  <a:pt x="417" y="186"/>
                  <a:pt x="417" y="186"/>
                </a:cubicBezTo>
                <a:cubicBezTo>
                  <a:pt x="417" y="198"/>
                  <a:pt x="426" y="207"/>
                  <a:pt x="438" y="204"/>
                </a:cubicBezTo>
                <a:cubicBezTo>
                  <a:pt x="456" y="204"/>
                  <a:pt x="456" y="204"/>
                  <a:pt x="456" y="204"/>
                </a:cubicBezTo>
                <a:cubicBezTo>
                  <a:pt x="468" y="204"/>
                  <a:pt x="477" y="195"/>
                  <a:pt x="477" y="183"/>
                </a:cubicBezTo>
                <a:cubicBezTo>
                  <a:pt x="474" y="123"/>
                  <a:pt x="471" y="60"/>
                  <a:pt x="471" y="0"/>
                </a:cubicBezTo>
                <a:cubicBezTo>
                  <a:pt x="414" y="27"/>
                  <a:pt x="360" y="54"/>
                  <a:pt x="306" y="81"/>
                </a:cubicBezTo>
                <a:cubicBezTo>
                  <a:pt x="294" y="87"/>
                  <a:pt x="291" y="99"/>
                  <a:pt x="297" y="108"/>
                </a:cubicBezTo>
                <a:cubicBezTo>
                  <a:pt x="303" y="126"/>
                  <a:pt x="303" y="126"/>
                  <a:pt x="303" y="126"/>
                </a:cubicBezTo>
                <a:cubicBezTo>
                  <a:pt x="309" y="135"/>
                  <a:pt x="321" y="141"/>
                  <a:pt x="330" y="135"/>
                </a:cubicBezTo>
                <a:cubicBezTo>
                  <a:pt x="363" y="117"/>
                  <a:pt x="363" y="117"/>
                  <a:pt x="363" y="117"/>
                </a:cubicBezTo>
                <a:cubicBezTo>
                  <a:pt x="312" y="210"/>
                  <a:pt x="312" y="210"/>
                  <a:pt x="312" y="210"/>
                </a:cubicBezTo>
                <a:cubicBezTo>
                  <a:pt x="198" y="210"/>
                  <a:pt x="198" y="210"/>
                  <a:pt x="198" y="210"/>
                </a:cubicBezTo>
                <a:cubicBezTo>
                  <a:pt x="192" y="210"/>
                  <a:pt x="189" y="210"/>
                  <a:pt x="183" y="213"/>
                </a:cubicBezTo>
                <a:cubicBezTo>
                  <a:pt x="180" y="216"/>
                  <a:pt x="177" y="219"/>
                  <a:pt x="174" y="222"/>
                </a:cubicBezTo>
                <a:lnTo>
                  <a:pt x="63" y="36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6096000" y="3344783"/>
            <a:ext cx="906379" cy="2376194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6901744" y="3009772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418057" y="2354667"/>
            <a:ext cx="1302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54%</a:t>
            </a:r>
            <a:endParaRPr lang="uk-UA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6095999" y="2837883"/>
            <a:ext cx="1979790" cy="2883095"/>
          </a:xfrm>
          <a:prstGeom prst="line">
            <a:avLst/>
          </a:prstGeom>
          <a:ln w="38100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7997957" y="2487789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514270" y="1832684"/>
            <a:ext cx="1302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71%</a:t>
            </a:r>
            <a:endParaRPr lang="uk-UA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6095998" y="4177480"/>
            <a:ext cx="1816722" cy="1543499"/>
          </a:xfrm>
          <a:prstGeom prst="line">
            <a:avLst/>
          </a:prstGeom>
          <a:ln w="38100" cap="rnd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7905088" y="3896074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421401" y="3240969"/>
            <a:ext cx="1302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42%</a:t>
            </a:r>
            <a:endParaRPr lang="uk-UA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6094019" y="3818612"/>
            <a:ext cx="3532194" cy="1902365"/>
          </a:xfrm>
          <a:prstGeom prst="line">
            <a:avLst/>
          </a:prstGeom>
          <a:ln w="38100" cap="rnd">
            <a:solidFill>
              <a:schemeClr val="accent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9603318" y="3549320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119631" y="2894215"/>
            <a:ext cx="1302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46%</a:t>
            </a:r>
            <a:endParaRPr lang="uk-UA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65" name="Straight Connector 64"/>
          <p:cNvCxnSpPr/>
          <p:nvPr/>
        </p:nvCxnSpPr>
        <p:spPr>
          <a:xfrm flipV="1">
            <a:off x="6107923" y="4512490"/>
            <a:ext cx="3374078" cy="1208487"/>
          </a:xfrm>
          <a:prstGeom prst="line">
            <a:avLst/>
          </a:prstGeom>
          <a:ln w="38100" cap="rnd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9472363" y="4286666"/>
            <a:ext cx="335010" cy="3350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844143" y="4102702"/>
            <a:ext cx="1302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22%</a:t>
            </a:r>
            <a:endParaRPr lang="uk-UA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5402968" y="643104"/>
            <a:ext cx="6255334" cy="5708121"/>
            <a:chOff x="5402968" y="643104"/>
            <a:chExt cx="6255334" cy="5708121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6096000" y="1085814"/>
              <a:ext cx="0" cy="4957634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814473" y="5720977"/>
              <a:ext cx="5138875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6682854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7271982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7861109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8450235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9039361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9628486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10217611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10804463" y="1085814"/>
              <a:ext cx="0" cy="4635163"/>
            </a:xfrm>
            <a:prstGeom prst="line">
              <a:avLst/>
            </a:prstGeom>
            <a:ln cap="rnd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10248393" y="6043448"/>
              <a:ext cx="14099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</a:t>
              </a:r>
              <a:endParaRPr lang="uk-UA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365604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KL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954730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GH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7138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RZ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136264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PS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716011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9305137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9897947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WM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485776" y="572975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LS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456107" y="5076539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456107" y="4648836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471147" y="4221133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456107" y="3787631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40%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456107" y="3359928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471147" y="2932225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5456107" y="2503110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70%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456107" y="2075407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471147" y="1647704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90%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5471147" y="1220836"/>
              <a:ext cx="6367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100%</a:t>
              </a:r>
              <a:endParaRPr lang="uk-UA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5402968" y="643104"/>
              <a:ext cx="14099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</a:t>
              </a:r>
              <a:endParaRPr lang="uk-UA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8232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:push dir="u"/>
      </p:transition>
    </mc:Choice>
    <mc:Fallback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5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25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75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25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75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250"/>
                            </p:stCondLst>
                            <p:childTnLst>
                              <p:par>
                                <p:cTn id="9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75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/>
      <p:bldP spid="10" grpId="0"/>
      <p:bldP spid="28" grpId="0" animBg="1"/>
      <p:bldP spid="47" grpId="0" animBg="1"/>
      <p:bldP spid="48" grpId="0"/>
      <p:bldP spid="52" grpId="0" animBg="1"/>
      <p:bldP spid="53" grpId="0"/>
      <p:bldP spid="57" grpId="0" animBg="1"/>
      <p:bldP spid="58" grpId="0"/>
      <p:bldP spid="63" grpId="0" animBg="1"/>
      <p:bldP spid="64" grpId="0"/>
      <p:bldP spid="69" grpId="0" animBg="1"/>
      <p:bldP spid="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2652" y="616889"/>
            <a:ext cx="661987" cy="661987"/>
            <a:chOff x="1405281" y="4700588"/>
            <a:chExt cx="865187" cy="86518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" name="Freeform 36"/>
            <p:cNvSpPr>
              <a:spLocks/>
            </p:cNvSpPr>
            <p:nvPr/>
          </p:nvSpPr>
          <p:spPr bwMode="auto">
            <a:xfrm>
              <a:off x="1451318" y="4746625"/>
              <a:ext cx="819150" cy="819150"/>
            </a:xfrm>
            <a:custGeom>
              <a:avLst/>
              <a:gdLst>
                <a:gd name="T0" fmla="*/ 3 w 429"/>
                <a:gd name="T1" fmla="*/ 210 h 429"/>
                <a:gd name="T2" fmla="*/ 6 w 429"/>
                <a:gd name="T3" fmla="*/ 210 h 429"/>
                <a:gd name="T4" fmla="*/ 207 w 429"/>
                <a:gd name="T5" fmla="*/ 210 h 429"/>
                <a:gd name="T6" fmla="*/ 207 w 429"/>
                <a:gd name="T7" fmla="*/ 9 h 429"/>
                <a:gd name="T8" fmla="*/ 213 w 429"/>
                <a:gd name="T9" fmla="*/ 0 h 429"/>
                <a:gd name="T10" fmla="*/ 429 w 429"/>
                <a:gd name="T11" fmla="*/ 216 h 429"/>
                <a:gd name="T12" fmla="*/ 213 w 429"/>
                <a:gd name="T13" fmla="*/ 429 h 429"/>
                <a:gd name="T14" fmla="*/ 0 w 429"/>
                <a:gd name="T15" fmla="*/ 216 h 429"/>
                <a:gd name="T16" fmla="*/ 3 w 429"/>
                <a:gd name="T17" fmla="*/ 21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9" h="429">
                  <a:moveTo>
                    <a:pt x="3" y="210"/>
                  </a:moveTo>
                  <a:cubicBezTo>
                    <a:pt x="6" y="210"/>
                    <a:pt x="6" y="210"/>
                    <a:pt x="6" y="210"/>
                  </a:cubicBezTo>
                  <a:cubicBezTo>
                    <a:pt x="207" y="210"/>
                    <a:pt x="207" y="210"/>
                    <a:pt x="207" y="210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3"/>
                    <a:pt x="210" y="0"/>
                    <a:pt x="213" y="0"/>
                  </a:cubicBezTo>
                  <a:cubicBezTo>
                    <a:pt x="333" y="0"/>
                    <a:pt x="429" y="99"/>
                    <a:pt x="429" y="216"/>
                  </a:cubicBezTo>
                  <a:cubicBezTo>
                    <a:pt x="429" y="333"/>
                    <a:pt x="333" y="429"/>
                    <a:pt x="213" y="429"/>
                  </a:cubicBezTo>
                  <a:cubicBezTo>
                    <a:pt x="96" y="429"/>
                    <a:pt x="0" y="333"/>
                    <a:pt x="0" y="216"/>
                  </a:cubicBezTo>
                  <a:cubicBezTo>
                    <a:pt x="0" y="213"/>
                    <a:pt x="0" y="213"/>
                    <a:pt x="3" y="2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" name="Freeform 37"/>
            <p:cNvSpPr>
              <a:spLocks/>
            </p:cNvSpPr>
            <p:nvPr/>
          </p:nvSpPr>
          <p:spPr bwMode="auto">
            <a:xfrm>
              <a:off x="1405281" y="4700588"/>
              <a:ext cx="373063" cy="373063"/>
            </a:xfrm>
            <a:custGeom>
              <a:avLst/>
              <a:gdLst>
                <a:gd name="T0" fmla="*/ 195 w 195"/>
                <a:gd name="T1" fmla="*/ 168 h 195"/>
                <a:gd name="T2" fmla="*/ 195 w 195"/>
                <a:gd name="T3" fmla="*/ 6 h 195"/>
                <a:gd name="T4" fmla="*/ 192 w 195"/>
                <a:gd name="T5" fmla="*/ 3 h 195"/>
                <a:gd name="T6" fmla="*/ 189 w 195"/>
                <a:gd name="T7" fmla="*/ 0 h 195"/>
                <a:gd name="T8" fmla="*/ 189 w 195"/>
                <a:gd name="T9" fmla="*/ 0 h 195"/>
                <a:gd name="T10" fmla="*/ 0 w 195"/>
                <a:gd name="T11" fmla="*/ 189 h 195"/>
                <a:gd name="T12" fmla="*/ 6 w 195"/>
                <a:gd name="T13" fmla="*/ 195 h 195"/>
                <a:gd name="T14" fmla="*/ 189 w 195"/>
                <a:gd name="T15" fmla="*/ 195 h 195"/>
                <a:gd name="T16" fmla="*/ 189 w 195"/>
                <a:gd name="T17" fmla="*/ 195 h 195"/>
                <a:gd name="T18" fmla="*/ 195 w 195"/>
                <a:gd name="T19" fmla="*/ 195 h 195"/>
                <a:gd name="T20" fmla="*/ 195 w 195"/>
                <a:gd name="T21" fmla="*/ 16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195">
                  <a:moveTo>
                    <a:pt x="195" y="168"/>
                  </a:moveTo>
                  <a:cubicBezTo>
                    <a:pt x="195" y="6"/>
                    <a:pt x="195" y="6"/>
                    <a:pt x="195" y="6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2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84" y="0"/>
                    <a:pt x="0" y="84"/>
                    <a:pt x="0" y="189"/>
                  </a:cubicBezTo>
                  <a:cubicBezTo>
                    <a:pt x="0" y="192"/>
                    <a:pt x="3" y="195"/>
                    <a:pt x="6" y="195"/>
                  </a:cubicBezTo>
                  <a:cubicBezTo>
                    <a:pt x="189" y="195"/>
                    <a:pt x="189" y="195"/>
                    <a:pt x="189" y="195"/>
                  </a:cubicBezTo>
                  <a:cubicBezTo>
                    <a:pt x="189" y="195"/>
                    <a:pt x="189" y="195"/>
                    <a:pt x="189" y="195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5" y="168"/>
                    <a:pt x="195" y="168"/>
                    <a:pt x="195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52653" y="1423010"/>
            <a:ext cx="361454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 dirty="0"/>
              <a:t>PIE CHART</a:t>
            </a:r>
            <a:endParaRPr lang="uk-U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52652" y="1692575"/>
            <a:ext cx="361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Chart Title</a:t>
            </a:r>
            <a:endParaRPr lang="uk-UA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2652" y="2844224"/>
            <a:ext cx="36145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dummy text ever since the 1500s, when an unknown printer took a galley of type and scrambled it to make a type specimen book. 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1" name="Arc 10"/>
          <p:cNvSpPr/>
          <p:nvPr/>
        </p:nvSpPr>
        <p:spPr>
          <a:xfrm>
            <a:off x="6317361" y="1736391"/>
            <a:ext cx="3448050" cy="3448050"/>
          </a:xfrm>
          <a:prstGeom prst="arc">
            <a:avLst>
              <a:gd name="adj1" fmla="val 15385789"/>
              <a:gd name="adj2" fmla="val 18732102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Arc 11"/>
          <p:cNvSpPr/>
          <p:nvPr/>
        </p:nvSpPr>
        <p:spPr>
          <a:xfrm>
            <a:off x="6232300" y="1651995"/>
            <a:ext cx="3638772" cy="3638772"/>
          </a:xfrm>
          <a:prstGeom prst="arc">
            <a:avLst>
              <a:gd name="adj1" fmla="val 18809010"/>
              <a:gd name="adj2" fmla="val 1228206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Arc 12"/>
          <p:cNvSpPr/>
          <p:nvPr/>
        </p:nvSpPr>
        <p:spPr>
          <a:xfrm>
            <a:off x="5985138" y="1423010"/>
            <a:ext cx="4133096" cy="4133096"/>
          </a:xfrm>
          <a:prstGeom prst="arc">
            <a:avLst>
              <a:gd name="adj1" fmla="val 1261128"/>
              <a:gd name="adj2" fmla="val 455894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Arc 13"/>
          <p:cNvSpPr/>
          <p:nvPr/>
        </p:nvSpPr>
        <p:spPr>
          <a:xfrm>
            <a:off x="5703374" y="1123069"/>
            <a:ext cx="4696623" cy="4696623"/>
          </a:xfrm>
          <a:prstGeom prst="arc">
            <a:avLst>
              <a:gd name="adj1" fmla="val 4621573"/>
              <a:gd name="adj2" fmla="val 6913071"/>
            </a:avLst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Arc 14"/>
          <p:cNvSpPr/>
          <p:nvPr/>
        </p:nvSpPr>
        <p:spPr>
          <a:xfrm>
            <a:off x="5866363" y="1286058"/>
            <a:ext cx="4370646" cy="4370646"/>
          </a:xfrm>
          <a:prstGeom prst="arc">
            <a:avLst>
              <a:gd name="adj1" fmla="val 10579152"/>
              <a:gd name="adj2" fmla="val 15258545"/>
            </a:avLst>
          </a:prstGeom>
          <a:pattFill prst="dkUpDiag">
            <a:fgClr>
              <a:schemeClr val="accent5"/>
            </a:fgClr>
            <a:bgClr>
              <a:schemeClr val="accent5">
                <a:lumMod val="75000"/>
              </a:schemeClr>
            </a:bgClr>
          </a:patt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Arc 15"/>
          <p:cNvSpPr/>
          <p:nvPr/>
        </p:nvSpPr>
        <p:spPr>
          <a:xfrm>
            <a:off x="6064605" y="1512777"/>
            <a:ext cx="3953561" cy="3953561"/>
          </a:xfrm>
          <a:prstGeom prst="arc">
            <a:avLst>
              <a:gd name="adj1" fmla="val 7003153"/>
              <a:gd name="adj2" fmla="val 10482421"/>
            </a:avLst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TextBox 16"/>
          <p:cNvSpPr txBox="1"/>
          <p:nvPr/>
        </p:nvSpPr>
        <p:spPr>
          <a:xfrm>
            <a:off x="6113525" y="2582614"/>
            <a:ext cx="1498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</a:rPr>
              <a:t>20%</a:t>
            </a:r>
            <a:endParaRPr lang="uk-UA" sz="3600" b="1" dirty="0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989846" y="2268981"/>
            <a:ext cx="1818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</a:rPr>
              <a:t>17%</a:t>
            </a:r>
            <a:endParaRPr lang="uk-UA" sz="3600" b="1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89847" y="2859614"/>
            <a:ext cx="1818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02424" y="4113585"/>
            <a:ext cx="1818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6"/>
                </a:solidFill>
              </a:rPr>
              <a:t>19%</a:t>
            </a:r>
            <a:endParaRPr lang="uk-UA" sz="3600" b="1" dirty="0">
              <a:solidFill>
                <a:schemeClr val="accent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02425" y="4704218"/>
            <a:ext cx="1818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52138" y="1936283"/>
            <a:ext cx="1498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</a:rPr>
              <a:t>9%</a:t>
            </a:r>
            <a:endParaRPr lang="uk-UA" sz="3600" b="1" dirty="0">
              <a:solidFill>
                <a:srgbClr val="FFFF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609577" y="4634079"/>
            <a:ext cx="1818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3"/>
                </a:solidFill>
              </a:rPr>
              <a:t>18%</a:t>
            </a:r>
            <a:endParaRPr lang="uk-UA" sz="3600" b="1" dirty="0">
              <a:solidFill>
                <a:schemeClr val="accent3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609578" y="5224712"/>
            <a:ext cx="1818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452164" y="4861275"/>
            <a:ext cx="1129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</a:rPr>
              <a:t>5%</a:t>
            </a:r>
            <a:endParaRPr lang="uk-UA" sz="3600" b="1" dirty="0">
              <a:solidFill>
                <a:srgbClr val="FFFFFF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733644" y="2570017"/>
            <a:ext cx="353355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2890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:push dir="u"/>
      </p:transition>
    </mc:Choice>
    <mc:Fallback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50"/>
                            </p:stCondLst>
                            <p:childTnLst>
                              <p:par>
                                <p:cTn id="6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 41"/>
          <p:cNvSpPr>
            <a:spLocks noEditPoints="1"/>
          </p:cNvSpPr>
          <p:nvPr/>
        </p:nvSpPr>
        <p:spPr bwMode="auto">
          <a:xfrm>
            <a:off x="634287" y="616889"/>
            <a:ext cx="680352" cy="680350"/>
          </a:xfrm>
          <a:custGeom>
            <a:avLst/>
            <a:gdLst>
              <a:gd name="T0" fmla="*/ 237 w 474"/>
              <a:gd name="T1" fmla="*/ 0 h 474"/>
              <a:gd name="T2" fmla="*/ 0 w 474"/>
              <a:gd name="T3" fmla="*/ 237 h 474"/>
              <a:gd name="T4" fmla="*/ 237 w 474"/>
              <a:gd name="T5" fmla="*/ 474 h 474"/>
              <a:gd name="T6" fmla="*/ 474 w 474"/>
              <a:gd name="T7" fmla="*/ 237 h 474"/>
              <a:gd name="T8" fmla="*/ 237 w 474"/>
              <a:gd name="T9" fmla="*/ 0 h 474"/>
              <a:gd name="T10" fmla="*/ 237 w 474"/>
              <a:gd name="T11" fmla="*/ 342 h 474"/>
              <a:gd name="T12" fmla="*/ 132 w 474"/>
              <a:gd name="T13" fmla="*/ 237 h 474"/>
              <a:gd name="T14" fmla="*/ 237 w 474"/>
              <a:gd name="T15" fmla="*/ 132 h 474"/>
              <a:gd name="T16" fmla="*/ 342 w 474"/>
              <a:gd name="T17" fmla="*/ 237 h 474"/>
              <a:gd name="T18" fmla="*/ 237 w 474"/>
              <a:gd name="T19" fmla="*/ 342 h 474"/>
              <a:gd name="T20" fmla="*/ 366 w 474"/>
              <a:gd name="T21" fmla="*/ 237 h 474"/>
              <a:gd name="T22" fmla="*/ 237 w 474"/>
              <a:gd name="T23" fmla="*/ 108 h 474"/>
              <a:gd name="T24" fmla="*/ 237 w 474"/>
              <a:gd name="T25" fmla="*/ 24 h 474"/>
              <a:gd name="T26" fmla="*/ 387 w 474"/>
              <a:gd name="T27" fmla="*/ 87 h 474"/>
              <a:gd name="T28" fmla="*/ 450 w 474"/>
              <a:gd name="T29" fmla="*/ 237 h 474"/>
              <a:gd name="T30" fmla="*/ 366 w 474"/>
              <a:gd name="T31" fmla="*/ 237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74" h="474">
                <a:moveTo>
                  <a:pt x="237" y="0"/>
                </a:moveTo>
                <a:cubicBezTo>
                  <a:pt x="105" y="0"/>
                  <a:pt x="0" y="105"/>
                  <a:pt x="0" y="237"/>
                </a:cubicBezTo>
                <a:cubicBezTo>
                  <a:pt x="0" y="366"/>
                  <a:pt x="105" y="474"/>
                  <a:pt x="237" y="474"/>
                </a:cubicBezTo>
                <a:cubicBezTo>
                  <a:pt x="366" y="474"/>
                  <a:pt x="474" y="366"/>
                  <a:pt x="474" y="237"/>
                </a:cubicBezTo>
                <a:cubicBezTo>
                  <a:pt x="474" y="105"/>
                  <a:pt x="366" y="0"/>
                  <a:pt x="237" y="0"/>
                </a:cubicBezTo>
                <a:close/>
                <a:moveTo>
                  <a:pt x="237" y="342"/>
                </a:moveTo>
                <a:cubicBezTo>
                  <a:pt x="180" y="342"/>
                  <a:pt x="132" y="294"/>
                  <a:pt x="132" y="237"/>
                </a:cubicBezTo>
                <a:cubicBezTo>
                  <a:pt x="132" y="180"/>
                  <a:pt x="180" y="132"/>
                  <a:pt x="237" y="132"/>
                </a:cubicBezTo>
                <a:cubicBezTo>
                  <a:pt x="294" y="132"/>
                  <a:pt x="342" y="180"/>
                  <a:pt x="342" y="237"/>
                </a:cubicBezTo>
                <a:cubicBezTo>
                  <a:pt x="342" y="294"/>
                  <a:pt x="294" y="342"/>
                  <a:pt x="237" y="342"/>
                </a:cubicBezTo>
                <a:close/>
                <a:moveTo>
                  <a:pt x="366" y="237"/>
                </a:moveTo>
                <a:cubicBezTo>
                  <a:pt x="366" y="165"/>
                  <a:pt x="309" y="108"/>
                  <a:pt x="237" y="108"/>
                </a:cubicBezTo>
                <a:cubicBezTo>
                  <a:pt x="237" y="24"/>
                  <a:pt x="237" y="24"/>
                  <a:pt x="237" y="24"/>
                </a:cubicBezTo>
                <a:cubicBezTo>
                  <a:pt x="294" y="24"/>
                  <a:pt x="348" y="45"/>
                  <a:pt x="387" y="87"/>
                </a:cubicBezTo>
                <a:cubicBezTo>
                  <a:pt x="426" y="126"/>
                  <a:pt x="450" y="180"/>
                  <a:pt x="450" y="237"/>
                </a:cubicBezTo>
                <a:lnTo>
                  <a:pt x="366" y="23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8" name="TextBox 7"/>
          <p:cNvSpPr txBox="1"/>
          <p:nvPr/>
        </p:nvSpPr>
        <p:spPr>
          <a:xfrm>
            <a:off x="652653" y="1423010"/>
            <a:ext cx="361454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 dirty="0"/>
              <a:t>LOREM IPSUM</a:t>
            </a:r>
            <a:endParaRPr lang="uk-U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52652" y="1692575"/>
            <a:ext cx="361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Chart Title</a:t>
            </a:r>
            <a:endParaRPr lang="uk-UA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2652" y="2844224"/>
            <a:ext cx="36145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dummy text ever since the 1500s, when an unknown printer took a galley of type and scrambled it to make a type specimen book. 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733644" y="2570017"/>
            <a:ext cx="353355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Block Arc 31"/>
          <p:cNvSpPr/>
          <p:nvPr/>
        </p:nvSpPr>
        <p:spPr>
          <a:xfrm rot="16200000" flipH="1" flipV="1">
            <a:off x="5546613" y="1142965"/>
            <a:ext cx="4766996" cy="4766996"/>
          </a:xfrm>
          <a:prstGeom prst="blockArc">
            <a:avLst>
              <a:gd name="adj1" fmla="val 14086779"/>
              <a:gd name="adj2" fmla="val 1662780"/>
              <a:gd name="adj3" fmla="val 1008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31" name="Block Arc 30"/>
          <p:cNvSpPr/>
          <p:nvPr/>
        </p:nvSpPr>
        <p:spPr>
          <a:xfrm rot="16200000" flipH="1" flipV="1">
            <a:off x="5911308" y="1507660"/>
            <a:ext cx="4037606" cy="4037606"/>
          </a:xfrm>
          <a:prstGeom prst="blockArc">
            <a:avLst>
              <a:gd name="adj1" fmla="val 15576927"/>
              <a:gd name="adj2" fmla="val 3897190"/>
              <a:gd name="adj3" fmla="val 1238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30" name="Block Arc 29"/>
          <p:cNvSpPr/>
          <p:nvPr/>
        </p:nvSpPr>
        <p:spPr>
          <a:xfrm rot="16200000" flipH="1" flipV="1">
            <a:off x="6316195" y="1912547"/>
            <a:ext cx="3227832" cy="3227832"/>
          </a:xfrm>
          <a:prstGeom prst="blockArc">
            <a:avLst>
              <a:gd name="adj1" fmla="val 17615644"/>
              <a:gd name="adj2" fmla="val 6425796"/>
              <a:gd name="adj3" fmla="val 1375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2" name="Block Arc 1"/>
          <p:cNvSpPr/>
          <p:nvPr/>
        </p:nvSpPr>
        <p:spPr>
          <a:xfrm rot="16200000" flipH="1" flipV="1">
            <a:off x="6701812" y="2298164"/>
            <a:ext cx="2456598" cy="2456598"/>
          </a:xfrm>
          <a:prstGeom prst="blockArc">
            <a:avLst>
              <a:gd name="adj1" fmla="val 20223671"/>
              <a:gd name="adj2" fmla="val 5399628"/>
              <a:gd name="adj3" fmla="val 1423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122193" y="1240720"/>
            <a:ext cx="1818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</a:rPr>
              <a:t>31%</a:t>
            </a:r>
            <a:endParaRPr lang="uk-UA" sz="3600" b="1" dirty="0">
              <a:solidFill>
                <a:schemeClr val="accent4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122194" y="1831353"/>
            <a:ext cx="1818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86804" y="1610052"/>
            <a:ext cx="1818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</a:rPr>
              <a:t>19%</a:t>
            </a:r>
            <a:endParaRPr lang="uk-UA" sz="3600" b="1" dirty="0">
              <a:solidFill>
                <a:schemeClr val="accent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86805" y="2200685"/>
            <a:ext cx="1818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390811" y="2517150"/>
            <a:ext cx="1818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</a:rPr>
              <a:t>9%</a:t>
            </a:r>
            <a:endParaRPr lang="uk-UA" sz="3600" b="1" dirty="0">
              <a:solidFill>
                <a:schemeClr val="accent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390812" y="3107783"/>
            <a:ext cx="1818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112188" y="4306238"/>
            <a:ext cx="1818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3"/>
                </a:solidFill>
              </a:rPr>
              <a:t>27%</a:t>
            </a:r>
            <a:endParaRPr lang="uk-UA" sz="3600" b="1" dirty="0">
              <a:solidFill>
                <a:schemeClr val="accent3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12189" y="4896871"/>
            <a:ext cx="1818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cxnSp>
        <p:nvCxnSpPr>
          <p:cNvPr id="20" name="Elbow Connector 19"/>
          <p:cNvCxnSpPr>
            <a:endCxn id="40" idx="2"/>
          </p:cNvCxnSpPr>
          <p:nvPr/>
        </p:nvCxnSpPr>
        <p:spPr>
          <a:xfrm rot="10800000" flipV="1">
            <a:off x="5021384" y="4662697"/>
            <a:ext cx="1314080" cy="972838"/>
          </a:xfrm>
          <a:prstGeom prst="bentConnector4">
            <a:avLst>
              <a:gd name="adj1" fmla="val 1672"/>
              <a:gd name="adj2" fmla="val 123498"/>
            </a:avLst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endCxn id="35" idx="1"/>
          </p:cNvCxnSpPr>
          <p:nvPr/>
        </p:nvCxnSpPr>
        <p:spPr>
          <a:xfrm rot="16200000" flipV="1">
            <a:off x="5061370" y="2058652"/>
            <a:ext cx="1399530" cy="1148662"/>
          </a:xfrm>
          <a:prstGeom prst="bentConnector4">
            <a:avLst>
              <a:gd name="adj1" fmla="val -1092"/>
              <a:gd name="adj2" fmla="val 110474"/>
            </a:avLst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endCxn id="37" idx="1"/>
          </p:cNvCxnSpPr>
          <p:nvPr/>
        </p:nvCxnSpPr>
        <p:spPr>
          <a:xfrm rot="5400000" flipH="1" flipV="1">
            <a:off x="6679670" y="3439755"/>
            <a:ext cx="1310579" cy="111703"/>
          </a:xfrm>
          <a:prstGeom prst="bentConnector2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endCxn id="33" idx="1"/>
          </p:cNvCxnSpPr>
          <p:nvPr/>
        </p:nvCxnSpPr>
        <p:spPr>
          <a:xfrm rot="5400000" flipH="1" flipV="1">
            <a:off x="9532488" y="1980313"/>
            <a:ext cx="1006131" cy="173279"/>
          </a:xfrm>
          <a:prstGeom prst="bentConnector2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0480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:push dir="u"/>
      </p:transition>
    </mc:Choice>
    <mc:Fallback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8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8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8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9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9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9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9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8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6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1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8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35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85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8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8" grpId="0"/>
      <p:bldP spid="9" grpId="0"/>
      <p:bldP spid="10" grpId="0"/>
      <p:bldP spid="32" grpId="0" animBg="1"/>
      <p:bldP spid="31" grpId="0" animBg="1"/>
      <p:bldP spid="30" grpId="0" animBg="1"/>
      <p:bldP spid="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0"/>
            <a:ext cx="504967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TextBox 7"/>
          <p:cNvSpPr txBox="1"/>
          <p:nvPr/>
        </p:nvSpPr>
        <p:spPr>
          <a:xfrm>
            <a:off x="652653" y="1423010"/>
            <a:ext cx="361454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LOREM IPSUM</a:t>
            </a:r>
            <a:endParaRPr lang="uk-UA" sz="16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2652" y="1692575"/>
            <a:ext cx="361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Chart Title</a:t>
            </a:r>
            <a:endParaRPr lang="uk-UA" sz="3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2652" y="2844224"/>
            <a:ext cx="36145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</a:rPr>
              <a:t>Lorem Ipsum has been the industry's standard dummy text ever since the 1500s, when an unknown printer took a galley of type and scrambled it to make a type specimen book. </a:t>
            </a:r>
            <a:endParaRPr lang="uk-UA" sz="140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733644" y="2570017"/>
            <a:ext cx="3533555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Arc 60"/>
          <p:cNvSpPr/>
          <p:nvPr/>
        </p:nvSpPr>
        <p:spPr>
          <a:xfrm>
            <a:off x="6130688" y="1398880"/>
            <a:ext cx="4518379" cy="4518379"/>
          </a:xfrm>
          <a:prstGeom prst="arc">
            <a:avLst>
              <a:gd name="adj1" fmla="val 15385789"/>
              <a:gd name="adj2" fmla="val 18732102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2" name="Arc 61"/>
          <p:cNvSpPr/>
          <p:nvPr/>
        </p:nvSpPr>
        <p:spPr>
          <a:xfrm>
            <a:off x="5850234" y="1118426"/>
            <a:ext cx="5079287" cy="5079287"/>
          </a:xfrm>
          <a:prstGeom prst="arc">
            <a:avLst>
              <a:gd name="adj1" fmla="val 127081"/>
              <a:gd name="adj2" fmla="val 1795143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6" name="Arc 65"/>
          <p:cNvSpPr/>
          <p:nvPr/>
        </p:nvSpPr>
        <p:spPr>
          <a:xfrm>
            <a:off x="6130688" y="1398880"/>
            <a:ext cx="4518379" cy="4518379"/>
          </a:xfrm>
          <a:prstGeom prst="arc">
            <a:avLst>
              <a:gd name="adj1" fmla="val 1835829"/>
              <a:gd name="adj2" fmla="val 3930650"/>
            </a:avLst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7" name="Arc 66"/>
          <p:cNvSpPr/>
          <p:nvPr/>
        </p:nvSpPr>
        <p:spPr>
          <a:xfrm>
            <a:off x="5783316" y="1051508"/>
            <a:ext cx="5213124" cy="5213124"/>
          </a:xfrm>
          <a:prstGeom prst="arc">
            <a:avLst>
              <a:gd name="adj1" fmla="val 12528639"/>
              <a:gd name="adj2" fmla="val 15341026"/>
            </a:avLst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8" name="Arc 67"/>
          <p:cNvSpPr/>
          <p:nvPr/>
        </p:nvSpPr>
        <p:spPr>
          <a:xfrm>
            <a:off x="6130688" y="1398880"/>
            <a:ext cx="4518379" cy="4518379"/>
          </a:xfrm>
          <a:prstGeom prst="arc">
            <a:avLst>
              <a:gd name="adj1" fmla="val 9865026"/>
              <a:gd name="adj2" fmla="val 12477458"/>
            </a:avLst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2" name="Arc 71"/>
          <p:cNvSpPr/>
          <p:nvPr/>
        </p:nvSpPr>
        <p:spPr>
          <a:xfrm>
            <a:off x="6130688" y="1431868"/>
            <a:ext cx="4518379" cy="4518379"/>
          </a:xfrm>
          <a:prstGeom prst="arc">
            <a:avLst>
              <a:gd name="adj1" fmla="val 6731379"/>
              <a:gd name="adj2" fmla="val 987272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3" name="Arc 92"/>
          <p:cNvSpPr/>
          <p:nvPr/>
        </p:nvSpPr>
        <p:spPr>
          <a:xfrm>
            <a:off x="6132670" y="1398880"/>
            <a:ext cx="4518379" cy="4518379"/>
          </a:xfrm>
          <a:prstGeom prst="arc">
            <a:avLst>
              <a:gd name="adj1" fmla="val 18768074"/>
              <a:gd name="adj2" fmla="val 99267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3" name="Group 2"/>
          <p:cNvGrpSpPr/>
          <p:nvPr/>
        </p:nvGrpSpPr>
        <p:grpSpPr>
          <a:xfrm>
            <a:off x="6837625" y="2412137"/>
            <a:ext cx="3104507" cy="3153744"/>
            <a:chOff x="6837625" y="2412137"/>
            <a:chExt cx="3104507" cy="3153744"/>
          </a:xfrm>
        </p:grpSpPr>
        <p:sp>
          <p:nvSpPr>
            <p:cNvPr id="94" name="Oval 93"/>
            <p:cNvSpPr/>
            <p:nvPr/>
          </p:nvSpPr>
          <p:spPr>
            <a:xfrm>
              <a:off x="6837625" y="2412137"/>
              <a:ext cx="3104507" cy="3104505"/>
            </a:xfrm>
            <a:prstGeom prst="ellipse">
              <a:avLst/>
            </a:prstGeom>
            <a:solidFill>
              <a:srgbClr val="000000">
                <a:alpha val="1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5" name="Oval 94"/>
            <p:cNvSpPr/>
            <p:nvPr/>
          </p:nvSpPr>
          <p:spPr>
            <a:xfrm>
              <a:off x="6867075" y="2520275"/>
              <a:ext cx="3045606" cy="3045606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6735593" y="1931516"/>
            <a:ext cx="1125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FFFFFF"/>
                </a:solidFill>
              </a:rPr>
              <a:t>17%</a:t>
            </a:r>
            <a:endParaRPr lang="uk-UA" sz="3600" b="1" dirty="0">
              <a:solidFill>
                <a:srgbClr val="FFFFFF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9783460" y="3818013"/>
            <a:ext cx="1125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FFFFFF"/>
                </a:solidFill>
              </a:rPr>
              <a:t>17%</a:t>
            </a:r>
            <a:endParaRPr lang="uk-UA" sz="3600" b="1" dirty="0">
              <a:solidFill>
                <a:srgbClr val="FFFFFF"/>
              </a:solidFill>
            </a:endParaRPr>
          </a:p>
        </p:txBody>
      </p:sp>
      <p:grpSp>
        <p:nvGrpSpPr>
          <p:cNvPr id="98" name="Group 97"/>
          <p:cNvGrpSpPr/>
          <p:nvPr/>
        </p:nvGrpSpPr>
        <p:grpSpPr>
          <a:xfrm>
            <a:off x="652652" y="616889"/>
            <a:ext cx="661987" cy="661987"/>
            <a:chOff x="1405281" y="4700588"/>
            <a:chExt cx="865187" cy="865187"/>
          </a:xfrm>
          <a:solidFill>
            <a:srgbClr val="FFFFFF"/>
          </a:solidFill>
        </p:grpSpPr>
        <p:sp>
          <p:nvSpPr>
            <p:cNvPr id="99" name="Freeform 36"/>
            <p:cNvSpPr>
              <a:spLocks/>
            </p:cNvSpPr>
            <p:nvPr/>
          </p:nvSpPr>
          <p:spPr bwMode="auto">
            <a:xfrm>
              <a:off x="1451318" y="4746625"/>
              <a:ext cx="819150" cy="819150"/>
            </a:xfrm>
            <a:custGeom>
              <a:avLst/>
              <a:gdLst>
                <a:gd name="T0" fmla="*/ 3 w 429"/>
                <a:gd name="T1" fmla="*/ 210 h 429"/>
                <a:gd name="T2" fmla="*/ 6 w 429"/>
                <a:gd name="T3" fmla="*/ 210 h 429"/>
                <a:gd name="T4" fmla="*/ 207 w 429"/>
                <a:gd name="T5" fmla="*/ 210 h 429"/>
                <a:gd name="T6" fmla="*/ 207 w 429"/>
                <a:gd name="T7" fmla="*/ 9 h 429"/>
                <a:gd name="T8" fmla="*/ 213 w 429"/>
                <a:gd name="T9" fmla="*/ 0 h 429"/>
                <a:gd name="T10" fmla="*/ 429 w 429"/>
                <a:gd name="T11" fmla="*/ 216 h 429"/>
                <a:gd name="T12" fmla="*/ 213 w 429"/>
                <a:gd name="T13" fmla="*/ 429 h 429"/>
                <a:gd name="T14" fmla="*/ 0 w 429"/>
                <a:gd name="T15" fmla="*/ 216 h 429"/>
                <a:gd name="T16" fmla="*/ 3 w 429"/>
                <a:gd name="T17" fmla="*/ 21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9" h="429">
                  <a:moveTo>
                    <a:pt x="3" y="210"/>
                  </a:moveTo>
                  <a:cubicBezTo>
                    <a:pt x="6" y="210"/>
                    <a:pt x="6" y="210"/>
                    <a:pt x="6" y="210"/>
                  </a:cubicBezTo>
                  <a:cubicBezTo>
                    <a:pt x="207" y="210"/>
                    <a:pt x="207" y="210"/>
                    <a:pt x="207" y="210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3"/>
                    <a:pt x="210" y="0"/>
                    <a:pt x="213" y="0"/>
                  </a:cubicBezTo>
                  <a:cubicBezTo>
                    <a:pt x="333" y="0"/>
                    <a:pt x="429" y="99"/>
                    <a:pt x="429" y="216"/>
                  </a:cubicBezTo>
                  <a:cubicBezTo>
                    <a:pt x="429" y="333"/>
                    <a:pt x="333" y="429"/>
                    <a:pt x="213" y="429"/>
                  </a:cubicBezTo>
                  <a:cubicBezTo>
                    <a:pt x="96" y="429"/>
                    <a:pt x="0" y="333"/>
                    <a:pt x="0" y="216"/>
                  </a:cubicBezTo>
                  <a:cubicBezTo>
                    <a:pt x="0" y="213"/>
                    <a:pt x="0" y="213"/>
                    <a:pt x="3" y="2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" name="Freeform 37"/>
            <p:cNvSpPr>
              <a:spLocks/>
            </p:cNvSpPr>
            <p:nvPr/>
          </p:nvSpPr>
          <p:spPr bwMode="auto">
            <a:xfrm>
              <a:off x="1405281" y="4700588"/>
              <a:ext cx="373063" cy="373063"/>
            </a:xfrm>
            <a:custGeom>
              <a:avLst/>
              <a:gdLst>
                <a:gd name="T0" fmla="*/ 195 w 195"/>
                <a:gd name="T1" fmla="*/ 168 h 195"/>
                <a:gd name="T2" fmla="*/ 195 w 195"/>
                <a:gd name="T3" fmla="*/ 6 h 195"/>
                <a:gd name="T4" fmla="*/ 192 w 195"/>
                <a:gd name="T5" fmla="*/ 3 h 195"/>
                <a:gd name="T6" fmla="*/ 189 w 195"/>
                <a:gd name="T7" fmla="*/ 0 h 195"/>
                <a:gd name="T8" fmla="*/ 189 w 195"/>
                <a:gd name="T9" fmla="*/ 0 h 195"/>
                <a:gd name="T10" fmla="*/ 0 w 195"/>
                <a:gd name="T11" fmla="*/ 189 h 195"/>
                <a:gd name="T12" fmla="*/ 6 w 195"/>
                <a:gd name="T13" fmla="*/ 195 h 195"/>
                <a:gd name="T14" fmla="*/ 189 w 195"/>
                <a:gd name="T15" fmla="*/ 195 h 195"/>
                <a:gd name="T16" fmla="*/ 189 w 195"/>
                <a:gd name="T17" fmla="*/ 195 h 195"/>
                <a:gd name="T18" fmla="*/ 195 w 195"/>
                <a:gd name="T19" fmla="*/ 195 h 195"/>
                <a:gd name="T20" fmla="*/ 195 w 195"/>
                <a:gd name="T21" fmla="*/ 16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195">
                  <a:moveTo>
                    <a:pt x="195" y="168"/>
                  </a:moveTo>
                  <a:cubicBezTo>
                    <a:pt x="195" y="6"/>
                    <a:pt x="195" y="6"/>
                    <a:pt x="195" y="6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2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84" y="0"/>
                    <a:pt x="0" y="84"/>
                    <a:pt x="0" y="189"/>
                  </a:cubicBezTo>
                  <a:cubicBezTo>
                    <a:pt x="0" y="192"/>
                    <a:pt x="3" y="195"/>
                    <a:pt x="6" y="195"/>
                  </a:cubicBezTo>
                  <a:cubicBezTo>
                    <a:pt x="189" y="195"/>
                    <a:pt x="189" y="195"/>
                    <a:pt x="189" y="195"/>
                  </a:cubicBezTo>
                  <a:cubicBezTo>
                    <a:pt x="189" y="195"/>
                    <a:pt x="189" y="195"/>
                    <a:pt x="189" y="195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5" y="168"/>
                    <a:pt x="195" y="168"/>
                    <a:pt x="195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7132761" y="3493146"/>
            <a:ext cx="2544388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id-ID" sz="3600" b="1" dirty="0">
                <a:solidFill>
                  <a:schemeClr val="accent2"/>
                </a:solidFill>
              </a:rPr>
              <a:t>Rp</a:t>
            </a:r>
            <a:r>
              <a:rPr lang="en-US" sz="3600" b="1" dirty="0">
                <a:solidFill>
                  <a:schemeClr val="accent2"/>
                </a:solidFill>
              </a:rPr>
              <a:t>129</a:t>
            </a:r>
            <a:r>
              <a:rPr lang="id-ID" sz="3600" b="1" dirty="0">
                <a:solidFill>
                  <a:schemeClr val="accent2"/>
                </a:solidFill>
              </a:rPr>
              <a:t>.</a:t>
            </a:r>
            <a:r>
              <a:rPr lang="en-US" sz="3600" b="1" dirty="0">
                <a:solidFill>
                  <a:schemeClr val="accent2"/>
                </a:solidFill>
              </a:rPr>
              <a:t>345</a:t>
            </a:r>
            <a:endParaRPr lang="uk-UA" sz="3600" b="1" dirty="0">
              <a:solidFill>
                <a:schemeClr val="accent2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368294" y="4013775"/>
            <a:ext cx="2209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 ever since the 1500.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27637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:push dir="u"/>
      </p:transition>
    </mc:Choice>
    <mc:Fallback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6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8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8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9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9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1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350"/>
                            </p:stCondLst>
                            <p:childTnLst>
                              <p:par>
                                <p:cTn id="8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/>
      <p:bldP spid="10" grpId="0"/>
      <p:bldP spid="61" grpId="0" animBg="1"/>
      <p:bldP spid="62" grpId="0" animBg="1"/>
      <p:bldP spid="66" grpId="0" animBg="1"/>
      <p:bldP spid="67" grpId="0" animBg="1"/>
      <p:bldP spid="68" grpId="0" animBg="1"/>
      <p:bldP spid="72" grpId="0" animBg="1"/>
      <p:bldP spid="93" grpId="0" animBg="1"/>
      <p:bldP spid="96" grpId="0"/>
      <p:bldP spid="97" grpId="0"/>
      <p:bldP spid="55" grpId="0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Arc 51"/>
          <p:cNvSpPr/>
          <p:nvPr/>
        </p:nvSpPr>
        <p:spPr>
          <a:xfrm>
            <a:off x="3463689" y="2468967"/>
            <a:ext cx="5386908" cy="5386908"/>
          </a:xfrm>
          <a:prstGeom prst="arc">
            <a:avLst>
              <a:gd name="adj1" fmla="val 16200000"/>
              <a:gd name="adj2" fmla="val 17673935"/>
            </a:avLst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3" name="Arc 52"/>
          <p:cNvSpPr/>
          <p:nvPr/>
        </p:nvSpPr>
        <p:spPr>
          <a:xfrm>
            <a:off x="3463687" y="2468967"/>
            <a:ext cx="5386908" cy="5386908"/>
          </a:xfrm>
          <a:prstGeom prst="arc">
            <a:avLst>
              <a:gd name="adj1" fmla="val 17716047"/>
              <a:gd name="adj2" fmla="val 19621976"/>
            </a:avLst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4" name="Arc 53"/>
          <p:cNvSpPr/>
          <p:nvPr/>
        </p:nvSpPr>
        <p:spPr>
          <a:xfrm>
            <a:off x="3463687" y="2468967"/>
            <a:ext cx="5386908" cy="5386908"/>
          </a:xfrm>
          <a:prstGeom prst="arc">
            <a:avLst>
              <a:gd name="adj1" fmla="val 14210783"/>
              <a:gd name="adj2" fmla="val 16165013"/>
            </a:avLst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5" name="Arc 54"/>
          <p:cNvSpPr/>
          <p:nvPr/>
        </p:nvSpPr>
        <p:spPr>
          <a:xfrm>
            <a:off x="3463687" y="2468967"/>
            <a:ext cx="5386908" cy="5386908"/>
          </a:xfrm>
          <a:prstGeom prst="arc">
            <a:avLst>
              <a:gd name="adj1" fmla="val 12908475"/>
              <a:gd name="adj2" fmla="val 14171058"/>
            </a:avLst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6" name="Arc 55"/>
          <p:cNvSpPr/>
          <p:nvPr/>
        </p:nvSpPr>
        <p:spPr>
          <a:xfrm>
            <a:off x="3463685" y="2468967"/>
            <a:ext cx="5386908" cy="5386908"/>
          </a:xfrm>
          <a:prstGeom prst="arc">
            <a:avLst>
              <a:gd name="adj1" fmla="val 10804151"/>
              <a:gd name="adj2" fmla="val 12867387"/>
            </a:avLst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7" name="Arc 56"/>
          <p:cNvSpPr/>
          <p:nvPr/>
        </p:nvSpPr>
        <p:spPr>
          <a:xfrm>
            <a:off x="3463683" y="2468967"/>
            <a:ext cx="5386908" cy="5386908"/>
          </a:xfrm>
          <a:prstGeom prst="arc">
            <a:avLst>
              <a:gd name="adj1" fmla="val 19659449"/>
              <a:gd name="adj2" fmla="val 21596807"/>
            </a:avLst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4" name="Group 3"/>
          <p:cNvGrpSpPr/>
          <p:nvPr/>
        </p:nvGrpSpPr>
        <p:grpSpPr>
          <a:xfrm>
            <a:off x="652652" y="616889"/>
            <a:ext cx="661987" cy="661987"/>
            <a:chOff x="1405281" y="4700588"/>
            <a:chExt cx="865187" cy="86518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" name="Freeform 36"/>
            <p:cNvSpPr>
              <a:spLocks/>
            </p:cNvSpPr>
            <p:nvPr/>
          </p:nvSpPr>
          <p:spPr bwMode="auto">
            <a:xfrm>
              <a:off x="1451318" y="4746625"/>
              <a:ext cx="819150" cy="819150"/>
            </a:xfrm>
            <a:custGeom>
              <a:avLst/>
              <a:gdLst>
                <a:gd name="T0" fmla="*/ 3 w 429"/>
                <a:gd name="T1" fmla="*/ 210 h 429"/>
                <a:gd name="T2" fmla="*/ 6 w 429"/>
                <a:gd name="T3" fmla="*/ 210 h 429"/>
                <a:gd name="T4" fmla="*/ 207 w 429"/>
                <a:gd name="T5" fmla="*/ 210 h 429"/>
                <a:gd name="T6" fmla="*/ 207 w 429"/>
                <a:gd name="T7" fmla="*/ 9 h 429"/>
                <a:gd name="T8" fmla="*/ 213 w 429"/>
                <a:gd name="T9" fmla="*/ 0 h 429"/>
                <a:gd name="T10" fmla="*/ 429 w 429"/>
                <a:gd name="T11" fmla="*/ 216 h 429"/>
                <a:gd name="T12" fmla="*/ 213 w 429"/>
                <a:gd name="T13" fmla="*/ 429 h 429"/>
                <a:gd name="T14" fmla="*/ 0 w 429"/>
                <a:gd name="T15" fmla="*/ 216 h 429"/>
                <a:gd name="T16" fmla="*/ 3 w 429"/>
                <a:gd name="T17" fmla="*/ 21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9" h="429">
                  <a:moveTo>
                    <a:pt x="3" y="210"/>
                  </a:moveTo>
                  <a:cubicBezTo>
                    <a:pt x="6" y="210"/>
                    <a:pt x="6" y="210"/>
                    <a:pt x="6" y="210"/>
                  </a:cubicBezTo>
                  <a:cubicBezTo>
                    <a:pt x="207" y="210"/>
                    <a:pt x="207" y="210"/>
                    <a:pt x="207" y="210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3"/>
                    <a:pt x="210" y="0"/>
                    <a:pt x="213" y="0"/>
                  </a:cubicBezTo>
                  <a:cubicBezTo>
                    <a:pt x="333" y="0"/>
                    <a:pt x="429" y="99"/>
                    <a:pt x="429" y="216"/>
                  </a:cubicBezTo>
                  <a:cubicBezTo>
                    <a:pt x="429" y="333"/>
                    <a:pt x="333" y="429"/>
                    <a:pt x="213" y="429"/>
                  </a:cubicBezTo>
                  <a:cubicBezTo>
                    <a:pt x="96" y="429"/>
                    <a:pt x="0" y="333"/>
                    <a:pt x="0" y="216"/>
                  </a:cubicBezTo>
                  <a:cubicBezTo>
                    <a:pt x="0" y="213"/>
                    <a:pt x="0" y="213"/>
                    <a:pt x="3" y="2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" name="Freeform 37"/>
            <p:cNvSpPr>
              <a:spLocks/>
            </p:cNvSpPr>
            <p:nvPr/>
          </p:nvSpPr>
          <p:spPr bwMode="auto">
            <a:xfrm>
              <a:off x="1405281" y="4700588"/>
              <a:ext cx="373063" cy="373063"/>
            </a:xfrm>
            <a:custGeom>
              <a:avLst/>
              <a:gdLst>
                <a:gd name="T0" fmla="*/ 195 w 195"/>
                <a:gd name="T1" fmla="*/ 168 h 195"/>
                <a:gd name="T2" fmla="*/ 195 w 195"/>
                <a:gd name="T3" fmla="*/ 6 h 195"/>
                <a:gd name="T4" fmla="*/ 192 w 195"/>
                <a:gd name="T5" fmla="*/ 3 h 195"/>
                <a:gd name="T6" fmla="*/ 189 w 195"/>
                <a:gd name="T7" fmla="*/ 0 h 195"/>
                <a:gd name="T8" fmla="*/ 189 w 195"/>
                <a:gd name="T9" fmla="*/ 0 h 195"/>
                <a:gd name="T10" fmla="*/ 0 w 195"/>
                <a:gd name="T11" fmla="*/ 189 h 195"/>
                <a:gd name="T12" fmla="*/ 6 w 195"/>
                <a:gd name="T13" fmla="*/ 195 h 195"/>
                <a:gd name="T14" fmla="*/ 189 w 195"/>
                <a:gd name="T15" fmla="*/ 195 h 195"/>
                <a:gd name="T16" fmla="*/ 189 w 195"/>
                <a:gd name="T17" fmla="*/ 195 h 195"/>
                <a:gd name="T18" fmla="*/ 195 w 195"/>
                <a:gd name="T19" fmla="*/ 195 h 195"/>
                <a:gd name="T20" fmla="*/ 195 w 195"/>
                <a:gd name="T21" fmla="*/ 16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195">
                  <a:moveTo>
                    <a:pt x="195" y="168"/>
                  </a:moveTo>
                  <a:cubicBezTo>
                    <a:pt x="195" y="6"/>
                    <a:pt x="195" y="6"/>
                    <a:pt x="195" y="6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2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84" y="0"/>
                    <a:pt x="0" y="84"/>
                    <a:pt x="0" y="189"/>
                  </a:cubicBezTo>
                  <a:cubicBezTo>
                    <a:pt x="0" y="192"/>
                    <a:pt x="3" y="195"/>
                    <a:pt x="6" y="195"/>
                  </a:cubicBezTo>
                  <a:cubicBezTo>
                    <a:pt x="189" y="195"/>
                    <a:pt x="189" y="195"/>
                    <a:pt x="189" y="195"/>
                  </a:cubicBezTo>
                  <a:cubicBezTo>
                    <a:pt x="189" y="195"/>
                    <a:pt x="189" y="195"/>
                    <a:pt x="189" y="195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5" y="168"/>
                    <a:pt x="195" y="168"/>
                    <a:pt x="195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52653" y="1423010"/>
            <a:ext cx="361454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 dirty="0"/>
              <a:t>PIE CHART</a:t>
            </a:r>
            <a:endParaRPr lang="uk-U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52652" y="1692575"/>
            <a:ext cx="361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Chart Title</a:t>
            </a:r>
            <a:endParaRPr lang="uk-UA" sz="360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4604890" y="3525034"/>
            <a:ext cx="3104508" cy="1640310"/>
            <a:chOff x="4604890" y="3525034"/>
            <a:chExt cx="3104508" cy="1640310"/>
          </a:xfrm>
        </p:grpSpPr>
        <p:sp>
          <p:nvSpPr>
            <p:cNvPr id="71" name="Freeform 70"/>
            <p:cNvSpPr/>
            <p:nvPr/>
          </p:nvSpPr>
          <p:spPr>
            <a:xfrm>
              <a:off x="4634340" y="3633172"/>
              <a:ext cx="3045606" cy="1532172"/>
            </a:xfrm>
            <a:custGeom>
              <a:avLst/>
              <a:gdLst>
                <a:gd name="connsiteX0" fmla="*/ 1522803 w 3045606"/>
                <a:gd name="connsiteY0" fmla="*/ 0 h 1532172"/>
                <a:gd name="connsiteX1" fmla="*/ 3045606 w 3045606"/>
                <a:gd name="connsiteY1" fmla="*/ 1522803 h 1532172"/>
                <a:gd name="connsiteX2" fmla="*/ 3045133 w 3045606"/>
                <a:gd name="connsiteY2" fmla="*/ 1532172 h 1532172"/>
                <a:gd name="connsiteX3" fmla="*/ 473 w 3045606"/>
                <a:gd name="connsiteY3" fmla="*/ 1532172 h 1532172"/>
                <a:gd name="connsiteX4" fmla="*/ 0 w 3045606"/>
                <a:gd name="connsiteY4" fmla="*/ 1522803 h 1532172"/>
                <a:gd name="connsiteX5" fmla="*/ 1522803 w 3045606"/>
                <a:gd name="connsiteY5" fmla="*/ 0 h 153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5606" h="1532172">
                  <a:moveTo>
                    <a:pt x="1522803" y="0"/>
                  </a:moveTo>
                  <a:cubicBezTo>
                    <a:pt x="2363824" y="0"/>
                    <a:pt x="3045606" y="681782"/>
                    <a:pt x="3045606" y="1522803"/>
                  </a:cubicBezTo>
                  <a:lnTo>
                    <a:pt x="3045133" y="1532172"/>
                  </a:lnTo>
                  <a:lnTo>
                    <a:pt x="473" y="1532172"/>
                  </a:lnTo>
                  <a:lnTo>
                    <a:pt x="0" y="1522803"/>
                  </a:lnTo>
                  <a:cubicBezTo>
                    <a:pt x="0" y="681782"/>
                    <a:pt x="681782" y="0"/>
                    <a:pt x="152280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7" name="Freeform 66"/>
            <p:cNvSpPr/>
            <p:nvPr/>
          </p:nvSpPr>
          <p:spPr>
            <a:xfrm>
              <a:off x="4604890" y="3525034"/>
              <a:ext cx="3104508" cy="1640310"/>
            </a:xfrm>
            <a:custGeom>
              <a:avLst/>
              <a:gdLst>
                <a:gd name="connsiteX0" fmla="*/ 1552254 w 3104508"/>
                <a:gd name="connsiteY0" fmla="*/ 0 h 1640310"/>
                <a:gd name="connsiteX1" fmla="*/ 3104508 w 3104508"/>
                <a:gd name="connsiteY1" fmla="*/ 1552253 h 1640310"/>
                <a:gd name="connsiteX2" fmla="*/ 3100062 w 3104508"/>
                <a:gd name="connsiteY2" fmla="*/ 1640310 h 1640310"/>
                <a:gd name="connsiteX3" fmla="*/ 3074583 w 3104508"/>
                <a:gd name="connsiteY3" fmla="*/ 1640310 h 1640310"/>
                <a:gd name="connsiteX4" fmla="*/ 3075056 w 3104508"/>
                <a:gd name="connsiteY4" fmla="*/ 1630941 h 1640310"/>
                <a:gd name="connsiteX5" fmla="*/ 1552253 w 3104508"/>
                <a:gd name="connsiteY5" fmla="*/ 108138 h 1640310"/>
                <a:gd name="connsiteX6" fmla="*/ 29450 w 3104508"/>
                <a:gd name="connsiteY6" fmla="*/ 1630941 h 1640310"/>
                <a:gd name="connsiteX7" fmla="*/ 29923 w 3104508"/>
                <a:gd name="connsiteY7" fmla="*/ 1640310 h 1640310"/>
                <a:gd name="connsiteX8" fmla="*/ 4447 w 3104508"/>
                <a:gd name="connsiteY8" fmla="*/ 1640310 h 1640310"/>
                <a:gd name="connsiteX9" fmla="*/ 0 w 3104508"/>
                <a:gd name="connsiteY9" fmla="*/ 1552253 h 1640310"/>
                <a:gd name="connsiteX10" fmla="*/ 1552254 w 3104508"/>
                <a:gd name="connsiteY10" fmla="*/ 0 h 164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04508" h="1640310">
                  <a:moveTo>
                    <a:pt x="1552254" y="0"/>
                  </a:moveTo>
                  <a:cubicBezTo>
                    <a:pt x="2409540" y="0"/>
                    <a:pt x="3104508" y="694967"/>
                    <a:pt x="3104508" y="1552253"/>
                  </a:cubicBezTo>
                  <a:lnTo>
                    <a:pt x="3100062" y="1640310"/>
                  </a:lnTo>
                  <a:lnTo>
                    <a:pt x="3074583" y="1640310"/>
                  </a:lnTo>
                  <a:lnTo>
                    <a:pt x="3075056" y="1630941"/>
                  </a:lnTo>
                  <a:cubicBezTo>
                    <a:pt x="3075056" y="789920"/>
                    <a:pt x="2393274" y="108138"/>
                    <a:pt x="1552253" y="108138"/>
                  </a:cubicBezTo>
                  <a:cubicBezTo>
                    <a:pt x="711232" y="108138"/>
                    <a:pt x="29450" y="789920"/>
                    <a:pt x="29450" y="1630941"/>
                  </a:cubicBezTo>
                  <a:lnTo>
                    <a:pt x="29923" y="1640310"/>
                  </a:lnTo>
                  <a:lnTo>
                    <a:pt x="4447" y="1640310"/>
                  </a:lnTo>
                  <a:lnTo>
                    <a:pt x="0" y="1552253"/>
                  </a:lnTo>
                  <a:cubicBezTo>
                    <a:pt x="0" y="694967"/>
                    <a:pt x="694968" y="0"/>
                    <a:pt x="1552254" y="0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761478" y="4681038"/>
            <a:ext cx="2797277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id-ID" sz="3600" b="1" dirty="0">
                <a:solidFill>
                  <a:schemeClr val="accent2"/>
                </a:solidFill>
              </a:rPr>
              <a:t>Rp</a:t>
            </a:r>
            <a:r>
              <a:rPr lang="en-US" sz="3600" b="1" dirty="0">
                <a:solidFill>
                  <a:schemeClr val="accent2"/>
                </a:solidFill>
              </a:rPr>
              <a:t>129</a:t>
            </a:r>
            <a:r>
              <a:rPr lang="id-ID" sz="3600" b="1" dirty="0">
                <a:solidFill>
                  <a:schemeClr val="accent2"/>
                </a:solidFill>
              </a:rPr>
              <a:t>.</a:t>
            </a:r>
            <a:r>
              <a:rPr lang="en-US" sz="3600" b="1" dirty="0">
                <a:solidFill>
                  <a:schemeClr val="accent2"/>
                </a:solidFill>
              </a:rPr>
              <a:t>345</a:t>
            </a:r>
            <a:r>
              <a:rPr lang="id-ID" sz="3600" b="1" dirty="0">
                <a:solidFill>
                  <a:schemeClr val="accent2"/>
                </a:solidFill>
              </a:rPr>
              <a:t>K</a:t>
            </a:r>
            <a:endParaRPr lang="uk-UA" sz="3600" b="1" dirty="0">
              <a:solidFill>
                <a:schemeClr val="accent2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76323" y="5457430"/>
            <a:ext cx="5374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Lorem Ipsum has been the industry's standard dummy text ever since the 1500s. </a:t>
            </a:r>
            <a:endParaRPr lang="uk-UA" dirty="0"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858498" y="4154860"/>
            <a:ext cx="1125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</a:rPr>
              <a:t>17%</a:t>
            </a:r>
            <a:endParaRPr lang="uk-UA" sz="3600" b="1" dirty="0">
              <a:solidFill>
                <a:schemeClr val="accent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351282" y="2261836"/>
            <a:ext cx="1818389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</a:rPr>
              <a:t>31%</a:t>
            </a:r>
            <a:endParaRPr lang="uk-UA" sz="3600" b="1" dirty="0">
              <a:solidFill>
                <a:schemeClr val="accent4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351283" y="2852469"/>
            <a:ext cx="1818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6421" y="4128133"/>
            <a:ext cx="1818389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600" b="1" dirty="0">
                <a:solidFill>
                  <a:schemeClr val="accent3"/>
                </a:solidFill>
              </a:rPr>
              <a:t>27%</a:t>
            </a:r>
            <a:endParaRPr lang="uk-UA" sz="3600" b="1" dirty="0">
              <a:solidFill>
                <a:schemeClr val="accent3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446422" y="4718766"/>
            <a:ext cx="1818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industry's standard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226362" y="1225053"/>
            <a:ext cx="1818389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600" b="1" dirty="0">
                <a:solidFill>
                  <a:schemeClr val="accent3"/>
                </a:solidFill>
              </a:rPr>
              <a:t>27%</a:t>
            </a:r>
            <a:endParaRPr lang="uk-UA" sz="3600" b="1" dirty="0">
              <a:solidFill>
                <a:schemeClr val="accent3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226363" y="1815686"/>
            <a:ext cx="1818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been the text.</a:t>
            </a:r>
            <a:endParaRPr lang="uk-UA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100984" y="2661626"/>
            <a:ext cx="1125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</a:rPr>
              <a:t>17%</a:t>
            </a:r>
            <a:endParaRPr lang="uk-UA" sz="3600" b="1" dirty="0">
              <a:solidFill>
                <a:schemeClr val="accent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917156" y="1907160"/>
            <a:ext cx="1125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</a:rPr>
              <a:t>17%</a:t>
            </a:r>
            <a:endParaRPr lang="uk-UA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421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:push dir="u"/>
      </p:transition>
    </mc:Choice>
    <mc:Fallback>
      <p:transition spd="slow"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6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8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9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5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50"/>
                            </p:stCondLst>
                            <p:childTnLst>
                              <p:par>
                                <p:cTn id="52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8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100"/>
                            </p:stCondLst>
                            <p:childTnLst>
                              <p:par>
                                <p:cTn id="6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600"/>
                            </p:stCondLst>
                            <p:childTnLst>
                              <p:par>
                                <p:cTn id="6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450"/>
                            </p:stCondLst>
                            <p:childTnLst>
                              <p:par>
                                <p:cTn id="7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950"/>
                            </p:stCondLst>
                            <p:childTnLst>
                              <p:par>
                                <p:cTn id="7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8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800"/>
                            </p:stCondLst>
                            <p:childTnLst>
                              <p:par>
                                <p:cTn id="86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8" grpId="0"/>
      <p:bldP spid="9" grpId="0"/>
      <p:bldP spid="50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2653" y="1423010"/>
            <a:ext cx="3614546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 dirty="0"/>
              <a:t>BAR CHART</a:t>
            </a:r>
            <a:endParaRPr lang="uk-U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52652" y="1692575"/>
            <a:ext cx="361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Chart Title</a:t>
            </a:r>
            <a:endParaRPr lang="uk-UA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Freeform 44"/>
          <p:cNvSpPr>
            <a:spLocks noEditPoints="1"/>
          </p:cNvSpPr>
          <p:nvPr/>
        </p:nvSpPr>
        <p:spPr bwMode="auto">
          <a:xfrm>
            <a:off x="694617" y="576775"/>
            <a:ext cx="670986" cy="662629"/>
          </a:xfrm>
          <a:custGeom>
            <a:avLst/>
            <a:gdLst>
              <a:gd name="T0" fmla="*/ 135 w 468"/>
              <a:gd name="T1" fmla="*/ 369 h 462"/>
              <a:gd name="T2" fmla="*/ 135 w 468"/>
              <a:gd name="T3" fmla="*/ 258 h 462"/>
              <a:gd name="T4" fmla="*/ 99 w 468"/>
              <a:gd name="T5" fmla="*/ 222 h 462"/>
              <a:gd name="T6" fmla="*/ 57 w 468"/>
              <a:gd name="T7" fmla="*/ 222 h 462"/>
              <a:gd name="T8" fmla="*/ 21 w 468"/>
              <a:gd name="T9" fmla="*/ 258 h 462"/>
              <a:gd name="T10" fmla="*/ 21 w 468"/>
              <a:gd name="T11" fmla="*/ 369 h 462"/>
              <a:gd name="T12" fmla="*/ 57 w 468"/>
              <a:gd name="T13" fmla="*/ 405 h 462"/>
              <a:gd name="T14" fmla="*/ 99 w 468"/>
              <a:gd name="T15" fmla="*/ 405 h 462"/>
              <a:gd name="T16" fmla="*/ 135 w 468"/>
              <a:gd name="T17" fmla="*/ 369 h 462"/>
              <a:gd name="T18" fmla="*/ 411 w 468"/>
              <a:gd name="T19" fmla="*/ 405 h 462"/>
              <a:gd name="T20" fmla="*/ 369 w 468"/>
              <a:gd name="T21" fmla="*/ 405 h 462"/>
              <a:gd name="T22" fmla="*/ 333 w 468"/>
              <a:gd name="T23" fmla="*/ 369 h 462"/>
              <a:gd name="T24" fmla="*/ 333 w 468"/>
              <a:gd name="T25" fmla="*/ 150 h 462"/>
              <a:gd name="T26" fmla="*/ 369 w 468"/>
              <a:gd name="T27" fmla="*/ 114 h 462"/>
              <a:gd name="T28" fmla="*/ 411 w 468"/>
              <a:gd name="T29" fmla="*/ 114 h 462"/>
              <a:gd name="T30" fmla="*/ 447 w 468"/>
              <a:gd name="T31" fmla="*/ 150 h 462"/>
              <a:gd name="T32" fmla="*/ 447 w 468"/>
              <a:gd name="T33" fmla="*/ 369 h 462"/>
              <a:gd name="T34" fmla="*/ 411 w 468"/>
              <a:gd name="T35" fmla="*/ 405 h 462"/>
              <a:gd name="T36" fmla="*/ 255 w 468"/>
              <a:gd name="T37" fmla="*/ 405 h 462"/>
              <a:gd name="T38" fmla="*/ 213 w 468"/>
              <a:gd name="T39" fmla="*/ 405 h 462"/>
              <a:gd name="T40" fmla="*/ 177 w 468"/>
              <a:gd name="T41" fmla="*/ 369 h 462"/>
              <a:gd name="T42" fmla="*/ 177 w 468"/>
              <a:gd name="T43" fmla="*/ 36 h 462"/>
              <a:gd name="T44" fmla="*/ 213 w 468"/>
              <a:gd name="T45" fmla="*/ 0 h 462"/>
              <a:gd name="T46" fmla="*/ 255 w 468"/>
              <a:gd name="T47" fmla="*/ 0 h 462"/>
              <a:gd name="T48" fmla="*/ 291 w 468"/>
              <a:gd name="T49" fmla="*/ 36 h 462"/>
              <a:gd name="T50" fmla="*/ 291 w 468"/>
              <a:gd name="T51" fmla="*/ 369 h 462"/>
              <a:gd name="T52" fmla="*/ 255 w 468"/>
              <a:gd name="T53" fmla="*/ 405 h 462"/>
              <a:gd name="T54" fmla="*/ 0 w 468"/>
              <a:gd name="T55" fmla="*/ 456 h 462"/>
              <a:gd name="T56" fmla="*/ 0 w 468"/>
              <a:gd name="T57" fmla="*/ 435 h 462"/>
              <a:gd name="T58" fmla="*/ 6 w 468"/>
              <a:gd name="T59" fmla="*/ 429 h 462"/>
              <a:gd name="T60" fmla="*/ 462 w 468"/>
              <a:gd name="T61" fmla="*/ 429 h 462"/>
              <a:gd name="T62" fmla="*/ 468 w 468"/>
              <a:gd name="T63" fmla="*/ 435 h 462"/>
              <a:gd name="T64" fmla="*/ 468 w 468"/>
              <a:gd name="T65" fmla="*/ 456 h 462"/>
              <a:gd name="T66" fmla="*/ 462 w 468"/>
              <a:gd name="T67" fmla="*/ 462 h 462"/>
              <a:gd name="T68" fmla="*/ 6 w 468"/>
              <a:gd name="T69" fmla="*/ 462 h 462"/>
              <a:gd name="T70" fmla="*/ 0 w 468"/>
              <a:gd name="T71" fmla="*/ 456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68" h="462">
                <a:moveTo>
                  <a:pt x="135" y="369"/>
                </a:moveTo>
                <a:cubicBezTo>
                  <a:pt x="135" y="258"/>
                  <a:pt x="135" y="258"/>
                  <a:pt x="135" y="258"/>
                </a:cubicBezTo>
                <a:cubicBezTo>
                  <a:pt x="135" y="240"/>
                  <a:pt x="120" y="222"/>
                  <a:pt x="99" y="222"/>
                </a:cubicBezTo>
                <a:cubicBezTo>
                  <a:pt x="87" y="222"/>
                  <a:pt x="72" y="222"/>
                  <a:pt x="57" y="222"/>
                </a:cubicBezTo>
                <a:cubicBezTo>
                  <a:pt x="39" y="222"/>
                  <a:pt x="21" y="240"/>
                  <a:pt x="21" y="258"/>
                </a:cubicBezTo>
                <a:cubicBezTo>
                  <a:pt x="21" y="369"/>
                  <a:pt x="21" y="369"/>
                  <a:pt x="21" y="369"/>
                </a:cubicBezTo>
                <a:cubicBezTo>
                  <a:pt x="21" y="387"/>
                  <a:pt x="39" y="405"/>
                  <a:pt x="57" y="405"/>
                </a:cubicBezTo>
                <a:cubicBezTo>
                  <a:pt x="72" y="405"/>
                  <a:pt x="87" y="405"/>
                  <a:pt x="99" y="405"/>
                </a:cubicBezTo>
                <a:cubicBezTo>
                  <a:pt x="120" y="405"/>
                  <a:pt x="135" y="387"/>
                  <a:pt x="135" y="369"/>
                </a:cubicBezTo>
                <a:close/>
                <a:moveTo>
                  <a:pt x="411" y="405"/>
                </a:moveTo>
                <a:cubicBezTo>
                  <a:pt x="396" y="405"/>
                  <a:pt x="384" y="405"/>
                  <a:pt x="369" y="405"/>
                </a:cubicBezTo>
                <a:cubicBezTo>
                  <a:pt x="351" y="405"/>
                  <a:pt x="333" y="387"/>
                  <a:pt x="333" y="369"/>
                </a:cubicBezTo>
                <a:cubicBezTo>
                  <a:pt x="333" y="150"/>
                  <a:pt x="333" y="150"/>
                  <a:pt x="333" y="150"/>
                </a:cubicBezTo>
                <a:cubicBezTo>
                  <a:pt x="333" y="129"/>
                  <a:pt x="351" y="114"/>
                  <a:pt x="369" y="114"/>
                </a:cubicBezTo>
                <a:cubicBezTo>
                  <a:pt x="384" y="114"/>
                  <a:pt x="396" y="114"/>
                  <a:pt x="411" y="114"/>
                </a:cubicBezTo>
                <a:cubicBezTo>
                  <a:pt x="432" y="114"/>
                  <a:pt x="447" y="129"/>
                  <a:pt x="447" y="150"/>
                </a:cubicBezTo>
                <a:cubicBezTo>
                  <a:pt x="447" y="369"/>
                  <a:pt x="447" y="369"/>
                  <a:pt x="447" y="369"/>
                </a:cubicBezTo>
                <a:cubicBezTo>
                  <a:pt x="447" y="387"/>
                  <a:pt x="432" y="405"/>
                  <a:pt x="411" y="405"/>
                </a:cubicBezTo>
                <a:close/>
                <a:moveTo>
                  <a:pt x="255" y="405"/>
                </a:moveTo>
                <a:cubicBezTo>
                  <a:pt x="240" y="405"/>
                  <a:pt x="228" y="405"/>
                  <a:pt x="213" y="405"/>
                </a:cubicBezTo>
                <a:cubicBezTo>
                  <a:pt x="195" y="405"/>
                  <a:pt x="177" y="387"/>
                  <a:pt x="177" y="369"/>
                </a:cubicBezTo>
                <a:cubicBezTo>
                  <a:pt x="177" y="36"/>
                  <a:pt x="177" y="36"/>
                  <a:pt x="177" y="36"/>
                </a:cubicBezTo>
                <a:cubicBezTo>
                  <a:pt x="177" y="15"/>
                  <a:pt x="195" y="0"/>
                  <a:pt x="213" y="0"/>
                </a:cubicBezTo>
                <a:cubicBezTo>
                  <a:pt x="228" y="0"/>
                  <a:pt x="240" y="0"/>
                  <a:pt x="255" y="0"/>
                </a:cubicBezTo>
                <a:cubicBezTo>
                  <a:pt x="276" y="0"/>
                  <a:pt x="291" y="15"/>
                  <a:pt x="291" y="36"/>
                </a:cubicBezTo>
                <a:cubicBezTo>
                  <a:pt x="291" y="369"/>
                  <a:pt x="291" y="369"/>
                  <a:pt x="291" y="369"/>
                </a:cubicBezTo>
                <a:cubicBezTo>
                  <a:pt x="291" y="387"/>
                  <a:pt x="276" y="405"/>
                  <a:pt x="255" y="405"/>
                </a:cubicBezTo>
                <a:close/>
                <a:moveTo>
                  <a:pt x="0" y="456"/>
                </a:moveTo>
                <a:cubicBezTo>
                  <a:pt x="0" y="435"/>
                  <a:pt x="0" y="435"/>
                  <a:pt x="0" y="435"/>
                </a:cubicBezTo>
                <a:cubicBezTo>
                  <a:pt x="0" y="432"/>
                  <a:pt x="3" y="429"/>
                  <a:pt x="6" y="429"/>
                </a:cubicBezTo>
                <a:cubicBezTo>
                  <a:pt x="462" y="429"/>
                  <a:pt x="462" y="429"/>
                  <a:pt x="462" y="429"/>
                </a:cubicBezTo>
                <a:cubicBezTo>
                  <a:pt x="465" y="429"/>
                  <a:pt x="468" y="432"/>
                  <a:pt x="468" y="435"/>
                </a:cubicBezTo>
                <a:cubicBezTo>
                  <a:pt x="468" y="456"/>
                  <a:pt x="468" y="456"/>
                  <a:pt x="468" y="456"/>
                </a:cubicBezTo>
                <a:cubicBezTo>
                  <a:pt x="468" y="459"/>
                  <a:pt x="465" y="462"/>
                  <a:pt x="462" y="462"/>
                </a:cubicBezTo>
                <a:cubicBezTo>
                  <a:pt x="6" y="462"/>
                  <a:pt x="6" y="462"/>
                  <a:pt x="6" y="462"/>
                </a:cubicBezTo>
                <a:cubicBezTo>
                  <a:pt x="3" y="462"/>
                  <a:pt x="0" y="459"/>
                  <a:pt x="0" y="456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" name="Group 5"/>
          <p:cNvGrpSpPr/>
          <p:nvPr/>
        </p:nvGrpSpPr>
        <p:grpSpPr>
          <a:xfrm>
            <a:off x="2123389" y="4820369"/>
            <a:ext cx="1197960" cy="919749"/>
            <a:chOff x="4697506" y="5030886"/>
            <a:chExt cx="1197960" cy="919749"/>
          </a:xfrm>
        </p:grpSpPr>
        <p:sp>
          <p:nvSpPr>
            <p:cNvPr id="3" name="Rounded Rectangle 2"/>
            <p:cNvSpPr/>
            <p:nvPr/>
          </p:nvSpPr>
          <p:spPr>
            <a:xfrm>
              <a:off x="4994031" y="5030886"/>
              <a:ext cx="604911" cy="919747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4697506" y="5516283"/>
              <a:ext cx="1197960" cy="434352"/>
              <a:chOff x="4697506" y="5516283"/>
              <a:chExt cx="1197960" cy="434352"/>
            </a:xfrm>
          </p:grpSpPr>
          <p:sp>
            <p:nvSpPr>
              <p:cNvPr id="56" name="Trapezoid 55"/>
              <p:cNvSpPr/>
              <p:nvPr/>
            </p:nvSpPr>
            <p:spPr>
              <a:xfrm>
                <a:off x="4697506" y="5605928"/>
                <a:ext cx="1197960" cy="279335"/>
              </a:xfrm>
              <a:prstGeom prst="trapezoid">
                <a:avLst>
                  <a:gd name="adj" fmla="val 54757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4" name="Trapezoid 3"/>
              <p:cNvSpPr/>
              <p:nvPr/>
            </p:nvSpPr>
            <p:spPr>
              <a:xfrm flipV="1">
                <a:off x="4845263" y="5605928"/>
                <a:ext cx="902446" cy="344705"/>
              </a:xfrm>
              <a:prstGeom prst="trapezoid">
                <a:avLst>
                  <a:gd name="adj" fmla="val 44072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4994031" y="5516283"/>
                <a:ext cx="604911" cy="43435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3321349" y="4206131"/>
            <a:ext cx="1197960" cy="1533987"/>
            <a:chOff x="4697506" y="4416648"/>
            <a:chExt cx="1197960" cy="1533987"/>
          </a:xfrm>
        </p:grpSpPr>
        <p:sp>
          <p:nvSpPr>
            <p:cNvPr id="58" name="Rounded Rectangle 57"/>
            <p:cNvSpPr/>
            <p:nvPr/>
          </p:nvSpPr>
          <p:spPr>
            <a:xfrm>
              <a:off x="4994031" y="4416648"/>
              <a:ext cx="604911" cy="153398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4697506" y="5516283"/>
              <a:ext cx="1197960" cy="434352"/>
              <a:chOff x="4697506" y="5516283"/>
              <a:chExt cx="1197960" cy="434352"/>
            </a:xfrm>
          </p:grpSpPr>
          <p:sp>
            <p:nvSpPr>
              <p:cNvPr id="60" name="Trapezoid 59"/>
              <p:cNvSpPr/>
              <p:nvPr/>
            </p:nvSpPr>
            <p:spPr>
              <a:xfrm>
                <a:off x="4697506" y="5605928"/>
                <a:ext cx="1197960" cy="279335"/>
              </a:xfrm>
              <a:prstGeom prst="trapezoid">
                <a:avLst>
                  <a:gd name="adj" fmla="val 54757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61" name="Trapezoid 60"/>
              <p:cNvSpPr/>
              <p:nvPr/>
            </p:nvSpPr>
            <p:spPr>
              <a:xfrm flipV="1">
                <a:off x="4845263" y="5605928"/>
                <a:ext cx="902446" cy="344705"/>
              </a:xfrm>
              <a:prstGeom prst="trapezoid">
                <a:avLst>
                  <a:gd name="adj" fmla="val 44072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4994031" y="5516283"/>
                <a:ext cx="604911" cy="43435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63" name="Group 62"/>
          <p:cNvGrpSpPr/>
          <p:nvPr/>
        </p:nvGrpSpPr>
        <p:grpSpPr>
          <a:xfrm>
            <a:off x="4513378" y="3339963"/>
            <a:ext cx="1197960" cy="2400155"/>
            <a:chOff x="4697506" y="3550480"/>
            <a:chExt cx="1197960" cy="2400155"/>
          </a:xfrm>
        </p:grpSpPr>
        <p:sp>
          <p:nvSpPr>
            <p:cNvPr id="64" name="Rounded Rectangle 63"/>
            <p:cNvSpPr/>
            <p:nvPr/>
          </p:nvSpPr>
          <p:spPr>
            <a:xfrm>
              <a:off x="4994031" y="3550480"/>
              <a:ext cx="604911" cy="240015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4697506" y="5516283"/>
              <a:ext cx="1197960" cy="434352"/>
              <a:chOff x="4697506" y="5516283"/>
              <a:chExt cx="1197960" cy="434352"/>
            </a:xfrm>
          </p:grpSpPr>
          <p:sp>
            <p:nvSpPr>
              <p:cNvPr id="66" name="Trapezoid 65"/>
              <p:cNvSpPr/>
              <p:nvPr/>
            </p:nvSpPr>
            <p:spPr>
              <a:xfrm>
                <a:off x="4697506" y="5605928"/>
                <a:ext cx="1197960" cy="279335"/>
              </a:xfrm>
              <a:prstGeom prst="trapezoid">
                <a:avLst>
                  <a:gd name="adj" fmla="val 54757"/>
                </a:avLst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67" name="Trapezoid 66"/>
              <p:cNvSpPr/>
              <p:nvPr/>
            </p:nvSpPr>
            <p:spPr>
              <a:xfrm flipV="1">
                <a:off x="4845263" y="5605928"/>
                <a:ext cx="902446" cy="344705"/>
              </a:xfrm>
              <a:prstGeom prst="trapezoid">
                <a:avLst>
                  <a:gd name="adj" fmla="val 44072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4994031" y="5516283"/>
                <a:ext cx="604911" cy="43435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5711338" y="2158671"/>
            <a:ext cx="1197960" cy="3581447"/>
            <a:chOff x="4697506" y="2369188"/>
            <a:chExt cx="1197960" cy="3581447"/>
          </a:xfrm>
        </p:grpSpPr>
        <p:sp>
          <p:nvSpPr>
            <p:cNvPr id="70" name="Rounded Rectangle 69"/>
            <p:cNvSpPr/>
            <p:nvPr/>
          </p:nvSpPr>
          <p:spPr>
            <a:xfrm>
              <a:off x="4994031" y="2369188"/>
              <a:ext cx="604911" cy="358144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4697506" y="5516283"/>
              <a:ext cx="1197960" cy="434352"/>
              <a:chOff x="4697506" y="5516283"/>
              <a:chExt cx="1197960" cy="434352"/>
            </a:xfrm>
          </p:grpSpPr>
          <p:sp>
            <p:nvSpPr>
              <p:cNvPr id="72" name="Trapezoid 71"/>
              <p:cNvSpPr/>
              <p:nvPr/>
            </p:nvSpPr>
            <p:spPr>
              <a:xfrm>
                <a:off x="4697506" y="5605928"/>
                <a:ext cx="1197960" cy="279335"/>
              </a:xfrm>
              <a:prstGeom prst="trapezoid">
                <a:avLst>
                  <a:gd name="adj" fmla="val 54757"/>
                </a:avLst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73" name="Trapezoid 72"/>
              <p:cNvSpPr/>
              <p:nvPr/>
            </p:nvSpPr>
            <p:spPr>
              <a:xfrm flipV="1">
                <a:off x="4845263" y="5605928"/>
                <a:ext cx="902446" cy="344705"/>
              </a:xfrm>
              <a:prstGeom prst="trapezoid">
                <a:avLst>
                  <a:gd name="adj" fmla="val 44072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994031" y="5516283"/>
                <a:ext cx="604911" cy="43435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75" name="Group 74"/>
          <p:cNvGrpSpPr/>
          <p:nvPr/>
        </p:nvGrpSpPr>
        <p:grpSpPr>
          <a:xfrm>
            <a:off x="6903367" y="3959267"/>
            <a:ext cx="1197960" cy="1780851"/>
            <a:chOff x="4697506" y="4169784"/>
            <a:chExt cx="1197960" cy="1780851"/>
          </a:xfrm>
        </p:grpSpPr>
        <p:sp>
          <p:nvSpPr>
            <p:cNvPr id="76" name="Rounded Rectangle 75"/>
            <p:cNvSpPr/>
            <p:nvPr/>
          </p:nvSpPr>
          <p:spPr>
            <a:xfrm>
              <a:off x="4994031" y="4169784"/>
              <a:ext cx="604911" cy="178085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4697506" y="5516283"/>
              <a:ext cx="1197960" cy="434352"/>
              <a:chOff x="4697506" y="5516283"/>
              <a:chExt cx="1197960" cy="434352"/>
            </a:xfrm>
          </p:grpSpPr>
          <p:sp>
            <p:nvSpPr>
              <p:cNvPr id="78" name="Trapezoid 77"/>
              <p:cNvSpPr/>
              <p:nvPr/>
            </p:nvSpPr>
            <p:spPr>
              <a:xfrm>
                <a:off x="4697506" y="5605928"/>
                <a:ext cx="1197960" cy="279335"/>
              </a:xfrm>
              <a:prstGeom prst="trapezoid">
                <a:avLst>
                  <a:gd name="adj" fmla="val 54757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79" name="Trapezoid 78"/>
              <p:cNvSpPr/>
              <p:nvPr/>
            </p:nvSpPr>
            <p:spPr>
              <a:xfrm flipV="1">
                <a:off x="4845263" y="5605928"/>
                <a:ext cx="902446" cy="344705"/>
              </a:xfrm>
              <a:prstGeom prst="trapezoid">
                <a:avLst>
                  <a:gd name="adj" fmla="val 44072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4994031" y="5516283"/>
                <a:ext cx="604911" cy="434352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81" name="Group 80"/>
          <p:cNvGrpSpPr/>
          <p:nvPr/>
        </p:nvGrpSpPr>
        <p:grpSpPr>
          <a:xfrm>
            <a:off x="8095396" y="3339963"/>
            <a:ext cx="1197960" cy="2400155"/>
            <a:chOff x="4697506" y="3550480"/>
            <a:chExt cx="1197960" cy="2400155"/>
          </a:xfrm>
        </p:grpSpPr>
        <p:sp>
          <p:nvSpPr>
            <p:cNvPr id="82" name="Rounded Rectangle 81"/>
            <p:cNvSpPr/>
            <p:nvPr/>
          </p:nvSpPr>
          <p:spPr>
            <a:xfrm>
              <a:off x="4994031" y="3550480"/>
              <a:ext cx="604911" cy="2400154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4697506" y="5516283"/>
              <a:ext cx="1197960" cy="434352"/>
              <a:chOff x="4697506" y="5516283"/>
              <a:chExt cx="1197960" cy="434352"/>
            </a:xfrm>
          </p:grpSpPr>
          <p:sp>
            <p:nvSpPr>
              <p:cNvPr id="84" name="Trapezoid 83"/>
              <p:cNvSpPr/>
              <p:nvPr/>
            </p:nvSpPr>
            <p:spPr>
              <a:xfrm>
                <a:off x="4697506" y="5605928"/>
                <a:ext cx="1197960" cy="279335"/>
              </a:xfrm>
              <a:prstGeom prst="trapezoid">
                <a:avLst>
                  <a:gd name="adj" fmla="val 5475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85" name="Trapezoid 84"/>
              <p:cNvSpPr/>
              <p:nvPr/>
            </p:nvSpPr>
            <p:spPr>
              <a:xfrm flipV="1">
                <a:off x="4845263" y="5605928"/>
                <a:ext cx="902446" cy="344705"/>
              </a:xfrm>
              <a:prstGeom prst="trapezoid">
                <a:avLst>
                  <a:gd name="adj" fmla="val 44072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4994031" y="5516283"/>
                <a:ext cx="604911" cy="434352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87" name="Group 86"/>
          <p:cNvGrpSpPr/>
          <p:nvPr/>
        </p:nvGrpSpPr>
        <p:grpSpPr>
          <a:xfrm>
            <a:off x="9293356" y="2337575"/>
            <a:ext cx="1197960" cy="3402543"/>
            <a:chOff x="4697506" y="2548092"/>
            <a:chExt cx="1197960" cy="3402543"/>
          </a:xfrm>
        </p:grpSpPr>
        <p:sp>
          <p:nvSpPr>
            <p:cNvPr id="88" name="Rounded Rectangle 87"/>
            <p:cNvSpPr/>
            <p:nvPr/>
          </p:nvSpPr>
          <p:spPr>
            <a:xfrm>
              <a:off x="4994031" y="2548092"/>
              <a:ext cx="604911" cy="3402542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4697506" y="5516283"/>
              <a:ext cx="1197960" cy="434352"/>
              <a:chOff x="4697506" y="5516283"/>
              <a:chExt cx="1197960" cy="434352"/>
            </a:xfrm>
          </p:grpSpPr>
          <p:sp>
            <p:nvSpPr>
              <p:cNvPr id="90" name="Trapezoid 89"/>
              <p:cNvSpPr/>
              <p:nvPr/>
            </p:nvSpPr>
            <p:spPr>
              <a:xfrm>
                <a:off x="4697506" y="5605928"/>
                <a:ext cx="1197960" cy="279335"/>
              </a:xfrm>
              <a:prstGeom prst="trapezoid">
                <a:avLst>
                  <a:gd name="adj" fmla="val 54757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91" name="Trapezoid 90"/>
              <p:cNvSpPr/>
              <p:nvPr/>
            </p:nvSpPr>
            <p:spPr>
              <a:xfrm flipV="1">
                <a:off x="4845263" y="5605928"/>
                <a:ext cx="902446" cy="344705"/>
              </a:xfrm>
              <a:prstGeom prst="trapezoid">
                <a:avLst>
                  <a:gd name="adj" fmla="val 44072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4994031" y="5516283"/>
                <a:ext cx="604911" cy="43435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sp>
        <p:nvSpPr>
          <p:cNvPr id="93" name="Rounded Rectangular Callout 92"/>
          <p:cNvSpPr/>
          <p:nvPr/>
        </p:nvSpPr>
        <p:spPr>
          <a:xfrm>
            <a:off x="2203531" y="4012961"/>
            <a:ext cx="1037676" cy="639743"/>
          </a:xfrm>
          <a:prstGeom prst="wedgeRoundRectCallout">
            <a:avLst>
              <a:gd name="adj1" fmla="val -3812"/>
              <a:gd name="adj2" fmla="val 70398"/>
              <a:gd name="adj3" fmla="val 16667"/>
            </a:avLst>
          </a:prstGeom>
          <a:pattFill prst="dkUpDiag">
            <a:fgClr>
              <a:schemeClr val="accent1"/>
            </a:fgClr>
            <a:bgClr>
              <a:schemeClr val="accent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800" b="1" dirty="0"/>
              <a:t>11%</a:t>
            </a:r>
            <a:endParaRPr lang="uk-UA" sz="2800" b="1" dirty="0"/>
          </a:p>
        </p:txBody>
      </p:sp>
      <p:sp>
        <p:nvSpPr>
          <p:cNvPr id="95" name="Rounded Rectangular Callout 94"/>
          <p:cNvSpPr/>
          <p:nvPr/>
        </p:nvSpPr>
        <p:spPr>
          <a:xfrm>
            <a:off x="3401491" y="3319524"/>
            <a:ext cx="1037676" cy="639743"/>
          </a:xfrm>
          <a:prstGeom prst="wedgeRoundRectCallout">
            <a:avLst>
              <a:gd name="adj1" fmla="val 2893"/>
              <a:gd name="adj2" fmla="val 71952"/>
              <a:gd name="adj3" fmla="val 16667"/>
            </a:avLst>
          </a:prstGeom>
          <a:pattFill prst="dkUp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800" b="1" dirty="0"/>
              <a:t>29%</a:t>
            </a:r>
            <a:endParaRPr lang="uk-UA" sz="2800" b="1" dirty="0"/>
          </a:p>
        </p:txBody>
      </p:sp>
      <p:sp>
        <p:nvSpPr>
          <p:cNvPr id="96" name="Rounded Rectangular Callout 95"/>
          <p:cNvSpPr/>
          <p:nvPr/>
        </p:nvSpPr>
        <p:spPr>
          <a:xfrm>
            <a:off x="4593520" y="2451705"/>
            <a:ext cx="1037676" cy="639743"/>
          </a:xfrm>
          <a:prstGeom prst="wedgeRoundRectCallout">
            <a:avLst>
              <a:gd name="adj1" fmla="val -3812"/>
              <a:gd name="adj2" fmla="val 70398"/>
              <a:gd name="adj3" fmla="val 16667"/>
            </a:avLst>
          </a:prstGeom>
          <a:pattFill prst="dkUpDiag">
            <a:fgClr>
              <a:schemeClr val="accent3"/>
            </a:fgClr>
            <a:bgClr>
              <a:schemeClr val="accent3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800" b="1" dirty="0"/>
              <a:t>50%</a:t>
            </a:r>
            <a:endParaRPr lang="uk-UA" sz="2800" b="1" dirty="0"/>
          </a:p>
        </p:txBody>
      </p:sp>
      <p:sp>
        <p:nvSpPr>
          <p:cNvPr id="97" name="Rounded Rectangular Callout 96"/>
          <p:cNvSpPr/>
          <p:nvPr/>
        </p:nvSpPr>
        <p:spPr>
          <a:xfrm>
            <a:off x="5711338" y="1333659"/>
            <a:ext cx="1037676" cy="639743"/>
          </a:xfrm>
          <a:prstGeom prst="wedgeRoundRectCallout">
            <a:avLst>
              <a:gd name="adj1" fmla="val 2893"/>
              <a:gd name="adj2" fmla="val 71952"/>
              <a:gd name="adj3" fmla="val 16667"/>
            </a:avLst>
          </a:prstGeom>
          <a:pattFill prst="dkUpDiag">
            <a:fgClr>
              <a:schemeClr val="accent4"/>
            </a:fgClr>
            <a:bgClr>
              <a:schemeClr val="accent4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800" b="1" dirty="0"/>
              <a:t>77%</a:t>
            </a:r>
            <a:endParaRPr lang="uk-UA" sz="2800" b="1" dirty="0"/>
          </a:p>
        </p:txBody>
      </p:sp>
      <p:sp>
        <p:nvSpPr>
          <p:cNvPr id="98" name="Rounded Rectangular Callout 97"/>
          <p:cNvSpPr/>
          <p:nvPr/>
        </p:nvSpPr>
        <p:spPr>
          <a:xfrm>
            <a:off x="6903367" y="3091448"/>
            <a:ext cx="1037676" cy="639743"/>
          </a:xfrm>
          <a:prstGeom prst="wedgeRoundRectCallout">
            <a:avLst>
              <a:gd name="adj1" fmla="val 2893"/>
              <a:gd name="adj2" fmla="val 71952"/>
              <a:gd name="adj3" fmla="val 16667"/>
            </a:avLst>
          </a:prstGeom>
          <a:pattFill prst="dkUpDiag">
            <a:fgClr>
              <a:schemeClr val="accent5"/>
            </a:fgClr>
            <a:bgClr>
              <a:schemeClr val="accent5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800" b="1" dirty="0"/>
              <a:t>34%</a:t>
            </a:r>
            <a:endParaRPr lang="uk-UA" sz="2800" b="1" dirty="0"/>
          </a:p>
        </p:txBody>
      </p:sp>
      <p:sp>
        <p:nvSpPr>
          <p:cNvPr id="99" name="Rounded Rectangular Callout 98"/>
          <p:cNvSpPr/>
          <p:nvPr/>
        </p:nvSpPr>
        <p:spPr>
          <a:xfrm>
            <a:off x="8181470" y="2451705"/>
            <a:ext cx="1037676" cy="639743"/>
          </a:xfrm>
          <a:prstGeom prst="wedgeRoundRectCallout">
            <a:avLst>
              <a:gd name="adj1" fmla="val -3812"/>
              <a:gd name="adj2" fmla="val 70398"/>
              <a:gd name="adj3" fmla="val 16667"/>
            </a:avLst>
          </a:prstGeom>
          <a:pattFill prst="dkUpDiag">
            <a:fgClr>
              <a:schemeClr val="accent6"/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800" b="1" dirty="0"/>
              <a:t>50%</a:t>
            </a:r>
            <a:endParaRPr lang="uk-UA" sz="2800" b="1" dirty="0"/>
          </a:p>
        </p:txBody>
      </p:sp>
      <p:sp>
        <p:nvSpPr>
          <p:cNvPr id="100" name="Rounded Rectangular Callout 99"/>
          <p:cNvSpPr/>
          <p:nvPr/>
        </p:nvSpPr>
        <p:spPr>
          <a:xfrm>
            <a:off x="9305883" y="1483913"/>
            <a:ext cx="1037676" cy="639743"/>
          </a:xfrm>
          <a:prstGeom prst="wedgeRoundRectCallout">
            <a:avLst>
              <a:gd name="adj1" fmla="val 2893"/>
              <a:gd name="adj2" fmla="val 71952"/>
              <a:gd name="adj3" fmla="val 16667"/>
            </a:avLst>
          </a:prstGeom>
          <a:pattFill prst="dkUpDiag">
            <a:fgClr>
              <a:schemeClr val="accent1"/>
            </a:fgClr>
            <a:bgClr>
              <a:schemeClr val="accent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800" b="1" dirty="0"/>
              <a:t>63%</a:t>
            </a:r>
            <a:endParaRPr lang="uk-UA" sz="28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2117666" y="5865094"/>
            <a:ext cx="1203683" cy="461665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321349" y="5865094"/>
            <a:ext cx="1203683" cy="461665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525032" y="5865094"/>
            <a:ext cx="1203683" cy="461665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728715" y="5865094"/>
            <a:ext cx="1203683" cy="461665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897528" y="5865094"/>
            <a:ext cx="1203683" cy="461665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8101211" y="5865094"/>
            <a:ext cx="1203683" cy="461665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304894" y="5865094"/>
            <a:ext cx="1203683" cy="461665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has text</a:t>
            </a:r>
            <a:endParaRPr lang="uk-UA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19436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:push dir="u"/>
      </p:transition>
    </mc:Choice>
    <mc:Fallback>
      <p:transition spd="slow"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6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8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9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1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5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6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6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6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7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8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8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9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9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9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9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1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7" dur="11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1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1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1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4" grpId="0" animBg="1"/>
      <p:bldP spid="93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/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theme/theme1.xml><?xml version="1.0" encoding="utf-8"?>
<a:theme xmlns:a="http://schemas.openxmlformats.org/drawingml/2006/main" name="Office Theme">
  <a:themeElements>
    <a:clrScheme name="0_Bar_1">
      <a:dk1>
        <a:srgbClr val="2A2A2A"/>
      </a:dk1>
      <a:lt1>
        <a:srgbClr val="FFFFFF"/>
      </a:lt1>
      <a:dk2>
        <a:srgbClr val="151515"/>
      </a:dk2>
      <a:lt2>
        <a:srgbClr val="F8F8F8"/>
      </a:lt2>
      <a:accent1>
        <a:srgbClr val="739053"/>
      </a:accent1>
      <a:accent2>
        <a:srgbClr val="D77B71"/>
      </a:accent2>
      <a:accent3>
        <a:srgbClr val="FFA711"/>
      </a:accent3>
      <a:accent4>
        <a:srgbClr val="759CC9"/>
      </a:accent4>
      <a:accent5>
        <a:srgbClr val="D7A25C"/>
      </a:accent5>
      <a:accent6>
        <a:srgbClr val="A7C231"/>
      </a:accent6>
      <a:hlink>
        <a:srgbClr val="75B5E4"/>
      </a:hlink>
      <a:folHlink>
        <a:srgbClr val="816FB5"/>
      </a:folHlink>
    </a:clrScheme>
    <a:fontScheme name="Custom 14">
      <a:majorFont>
        <a:latin typeface="Source Sans Pro"/>
        <a:ea typeface=""/>
        <a:cs typeface=""/>
      </a:majorFont>
      <a:minorFont>
        <a:latin typeface="Ralew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1107</Words>
  <Application>Microsoft Office PowerPoint</Application>
  <PresentationFormat>Widescreen</PresentationFormat>
  <Paragraphs>251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Raleway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Studios</dc:creator>
  <cp:lastModifiedBy>user</cp:lastModifiedBy>
  <cp:revision>66</cp:revision>
  <dcterms:created xsi:type="dcterms:W3CDTF">2015-06-12T13:49:47Z</dcterms:created>
  <dcterms:modified xsi:type="dcterms:W3CDTF">2016-09-02T14:05:34Z</dcterms:modified>
</cp:coreProperties>
</file>