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37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7/30/2015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advTm="4000">
        <p14:prism isContent="1"/>
      </p:transition>
    </mc:Choice>
    <mc:Fallback xmlns="">
      <p:transition spd="slow" advClick="0" advTm="4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advTm="4000">
        <p14:prism isContent="1"/>
      </p:transition>
    </mc:Choice>
    <mc:Fallback xmlns="">
      <p:transition spd="slow" advClick="0" advTm="4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advTm="4000">
        <p14:prism isContent="1"/>
      </p:transition>
    </mc:Choice>
    <mc:Fallback xmlns="">
      <p:transition spd="slow" advClick="0" advTm="4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advTm="4000">
        <p14:prism isContent="1"/>
      </p:transition>
    </mc:Choice>
    <mc:Fallback xmlns="">
      <p:transition spd="slow" advClick="0" advTm="4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advTm="4000">
        <p14:prism isContent="1"/>
      </p:transition>
    </mc:Choice>
    <mc:Fallback xmlns="">
      <p:transition spd="slow" advClick="0" advTm="4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7/30/2015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advTm="4000">
        <p14:prism isContent="1"/>
      </p:transition>
    </mc:Choice>
    <mc:Fallback xmlns="">
      <p:transition spd="slow" advClick="0" advTm="4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7/30/2015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advClick="0" advTm="4000">
        <p14:prism isContent="1"/>
      </p:transition>
    </mc:Choice>
    <mc:Fallback xmlns="">
      <p:transition spd="slow" advClick="0" advTm="4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7/30/2015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advTm="4000">
        <p14:prism isContent="1"/>
      </p:transition>
    </mc:Choice>
    <mc:Fallback xmlns="">
      <p:transition spd="slow" advClick="0" advTm="4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7/30/2015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advTm="4000">
        <p14:prism isContent="1"/>
      </p:transition>
    </mc:Choice>
    <mc:Fallback xmlns="">
      <p:transition spd="slow" advClick="0" advTm="4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advClick="0" advTm="4000">
        <p14:prism isContent="1"/>
      </p:transition>
    </mc:Choice>
    <mc:Fallback xmlns="">
      <p:transition spd="slow" advClick="0" advTm="4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advTm="4000">
        <p14:prism isContent="1"/>
      </p:transition>
    </mc:Choice>
    <mc:Fallback xmlns="">
      <p:transition spd="slow" advClick="0" advTm="4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1D8BD707-D9CF-40AE-B4C6-C98DA3205C09}" type="datetimeFigureOut">
              <a:rPr lang="en-US" smtClean="0"/>
              <a:pPr/>
              <a:t>7/30/2015</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B6F15528-21DE-4FAA-801E-634DDDAF4B2B}" type="slidenum">
              <a:rPr lang="en-US" smtClean="0"/>
              <a:pPr/>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advClick="0" advTm="4000">
        <p14:prism isContent="1"/>
      </p:transition>
    </mc:Choice>
    <mc:Fallback xmlns="">
      <p:transition spd="slow" advClick="0" advTm="4000">
        <p:fade/>
      </p:transition>
    </mc:Fallback>
  </mc:AlternateConten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phinaturals.com/collagen-supplement-powder/" TargetMode="Externa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hyperlink" Target="http://www.amazon.com/dp/B00KSMVZJ0/"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hyperlink" Target="http://www.phinaturals.com/collagen-supplement-powder/"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hyperlink" Target="https://twitter.com/PhiNatural" TargetMode="External"/><Relationship Id="rId13" Type="http://schemas.openxmlformats.org/officeDocument/2006/relationships/image" Target="../media/image12.png"/><Relationship Id="rId3" Type="http://schemas.openxmlformats.org/officeDocument/2006/relationships/image" Target="../media/image7.jpg"/><Relationship Id="rId7" Type="http://schemas.openxmlformats.org/officeDocument/2006/relationships/image" Target="../media/image9.png"/><Relationship Id="rId12" Type="http://schemas.openxmlformats.org/officeDocument/2006/relationships/hyperlink" Target="https://vimeo.com/phinaturals" TargetMode="External"/><Relationship Id="rId2" Type="http://schemas.openxmlformats.org/officeDocument/2006/relationships/hyperlink" Target="http://www.phinaturals.com/" TargetMode="External"/><Relationship Id="rId1" Type="http://schemas.openxmlformats.org/officeDocument/2006/relationships/slideLayout" Target="../slideLayouts/slideLayout9.xml"/><Relationship Id="rId6" Type="http://schemas.openxmlformats.org/officeDocument/2006/relationships/hyperlink" Target="https://plus.google.com/communities/108043168145600307761" TargetMode="External"/><Relationship Id="rId11" Type="http://schemas.openxmlformats.org/officeDocument/2006/relationships/image" Target="../media/image11.png"/><Relationship Id="rId5" Type="http://schemas.openxmlformats.org/officeDocument/2006/relationships/image" Target="../media/image8.png"/><Relationship Id="rId10" Type="http://schemas.openxmlformats.org/officeDocument/2006/relationships/hyperlink" Target="https://www.pinterest.com/PhiNatural" TargetMode="External"/><Relationship Id="rId4" Type="http://schemas.openxmlformats.org/officeDocument/2006/relationships/hyperlink" Target="https://www.facebook.com/collagencomplete" TargetMode="External"/><Relationship Id="rId9"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2200"/>
            <a:ext cx="7543800" cy="1524000"/>
          </a:xfrm>
        </p:spPr>
        <p:txBody>
          <a:bodyPr/>
          <a:lstStyle/>
          <a:p>
            <a:pPr algn="ctr"/>
            <a:r>
              <a:rPr lang="en-US" sz="6000" dirty="0">
                <a:hlinkClick r:id="rId2"/>
              </a:rPr>
              <a:t>Collagen Supplements</a:t>
            </a:r>
            <a:endParaRPr lang="en-US" sz="6000" dirty="0"/>
          </a:p>
        </p:txBody>
      </p:sp>
      <p:sp>
        <p:nvSpPr>
          <p:cNvPr id="3" name="Subtitle 2"/>
          <p:cNvSpPr>
            <a:spLocks noGrp="1"/>
          </p:cNvSpPr>
          <p:nvPr>
            <p:ph type="subTitle" idx="1"/>
          </p:nvPr>
        </p:nvSpPr>
        <p:spPr>
          <a:xfrm>
            <a:off x="415636" y="3886200"/>
            <a:ext cx="8194964" cy="1981200"/>
          </a:xfrm>
        </p:spPr>
        <p:txBody>
          <a:bodyPr>
            <a:normAutofit/>
          </a:bodyPr>
          <a:lstStyle/>
          <a:p>
            <a:pPr algn="just"/>
            <a:r>
              <a:rPr lang="en-US" dirty="0"/>
              <a:t>Collagen forms the elastic netting that supports youthful, vibrant-looking skin</a:t>
            </a:r>
            <a:r>
              <a:rPr lang="en-US" dirty="0" smtClean="0"/>
              <a:t>. </a:t>
            </a:r>
            <a:endParaRPr lang="en-US" dirty="0"/>
          </a:p>
          <a:p>
            <a:pPr algn="ctr"/>
            <a:r>
              <a:rPr lang="en-US" dirty="0" smtClean="0"/>
              <a:t>Collagen </a:t>
            </a:r>
            <a:r>
              <a:rPr lang="en-US" dirty="0"/>
              <a:t>forms the protective tissues in your joints.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09800" y="76200"/>
            <a:ext cx="2057400" cy="2828648"/>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19600" y="76200"/>
            <a:ext cx="2819400" cy="2819400"/>
          </a:xfrm>
          <a:prstGeom prst="rect">
            <a:avLst/>
          </a:prstGeom>
        </p:spPr>
      </p:pic>
    </p:spTree>
    <p:extLst>
      <p:ext uri="{BB962C8B-B14F-4D97-AF65-F5344CB8AC3E}">
        <p14:creationId xmlns:p14="http://schemas.microsoft.com/office/powerpoint/2010/main" val="3390172732"/>
      </p:ext>
    </p:extLst>
  </p:cSld>
  <p:clrMapOvr>
    <a:masterClrMapping/>
  </p:clrMapOvr>
  <mc:AlternateContent xmlns:mc="http://schemas.openxmlformats.org/markup-compatibility/2006" xmlns:p14="http://schemas.microsoft.com/office/powerpoint/2010/main">
    <mc:Choice Requires="p14">
      <p:transition spd="slow" p14:dur="2000" advClick="0" advTm="4000">
        <p14:prism isContent="1"/>
      </p:transition>
    </mc:Choice>
    <mc:Fallback xmlns="">
      <p:transition spd="slow" advClick="0" advTm="40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581400"/>
            <a:ext cx="2714625" cy="1600200"/>
          </a:xfrm>
        </p:spPr>
        <p:txBody>
          <a:bodyPr>
            <a:noAutofit/>
          </a:bodyPr>
          <a:lstStyle/>
          <a:p>
            <a:pPr algn="ctr"/>
            <a:r>
              <a:rPr lang="en-US" sz="4000" dirty="0"/>
              <a:t>Best Collagen Supplement</a:t>
            </a:r>
          </a:p>
        </p:txBody>
      </p:sp>
      <p:sp>
        <p:nvSpPr>
          <p:cNvPr id="4" name="Rectangle 3"/>
          <p:cNvSpPr/>
          <p:nvPr/>
        </p:nvSpPr>
        <p:spPr>
          <a:xfrm>
            <a:off x="374072" y="684074"/>
            <a:ext cx="8388928" cy="1908215"/>
          </a:xfrm>
          <a:prstGeom prst="rect">
            <a:avLst/>
          </a:prstGeom>
        </p:spPr>
        <p:txBody>
          <a:bodyPr wrap="square">
            <a:spAutoFit/>
          </a:bodyPr>
          <a:lstStyle/>
          <a:p>
            <a:pPr algn="just"/>
            <a:r>
              <a:rPr lang="en-US" sz="2800" b="1" dirty="0"/>
              <a:t>Reverse (or slow down) The Signs Of Aging</a:t>
            </a:r>
          </a:p>
          <a:p>
            <a:pPr algn="just"/>
            <a:endParaRPr lang="en-US" dirty="0"/>
          </a:p>
          <a:p>
            <a:pPr algn="just"/>
            <a:r>
              <a:rPr lang="en-US" dirty="0"/>
              <a:t>As you age, your body's collagen deteriorates from use and exposure to free radicals.</a:t>
            </a:r>
          </a:p>
          <a:p>
            <a:pPr algn="just"/>
            <a:endParaRPr lang="en-US" dirty="0"/>
          </a:p>
          <a:p>
            <a:pPr algn="just"/>
            <a:r>
              <a:rPr lang="en-US" dirty="0"/>
              <a:t>Collagen supplementation is proven to rebuild the body's collagen. The skin regains its natural elasticity. Joint pain goes away. Collagen is an anti-aging miracle.</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1825" y="2743200"/>
            <a:ext cx="5667375" cy="3775589"/>
          </a:xfrm>
          <a:prstGeom prst="rect">
            <a:avLst/>
          </a:prstGeom>
        </p:spPr>
      </p:pic>
    </p:spTree>
    <p:extLst>
      <p:ext uri="{BB962C8B-B14F-4D97-AF65-F5344CB8AC3E}">
        <p14:creationId xmlns:p14="http://schemas.microsoft.com/office/powerpoint/2010/main" val="2157229070"/>
      </p:ext>
    </p:extLst>
  </p:cSld>
  <p:clrMapOvr>
    <a:masterClrMapping/>
  </p:clrMapOvr>
  <mc:AlternateContent xmlns:mc="http://schemas.openxmlformats.org/markup-compatibility/2006" xmlns:p14="http://schemas.microsoft.com/office/powerpoint/2010/main">
    <mc:Choice Requires="p14">
      <p:transition spd="slow" p14:dur="2000" advClick="0" advTm="4000">
        <p14:prism isContent="1"/>
      </p:transition>
    </mc:Choice>
    <mc:Fallback xmlns="">
      <p:transition spd="slow" advClick="0" advTm="400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352800"/>
            <a:ext cx="6781800" cy="1600200"/>
          </a:xfrm>
        </p:spPr>
        <p:txBody>
          <a:bodyPr/>
          <a:lstStyle/>
          <a:p>
            <a:pPr algn="ctr"/>
            <a:r>
              <a:rPr lang="en-US" dirty="0">
                <a:hlinkClick r:id="rId2"/>
              </a:rPr>
              <a:t>Collagen </a:t>
            </a:r>
            <a:r>
              <a:rPr lang="en-US" dirty="0" err="1">
                <a:hlinkClick r:id="rId2"/>
              </a:rPr>
              <a:t>Hydrolysate</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7400" y="637308"/>
            <a:ext cx="5340927" cy="3450239"/>
          </a:xfrm>
          <a:prstGeom prst="rect">
            <a:avLst/>
          </a:prstGeom>
        </p:spPr>
      </p:pic>
      <p:sp>
        <p:nvSpPr>
          <p:cNvPr id="4" name="Rectangle 3"/>
          <p:cNvSpPr/>
          <p:nvPr/>
        </p:nvSpPr>
        <p:spPr>
          <a:xfrm>
            <a:off x="533400" y="5029200"/>
            <a:ext cx="8229600" cy="830997"/>
          </a:xfrm>
          <a:prstGeom prst="rect">
            <a:avLst/>
          </a:prstGeom>
        </p:spPr>
        <p:txBody>
          <a:bodyPr wrap="square">
            <a:spAutoFit/>
          </a:bodyPr>
          <a:lstStyle/>
          <a:p>
            <a:pPr algn="just"/>
            <a:r>
              <a:rPr lang="en-US" sz="2400" dirty="0"/>
              <a:t>This is one of the reason Collagen Complete is a powder. It's impractical to fit 10,000mg in a pill or capsule!</a:t>
            </a:r>
          </a:p>
        </p:txBody>
      </p:sp>
    </p:spTree>
    <p:extLst>
      <p:ext uri="{BB962C8B-B14F-4D97-AF65-F5344CB8AC3E}">
        <p14:creationId xmlns:p14="http://schemas.microsoft.com/office/powerpoint/2010/main" val="2322697610"/>
      </p:ext>
    </p:extLst>
  </p:cSld>
  <p:clrMapOvr>
    <a:masterClrMapping/>
  </p:clrMapOvr>
  <mc:AlternateContent xmlns:mc="http://schemas.openxmlformats.org/markup-compatibility/2006" xmlns:p14="http://schemas.microsoft.com/office/powerpoint/2010/main">
    <mc:Choice Requires="p14">
      <p:transition spd="slow" p14:dur="2000" advClick="0" advTm="4000">
        <p14:prism isContent="1"/>
      </p:transition>
    </mc:Choice>
    <mc:Fallback xmlns="">
      <p:transition spd="slow" advClick="0" advTm="4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6781800" cy="990600"/>
          </a:xfrm>
        </p:spPr>
        <p:txBody>
          <a:bodyPr/>
          <a:lstStyle/>
          <a:p>
            <a:pPr algn="ctr"/>
            <a:r>
              <a:rPr lang="en-US" dirty="0">
                <a:hlinkClick r:id="rId2"/>
              </a:rPr>
              <a:t>Best Collagen</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181" y="1288473"/>
            <a:ext cx="4037619" cy="2687782"/>
          </a:xfrm>
          <a:prstGeom prst="rect">
            <a:avLst/>
          </a:prstGeom>
        </p:spPr>
      </p:pic>
      <p:sp>
        <p:nvSpPr>
          <p:cNvPr id="4" name="Rectangle 3"/>
          <p:cNvSpPr/>
          <p:nvPr/>
        </p:nvSpPr>
        <p:spPr>
          <a:xfrm>
            <a:off x="4572000" y="1295400"/>
            <a:ext cx="3733800" cy="2862322"/>
          </a:xfrm>
          <a:prstGeom prst="rect">
            <a:avLst/>
          </a:prstGeom>
        </p:spPr>
        <p:txBody>
          <a:bodyPr wrap="square">
            <a:spAutoFit/>
          </a:bodyPr>
          <a:lstStyle/>
          <a:p>
            <a:pPr algn="just"/>
            <a:r>
              <a:rPr lang="en-US" sz="2000" dirty="0"/>
              <a:t>Many collagen supplements contain a limited profile of Collagen Types. Some contain only Collagen Type II, which is good for the joints and connective tissue. Other products contain only Collagen Types I &amp; III, which are good for the skin.</a:t>
            </a:r>
          </a:p>
          <a:p>
            <a:pPr algn="just"/>
            <a:endParaRPr lang="en-US" sz="2000" dirty="0"/>
          </a:p>
        </p:txBody>
      </p:sp>
      <p:sp>
        <p:nvSpPr>
          <p:cNvPr id="5" name="Rectangle 4"/>
          <p:cNvSpPr/>
          <p:nvPr/>
        </p:nvSpPr>
        <p:spPr>
          <a:xfrm>
            <a:off x="457200" y="4297740"/>
            <a:ext cx="7924800" cy="1569660"/>
          </a:xfrm>
          <a:prstGeom prst="rect">
            <a:avLst/>
          </a:prstGeom>
        </p:spPr>
        <p:txBody>
          <a:bodyPr wrap="square">
            <a:spAutoFit/>
          </a:bodyPr>
          <a:lstStyle/>
          <a:p>
            <a:pPr algn="just"/>
            <a:r>
              <a:rPr lang="en-US" sz="2400" dirty="0"/>
              <a:t>Collagen Complete contains Collagen Types I, II, III and more! There are over 80 Collagen Types that your body uses in various ways. Don't limit your supplementation to just one or two!</a:t>
            </a:r>
          </a:p>
        </p:txBody>
      </p:sp>
    </p:spTree>
    <p:extLst>
      <p:ext uri="{BB962C8B-B14F-4D97-AF65-F5344CB8AC3E}">
        <p14:creationId xmlns:p14="http://schemas.microsoft.com/office/powerpoint/2010/main" val="3757148188"/>
      </p:ext>
    </p:extLst>
  </p:cSld>
  <p:clrMapOvr>
    <a:masterClrMapping/>
  </p:clrMapOvr>
  <mc:AlternateContent xmlns:mc="http://schemas.openxmlformats.org/markup-compatibility/2006" xmlns:p14="http://schemas.microsoft.com/office/powerpoint/2010/main">
    <mc:Choice Requires="p14">
      <p:transition spd="slow" p14:dur="2000" advClick="0" advTm="4000">
        <p14:prism isContent="1"/>
      </p:transition>
    </mc:Choice>
    <mc:Fallback xmlns="">
      <p:transition spd="slow" advClick="0" advTm="4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6152" y="4572000"/>
            <a:ext cx="6784848" cy="1600200"/>
          </a:xfrm>
        </p:spPr>
        <p:txBody>
          <a:bodyPr/>
          <a:lstStyle/>
          <a:p>
            <a:pPr algn="ctr"/>
            <a:r>
              <a:rPr lang="en-US" dirty="0">
                <a:hlinkClick r:id="rId2"/>
              </a:rPr>
              <a:t>www.phinaturals.com</a:t>
            </a:r>
            <a:endParaRPr lang="en-US" dirty="0"/>
          </a:p>
        </p:txBody>
      </p:sp>
      <p:pic>
        <p:nvPicPr>
          <p:cNvPr id="5" name="Picture Placeholder 4"/>
          <p:cNvPicPr>
            <a:picLocks noGrp="1" noChangeAspect="1"/>
          </p:cNvPicPr>
          <p:nvPr>
            <p:ph type="pic" idx="1"/>
          </p:nvPr>
        </p:nvPicPr>
        <p:blipFill>
          <a:blip r:embed="rId3">
            <a:extLst>
              <a:ext uri="{28A0092B-C50C-407E-A947-70E740481C1C}">
                <a14:useLocalDpi xmlns:a14="http://schemas.microsoft.com/office/drawing/2010/main" val="0"/>
              </a:ext>
            </a:extLst>
          </a:blip>
          <a:srcRect t="18813" b="18813"/>
          <a:stretch>
            <a:fillRect/>
          </a:stretch>
        </p:blipFill>
        <p:spPr/>
      </p:pic>
      <p:sp>
        <p:nvSpPr>
          <p:cNvPr id="4" name="Text Placeholder 3"/>
          <p:cNvSpPr>
            <a:spLocks noGrp="1"/>
          </p:cNvSpPr>
          <p:nvPr>
            <p:ph type="body" sz="half" idx="2"/>
          </p:nvPr>
        </p:nvSpPr>
        <p:spPr/>
        <p:txBody>
          <a:bodyPr>
            <a:normAutofit/>
          </a:bodyPr>
          <a:lstStyle/>
          <a:p>
            <a:pPr algn="ctr"/>
            <a:r>
              <a:rPr lang="en-US" sz="2800" dirty="0"/>
              <a:t>Collagen Supplements</a:t>
            </a:r>
          </a:p>
        </p:txBody>
      </p:sp>
      <p:pic>
        <p:nvPicPr>
          <p:cNvPr id="6" name="Picture 3">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000" y="4123030"/>
            <a:ext cx="974766" cy="97476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86200" y="4191000"/>
            <a:ext cx="906796" cy="90679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79766" y="4151298"/>
            <a:ext cx="950521" cy="95052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a:hlinkClick r:id="rId10"/>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876800" y="4151298"/>
            <a:ext cx="916379" cy="91637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7">
            <a:hlinkClick r:id="rId12"/>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826826" y="4107196"/>
            <a:ext cx="940130" cy="9401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4728015"/>
      </p:ext>
    </p:extLst>
  </p:cSld>
  <p:clrMapOvr>
    <a:masterClrMapping/>
  </p:clrMapOvr>
  <mc:AlternateContent xmlns:mc="http://schemas.openxmlformats.org/markup-compatibility/2006" xmlns:p14="http://schemas.microsoft.com/office/powerpoint/2010/main">
    <mc:Choice Requires="p14">
      <p:transition spd="slow" p14:dur="2000" advClick="0" advTm="4000">
        <p14:prism isContent="1"/>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22</TotalTime>
  <Words>192</Words>
  <Application>Microsoft Office PowerPoint</Application>
  <PresentationFormat>On-screen Show (4:3)</PresentationFormat>
  <Paragraphs>16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NewsPrint</vt:lpstr>
      <vt:lpstr>Collagen Supplements</vt:lpstr>
      <vt:lpstr>Best Collagen Supplement</vt:lpstr>
      <vt:lpstr>Collagen Hydrolysate</vt:lpstr>
      <vt:lpstr>Best Collagen</vt:lpstr>
      <vt:lpstr>www.phinaturals.com</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Ankit</dc:creator>
  <cp:lastModifiedBy>admin</cp:lastModifiedBy>
  <cp:revision>28</cp:revision>
  <dcterms:created xsi:type="dcterms:W3CDTF">2006-08-16T00:00:00Z</dcterms:created>
  <dcterms:modified xsi:type="dcterms:W3CDTF">2015-07-30T08:59:54Z</dcterms:modified>
</cp:coreProperties>
</file>